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5"/>
  </p:notesMasterIdLst>
  <p:sldIdLst>
    <p:sldId id="256" r:id="rId2"/>
    <p:sldId id="257" r:id="rId3"/>
    <p:sldId id="262" r:id="rId4"/>
    <p:sldId id="263" r:id="rId5"/>
    <p:sldId id="264" r:id="rId6"/>
    <p:sldId id="258" r:id="rId7"/>
    <p:sldId id="291" r:id="rId8"/>
    <p:sldId id="261" r:id="rId9"/>
    <p:sldId id="268" r:id="rId10"/>
    <p:sldId id="269" r:id="rId11"/>
    <p:sldId id="270" r:id="rId12"/>
    <p:sldId id="271" r:id="rId13"/>
    <p:sldId id="276" r:id="rId14"/>
    <p:sldId id="272" r:id="rId15"/>
    <p:sldId id="273" r:id="rId16"/>
    <p:sldId id="274" r:id="rId17"/>
    <p:sldId id="292" r:id="rId18"/>
    <p:sldId id="267" r:id="rId19"/>
    <p:sldId id="293" r:id="rId20"/>
    <p:sldId id="259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7" r:id="rId32"/>
    <p:sldId id="289" r:id="rId33"/>
    <p:sldId id="290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Martin" initials="MM" lastIdx="1" clrIdx="0">
    <p:extLst>
      <p:ext uri="{19B8F6BF-5375-455C-9EA6-DF929625EA0E}">
        <p15:presenceInfo xmlns:p15="http://schemas.microsoft.com/office/powerpoint/2012/main" userId="5e8dc7ed27886f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2" autoAdjust="0"/>
    <p:restoredTop sz="87393" autoAdjust="0"/>
  </p:normalViewPr>
  <p:slideViewPr>
    <p:cSldViewPr snapToGrid="0">
      <p:cViewPr varScale="1">
        <p:scale>
          <a:sx n="86" d="100"/>
          <a:sy n="86" d="100"/>
        </p:scale>
        <p:origin x="1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6FEF0-BE18-4AA7-A1DB-6D50DC57D411}" type="datetimeFigureOut">
              <a:rPr lang="es-ES" smtClean="0"/>
              <a:t>25/10/20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CC838-4D79-4424-99A9-62C88C0E5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22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CC838-4D79-4424-99A9-62C88C0E594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92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enfermedad de </a:t>
            </a:r>
            <a:r>
              <a:rPr lang="es-ES" dirty="0" err="1"/>
              <a:t>castleman</a:t>
            </a:r>
            <a:r>
              <a:rPr lang="es-ES" dirty="0"/>
              <a:t> a parte de las adenopatías encontramos fiebre + hepatomegalia + esplenomegalia + </a:t>
            </a:r>
            <a:r>
              <a:rPr lang="es-ES" dirty="0" err="1"/>
              <a:t>hipergammaglobulinemia</a:t>
            </a:r>
            <a:r>
              <a:rPr lang="es-ES" dirty="0"/>
              <a:t> policlonal. Relacionada con el HHV8</a:t>
            </a:r>
          </a:p>
          <a:p>
            <a:endParaRPr lang="es-ES" dirty="0"/>
          </a:p>
          <a:p>
            <a:r>
              <a:rPr lang="es-ES" dirty="0"/>
              <a:t>Kikuchi: mujeres jóvenes. Fiebre y adenopatías generalizadas de predominio en región cervical. Se puede confundir con linfoma. </a:t>
            </a:r>
          </a:p>
          <a:p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Linfoma de células T </a:t>
            </a:r>
            <a:r>
              <a:rPr lang="es-ES" sz="1200" dirty="0" err="1"/>
              <a:t>angioinmunoblástico</a:t>
            </a:r>
            <a:r>
              <a:rPr lang="es-ES" sz="1200" dirty="0"/>
              <a:t>: fiebre + </a:t>
            </a:r>
            <a:r>
              <a:rPr lang="es-ES" sz="1200" dirty="0" err="1"/>
              <a:t>hepatoesplenomegaliaa</a:t>
            </a:r>
            <a:r>
              <a:rPr lang="es-ES" sz="1200" dirty="0"/>
              <a:t> + anemia hemolítica + </a:t>
            </a:r>
            <a:r>
              <a:rPr lang="es-ES" sz="1200" dirty="0" err="1"/>
              <a:t>hipergaammaglobulinemia</a:t>
            </a:r>
            <a:r>
              <a:rPr lang="es-ES" sz="1200" dirty="0"/>
              <a:t>. Hay neovascularización y células plasmáticas en las </a:t>
            </a:r>
            <a:r>
              <a:rPr lang="es-ES" sz="1200" dirty="0" err="1"/>
              <a:t>adenopatíuas</a:t>
            </a:r>
            <a:r>
              <a:rPr lang="es-ES" sz="12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/>
          </a:p>
          <a:p>
            <a:r>
              <a:rPr lang="es-ES" dirty="0"/>
              <a:t>Enfermedad de </a:t>
            </a:r>
            <a:r>
              <a:rPr lang="es-ES" dirty="0" err="1"/>
              <a:t>kimura</a:t>
            </a:r>
            <a:r>
              <a:rPr lang="es-ES" dirty="0"/>
              <a:t>: </a:t>
            </a:r>
            <a:r>
              <a:rPr lang="es-ES" dirty="0" err="1"/>
              <a:t>inflamarión</a:t>
            </a:r>
            <a:r>
              <a:rPr lang="es-ES" dirty="0"/>
              <a:t> de tejido subcutáneo y ganglios del cuello. Encontramos aumento de IgE y eosinofilia. </a:t>
            </a:r>
          </a:p>
          <a:p>
            <a:endParaRPr lang="es-ES" dirty="0"/>
          </a:p>
          <a:p>
            <a:r>
              <a:rPr lang="es-ES" dirty="0"/>
              <a:t>Enfermedad relacionada con IgG4: ocurre en hombres de mediana edad. El diagnostico es difícil con la biopsia porque los ganglios no suelen tener tanta </a:t>
            </a:r>
            <a:r>
              <a:rPr lang="es-ES" dirty="0" err="1"/>
              <a:t>fibrsosis</a:t>
            </a:r>
            <a:r>
              <a:rPr lang="es-ES" dirty="0"/>
              <a:t> como el resto de órganos.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CC838-4D79-4424-99A9-62C88C0E594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66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lupus pernio es una de las manifestaciones de la sarcoidosis cutánea. Consiste en la aparición de lesiones </a:t>
            </a:r>
            <a:r>
              <a:rPr lang="es-ES" dirty="0" err="1"/>
              <a:t>violaaceas</a:t>
            </a:r>
            <a:r>
              <a:rPr lang="es-ES" dirty="0"/>
              <a:t> o eritematosas, induradas en la cara (centrales), orejas y labios. De forma más rara pueden aparecer en manos y dedos de manos y pies. Tiene poca respuesta al tratamiento. </a:t>
            </a:r>
          </a:p>
          <a:p>
            <a:endParaRPr lang="es-ES" dirty="0"/>
          </a:p>
          <a:p>
            <a:r>
              <a:rPr lang="es-ES" dirty="0"/>
              <a:t>Marca un aumento de riesgo de sarcoidosis extrapulmonar, especialmente del tracto respiratorio.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CC838-4D79-4424-99A9-62C88C0E594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787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CC838-4D79-4424-99A9-62C88C0E5948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44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10/25/20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5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6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10/25/20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8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10/25/20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1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10/25/20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6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3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3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8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10/25/20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7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648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37DB72-4D1B-42E5-B769-A7429ACED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Diagnóstico diferencial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D5AB30-6BAB-45F4-9D04-235ED5B7B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8897" y="4547286"/>
            <a:ext cx="3736229" cy="1960045"/>
          </a:xfrm>
        </p:spPr>
        <p:txBody>
          <a:bodyPr anchor="t">
            <a:normAutofit fontScale="77500" lnSpcReduction="20000"/>
          </a:bodyPr>
          <a:lstStyle/>
          <a:p>
            <a:r>
              <a:rPr lang="es-ES" sz="2000" dirty="0"/>
              <a:t>Alejandro </a:t>
            </a:r>
            <a:r>
              <a:rPr lang="es-ES" sz="2000" dirty="0" err="1"/>
              <a:t>broch</a:t>
            </a:r>
            <a:endParaRPr lang="es-ES" sz="2000" dirty="0"/>
          </a:p>
          <a:p>
            <a:r>
              <a:rPr lang="es-ES" sz="2000" dirty="0" err="1"/>
              <a:t>Veronica</a:t>
            </a:r>
            <a:r>
              <a:rPr lang="es-ES" sz="2000" dirty="0"/>
              <a:t> </a:t>
            </a:r>
            <a:r>
              <a:rPr lang="es-ES" sz="2000" dirty="0" err="1"/>
              <a:t>boschin</a:t>
            </a:r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Servicio medicina interna - </a:t>
            </a:r>
            <a:r>
              <a:rPr lang="es-ES" sz="2000" dirty="0" err="1"/>
              <a:t>hguv</a:t>
            </a:r>
            <a:endParaRPr lang="es-E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54617-0628-4259-AE8A-9761BF8B7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2" r="21252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3EB5FD-82AF-F649-ADDD-5B678BE83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583"/>
          <a:stretch/>
        </p:blipFill>
        <p:spPr>
          <a:xfrm>
            <a:off x="11037157" y="4643690"/>
            <a:ext cx="1166621" cy="11622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008015-F6B6-ED46-9A87-9EE520730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379" y="3848305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85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CD810-5D89-4AD6-8114-3793959A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INFECCIÓN POR MICOBACTERIAS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792A15-C78E-4748-A34D-5D7FB210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3" y="3508937"/>
            <a:ext cx="2500640" cy="1880326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50ECACA-BC78-4EEF-8E4E-C49792718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181" y="2035131"/>
            <a:ext cx="6651625" cy="4659312"/>
          </a:xfrm>
        </p:spPr>
        <p:txBody>
          <a:bodyPr/>
          <a:lstStyle/>
          <a:p>
            <a:r>
              <a:rPr lang="es-ES" dirty="0"/>
              <a:t>Su presentación suele ser en el cuello (escrófula)</a:t>
            </a:r>
          </a:p>
          <a:p>
            <a:r>
              <a:rPr lang="es-ES" dirty="0"/>
              <a:t>Aumentan de tamaño con el paso del tiempo</a:t>
            </a:r>
          </a:p>
          <a:p>
            <a:r>
              <a:rPr lang="es-ES" dirty="0"/>
              <a:t>Sin síntomas sistémicos importantes</a:t>
            </a:r>
          </a:p>
          <a:p>
            <a:r>
              <a:rPr lang="es-ES" dirty="0"/>
              <a:t>La TBC miliar se suele acompañar de </a:t>
            </a:r>
            <a:r>
              <a:rPr lang="es-ES" dirty="0" err="1"/>
              <a:t>linfadenopatía</a:t>
            </a:r>
            <a:r>
              <a:rPr lang="es-ES" dirty="0"/>
              <a:t> generalizada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3679BA-91B7-49FA-B035-BE6511911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770" y="1644948"/>
            <a:ext cx="1518036" cy="11827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0390C4A-456F-D245-B8E9-25A6D19B7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598" y="787511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8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C874A-DC09-4EBC-B915-D776A5BA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MONONUCLEOSIS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8AD322A-8811-451C-80D9-69A389052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11" y="3429000"/>
            <a:ext cx="2479743" cy="1635193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220A6F-9D84-424B-BE08-DF2618494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181" y="2655869"/>
            <a:ext cx="6651625" cy="4659312"/>
          </a:xfrm>
        </p:spPr>
        <p:txBody>
          <a:bodyPr/>
          <a:lstStyle/>
          <a:p>
            <a:r>
              <a:rPr lang="es-ES" dirty="0"/>
              <a:t>Se caracteriza por:  fiebre + faringitis + </a:t>
            </a:r>
            <a:r>
              <a:rPr lang="es-ES" dirty="0" err="1"/>
              <a:t>linfoadenopatías</a:t>
            </a:r>
            <a:endParaRPr lang="es-ES" dirty="0"/>
          </a:p>
          <a:p>
            <a:r>
              <a:rPr lang="es-ES" dirty="0"/>
              <a:t>Típicamente adenopatías en cadena posterior cervical, axilas y zona inguinal. </a:t>
            </a:r>
          </a:p>
          <a:p>
            <a:r>
              <a:rPr lang="es-ES" dirty="0"/>
              <a:t>Persistencia 2-3 semanas</a:t>
            </a:r>
          </a:p>
          <a:p>
            <a:endParaRPr lang="es-ES" dirty="0"/>
          </a:p>
          <a:p>
            <a:endParaRPr lang="es-ES" dirty="0"/>
          </a:p>
          <a:p>
            <a:pPr lvl="1"/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FEC690-36A3-472E-AE6C-AF6F5D399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770" y="1653927"/>
            <a:ext cx="1518036" cy="11827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191073-A3EF-0A41-AE38-9975B3C90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598" y="714340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4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2078E-9444-42F4-9711-4B62D4D7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LUPUS ERITEMATOSO SISTÉMICO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DC6C0C-09E1-41EF-8ADE-53D49A0CB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4" y="4009091"/>
            <a:ext cx="2901798" cy="163591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B21AD12-4047-459F-A363-A4A3A2780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181" y="1794659"/>
            <a:ext cx="6651625" cy="4659312"/>
          </a:xfrm>
        </p:spPr>
        <p:txBody>
          <a:bodyPr/>
          <a:lstStyle/>
          <a:p>
            <a:r>
              <a:rPr lang="es-ES" dirty="0"/>
              <a:t>50% de los pacientes con LES. </a:t>
            </a:r>
          </a:p>
          <a:p>
            <a:r>
              <a:rPr lang="es-ES" dirty="0"/>
              <a:t>Suelen aparecer en zona cervical, axilar e inguinal. </a:t>
            </a:r>
          </a:p>
          <a:p>
            <a:r>
              <a:rPr lang="es-ES" dirty="0"/>
              <a:t>Tamaño moderado por lo que se suelen detectar al inicio de la enfermedad. </a:t>
            </a:r>
          </a:p>
          <a:p>
            <a:r>
              <a:rPr lang="es-ES" dirty="0"/>
              <a:t>Pueden ser el resultado de un linfoma o de infecciones en el contexto de LES.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85AF113-E44E-411A-8CD2-C1FF9B377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770" y="1644948"/>
            <a:ext cx="1518036" cy="11827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BDDD8A-F299-5D40-B686-790FD35E1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598" y="714340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4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52954-33A3-45B2-9CB5-E53E3904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CRITERIOS CLASIFICACIÓN LES</a:t>
            </a:r>
            <a:br>
              <a:rPr lang="es-ES" dirty="0"/>
            </a:br>
            <a:r>
              <a:rPr lang="es-ES" dirty="0"/>
              <a:t>2019</a:t>
            </a:r>
            <a:br>
              <a:rPr lang="es-ES" dirty="0"/>
            </a:br>
            <a:r>
              <a:rPr lang="es-ES" dirty="0"/>
              <a:t>ACR/EULAR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F0BEC9CD-5204-4121-AA58-614603929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5007" y="643166"/>
            <a:ext cx="5554572" cy="6042885"/>
          </a:xfr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D29A0D-0A3E-4BE3-AB74-FC14E09CF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4" y="4009091"/>
            <a:ext cx="2901798" cy="16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6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59E42-787E-452F-938C-04F06E0A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FÁRMACOS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B2F807-0DA5-4129-BA01-CFD4C71F7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32" y="3673812"/>
            <a:ext cx="2226502" cy="2036203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CEDBD60-8AD2-4594-A5EF-5529A327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181" y="1794659"/>
            <a:ext cx="6651625" cy="4659312"/>
          </a:xfrm>
        </p:spPr>
        <p:txBody>
          <a:bodyPr/>
          <a:lstStyle/>
          <a:p>
            <a:r>
              <a:rPr lang="es-ES" dirty="0"/>
              <a:t>Se acompaña de fiebre, artralgias y </a:t>
            </a:r>
            <a:r>
              <a:rPr lang="es-ES" dirty="0" err="1"/>
              <a:t>rash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Carbamacepina</a:t>
            </a:r>
            <a:r>
              <a:rPr lang="es-ES" dirty="0"/>
              <a:t>, alopurinol, indometacina, atenolol, sales de oro, primidona, </a:t>
            </a:r>
            <a:r>
              <a:rPr lang="es-ES" dirty="0" err="1"/>
              <a:t>sulfasalazina</a:t>
            </a:r>
            <a:r>
              <a:rPr lang="es-ES" dirty="0"/>
              <a:t>, cefalosporinas…</a:t>
            </a:r>
          </a:p>
          <a:p>
            <a:r>
              <a:rPr lang="es-ES" dirty="0"/>
              <a:t>Fenitoína puede producir </a:t>
            </a:r>
            <a:r>
              <a:rPr lang="es-ES" dirty="0" err="1"/>
              <a:t>linfoadenopatías</a:t>
            </a:r>
            <a:r>
              <a:rPr lang="es-ES" dirty="0"/>
              <a:t> generalizadas. </a:t>
            </a:r>
          </a:p>
          <a:p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C858098-69B3-4AC2-8642-7741C86E5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770" y="1644948"/>
            <a:ext cx="1518036" cy="11827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BA5D2D-5A04-9C49-83E8-768A21D88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598" y="714340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8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0C079-CAA5-447B-8F27-88B5950F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SARCOIDOSIS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8BFFF58-99F0-476A-9E25-FFCC43E7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181" y="1644948"/>
            <a:ext cx="6651625" cy="4659312"/>
          </a:xfrm>
        </p:spPr>
        <p:txBody>
          <a:bodyPr/>
          <a:lstStyle/>
          <a:p>
            <a:r>
              <a:rPr lang="es-ES" dirty="0"/>
              <a:t>Adenopatías hiliares y mediastínicas (</a:t>
            </a:r>
            <a:r>
              <a:rPr lang="es-ES" dirty="0" err="1"/>
              <a:t>paratraqueales</a:t>
            </a:r>
            <a:r>
              <a:rPr lang="es-ES" dirty="0"/>
              <a:t>). </a:t>
            </a:r>
          </a:p>
          <a:p>
            <a:r>
              <a:rPr lang="es-ES" dirty="0"/>
              <a:t>El 40% presenta </a:t>
            </a:r>
            <a:r>
              <a:rPr lang="es-ES" dirty="0" err="1"/>
              <a:t>linfoadenpatías</a:t>
            </a:r>
            <a:r>
              <a:rPr lang="es-ES" dirty="0"/>
              <a:t> generalizada. </a:t>
            </a:r>
          </a:p>
          <a:p>
            <a:r>
              <a:rPr lang="es-ES" dirty="0"/>
              <a:t>Suele acompañarse de disnea, fiebre y pérdida de peso.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0003EC-3494-41E1-AD82-2A1A0DD63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" t="5968" r="10083" b="14236"/>
          <a:stretch/>
        </p:blipFill>
        <p:spPr>
          <a:xfrm>
            <a:off x="955041" y="3365121"/>
            <a:ext cx="2656774" cy="24729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2FADAC0-FF36-4620-9ABA-D8A75C4B2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770" y="1644948"/>
            <a:ext cx="1518036" cy="11827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4A95A7-EA7D-1C42-AE79-B588AB197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598" y="714340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2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D78CD-5892-4EFA-BBAF-ADECBFD4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LINFOMA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DB7F2D-BEFD-4895-BD64-F6C8EDA1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815" y="1644948"/>
            <a:ext cx="6650991" cy="4658216"/>
          </a:xfrm>
        </p:spPr>
        <p:txBody>
          <a:bodyPr/>
          <a:lstStyle/>
          <a:p>
            <a:r>
              <a:rPr lang="es-ES" dirty="0"/>
              <a:t>Tanto LH como LNH se pueden presentar como </a:t>
            </a:r>
            <a:r>
              <a:rPr lang="es-ES" dirty="0" err="1"/>
              <a:t>linfoadenopatías</a:t>
            </a:r>
            <a:r>
              <a:rPr lang="es-ES" dirty="0"/>
              <a:t> generalizadas indoloras. 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C4F668-FAA6-47AD-BEC7-26A5D9641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31"/>
          <a:stretch/>
        </p:blipFill>
        <p:spPr>
          <a:xfrm>
            <a:off x="640081" y="3596639"/>
            <a:ext cx="3197825" cy="20890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0339C20-0167-4824-9F4D-8F1EB0756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770" y="1644948"/>
            <a:ext cx="1518036" cy="11827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A879BA4-0D6A-914F-827F-69F077C1B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598" y="714340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6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0237F-5774-4E2E-BAD0-95949DE1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Signos guía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CA269A-077C-49C8-BB66-5ECDC7933C90}"/>
              </a:ext>
            </a:extLst>
          </p:cNvPr>
          <p:cNvSpPr txBox="1"/>
          <p:nvPr/>
        </p:nvSpPr>
        <p:spPr>
          <a:xfrm>
            <a:off x="923955" y="2486439"/>
            <a:ext cx="2408032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LESIONES CUTÁNEAS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BEDA0E4-F451-4D36-B064-9335827CF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2" t="25239" r="17228" b="9576"/>
          <a:stretch/>
        </p:blipFill>
        <p:spPr>
          <a:xfrm>
            <a:off x="992019" y="4501643"/>
            <a:ext cx="2529168" cy="193883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534DB47-40D5-4328-88AF-FA75FD2D871F}"/>
              </a:ext>
            </a:extLst>
          </p:cNvPr>
          <p:cNvSpPr txBox="1"/>
          <p:nvPr/>
        </p:nvSpPr>
        <p:spPr>
          <a:xfrm>
            <a:off x="715834" y="3535988"/>
            <a:ext cx="2893741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ERITEMA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</a:rPr>
              <a:t>PERNIO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519926B7-48B7-427E-932F-FE57FFD6FA44}"/>
              </a:ext>
            </a:extLst>
          </p:cNvPr>
          <p:cNvCxnSpPr/>
          <p:nvPr/>
        </p:nvCxnSpPr>
        <p:spPr>
          <a:xfrm>
            <a:off x="2162705" y="3049533"/>
            <a:ext cx="0" cy="40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96CE307-308C-4F26-970E-CF2224199D71}"/>
              </a:ext>
            </a:extLst>
          </p:cNvPr>
          <p:cNvSpPr txBox="1"/>
          <p:nvPr/>
        </p:nvSpPr>
        <p:spPr>
          <a:xfrm>
            <a:off x="8670814" y="2512995"/>
            <a:ext cx="2497800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NÓDULO PULMONAR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1BC264A-C708-4A9F-B12C-72C9690F3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7"/>
          <a:stretch/>
        </p:blipFill>
        <p:spPr>
          <a:xfrm>
            <a:off x="8538929" y="4059209"/>
            <a:ext cx="3071880" cy="238127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A07208-E9CA-4EE6-B1F1-040EAD32B1B9}"/>
              </a:ext>
            </a:extLst>
          </p:cNvPr>
          <p:cNvSpPr txBox="1"/>
          <p:nvPr/>
        </p:nvSpPr>
        <p:spPr>
          <a:xfrm>
            <a:off x="5086335" y="2537302"/>
            <a:ext cx="2162900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POLIADENOPATÍAS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60C0FC8-6DF8-49EA-B54E-EB2D532E7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716" y="4059208"/>
            <a:ext cx="3070137" cy="238127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CBEE7B0-47CA-437D-84F6-6B57FC589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131" y="662978"/>
            <a:ext cx="1340112" cy="13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5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DA874-F904-4EBC-9C05-FA4BCFA19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2- ERITEMA PERNIO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E246E9-BEAD-4903-8F3B-BF56EF83C0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Zonas expuestas al frío, especialmente en los dedos de las manos y de los pies. </a:t>
            </a:r>
          </a:p>
          <a:p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34CAB22-7F4D-46CD-B0C2-F1EEF75D57CB}"/>
              </a:ext>
            </a:extLst>
          </p:cNvPr>
          <p:cNvSpPr txBox="1">
            <a:spLocks/>
          </p:cNvSpPr>
          <p:nvPr/>
        </p:nvSpPr>
        <p:spPr>
          <a:xfrm>
            <a:off x="485312" y="3160802"/>
            <a:ext cx="11221375" cy="2819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7C801A-65D0-4E1B-9CAB-F955CE8F03C8}"/>
              </a:ext>
            </a:extLst>
          </p:cNvPr>
          <p:cNvSpPr txBox="1"/>
          <p:nvPr/>
        </p:nvSpPr>
        <p:spPr>
          <a:xfrm>
            <a:off x="1008125" y="3317240"/>
            <a:ext cx="4810701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ETIOLOGÍA: </a:t>
            </a:r>
          </a:p>
          <a:p>
            <a:pPr lvl="1"/>
            <a:endParaRPr lang="es-ES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Frío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Sarcoidosis </a:t>
            </a:r>
            <a:r>
              <a:rPr lang="es-ES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s-ES" dirty="0">
                <a:solidFill>
                  <a:schemeClr val="accent1"/>
                </a:solidFill>
              </a:rPr>
              <a:t> Lupus pernio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Lupus eritematoso sistémico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Síndrome antifosfolípido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Hepatitis virales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Artritis reumatoidea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accent1"/>
                </a:solidFill>
              </a:rPr>
              <a:t>Criofibrinogenemia</a:t>
            </a:r>
            <a:endParaRPr lang="es-ES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accent1"/>
                </a:solidFill>
              </a:rPr>
              <a:t>Hipergammaglobulinemia</a:t>
            </a:r>
            <a:endParaRPr lang="es-ES" dirty="0">
              <a:solidFill>
                <a:schemeClr val="accent1"/>
              </a:solidFill>
            </a:endParaRPr>
          </a:p>
          <a:p>
            <a:pPr lvl="1"/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FB465D-776F-4133-ADD9-F75CF0D546A5}"/>
              </a:ext>
            </a:extLst>
          </p:cNvPr>
          <p:cNvSpPr txBox="1"/>
          <p:nvPr/>
        </p:nvSpPr>
        <p:spPr>
          <a:xfrm>
            <a:off x="5818826" y="4083243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Enfermedad de Crohn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Fenómeno de Raynaud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Leucemia </a:t>
            </a:r>
            <a:r>
              <a:rPr lang="es-ES" dirty="0" err="1">
                <a:solidFill>
                  <a:schemeClr val="accent1"/>
                </a:solidFill>
              </a:rPr>
              <a:t>mielomonocítica</a:t>
            </a:r>
            <a:r>
              <a:rPr lang="es-ES" dirty="0">
                <a:solidFill>
                  <a:schemeClr val="accent1"/>
                </a:solidFill>
              </a:rPr>
              <a:t> crónica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Metástasis de </a:t>
            </a:r>
            <a:r>
              <a:rPr lang="es-ES" dirty="0" err="1">
                <a:solidFill>
                  <a:schemeClr val="accent1"/>
                </a:solidFill>
              </a:rPr>
              <a:t>carnoma</a:t>
            </a:r>
            <a:r>
              <a:rPr lang="es-ES" dirty="0">
                <a:solidFill>
                  <a:schemeClr val="accent1"/>
                </a:solidFill>
              </a:rPr>
              <a:t> de mama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SIDA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Reacción adversa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3B0EBA-7B20-4272-A5BF-E17C455E1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568" y="1652550"/>
            <a:ext cx="1699126" cy="12719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557C358-A947-184C-AB2B-CA39EBDCC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598" y="714340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2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0237F-5774-4E2E-BAD0-95949DE1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Signos guía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CA269A-077C-49C8-BB66-5ECDC7933C90}"/>
              </a:ext>
            </a:extLst>
          </p:cNvPr>
          <p:cNvSpPr txBox="1"/>
          <p:nvPr/>
        </p:nvSpPr>
        <p:spPr>
          <a:xfrm>
            <a:off x="923955" y="2486439"/>
            <a:ext cx="2408032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LESIONES CUTÁNEAS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BEDA0E4-F451-4D36-B064-9335827CF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2" t="25239" r="17228" b="9576"/>
          <a:stretch/>
        </p:blipFill>
        <p:spPr>
          <a:xfrm>
            <a:off x="992019" y="4501643"/>
            <a:ext cx="2529168" cy="193883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534DB47-40D5-4328-88AF-FA75FD2D871F}"/>
              </a:ext>
            </a:extLst>
          </p:cNvPr>
          <p:cNvSpPr txBox="1"/>
          <p:nvPr/>
        </p:nvSpPr>
        <p:spPr>
          <a:xfrm>
            <a:off x="1153185" y="3536748"/>
            <a:ext cx="1949573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ERITEMA PERNIO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519926B7-48B7-427E-932F-FE57FFD6FA44}"/>
              </a:ext>
            </a:extLst>
          </p:cNvPr>
          <p:cNvCxnSpPr/>
          <p:nvPr/>
        </p:nvCxnSpPr>
        <p:spPr>
          <a:xfrm>
            <a:off x="2162705" y="3049533"/>
            <a:ext cx="0" cy="40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96CE307-308C-4F26-970E-CF2224199D71}"/>
              </a:ext>
            </a:extLst>
          </p:cNvPr>
          <p:cNvSpPr txBox="1"/>
          <p:nvPr/>
        </p:nvSpPr>
        <p:spPr>
          <a:xfrm>
            <a:off x="8202401" y="2497366"/>
            <a:ext cx="3744936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NÓDULO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</a:rPr>
              <a:t>PULMONAR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1BC264A-C708-4A9F-B12C-72C9690F3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7"/>
          <a:stretch/>
        </p:blipFill>
        <p:spPr>
          <a:xfrm>
            <a:off x="8538929" y="4059209"/>
            <a:ext cx="3071880" cy="238127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A07208-E9CA-4EE6-B1F1-040EAD32B1B9}"/>
              </a:ext>
            </a:extLst>
          </p:cNvPr>
          <p:cNvSpPr txBox="1"/>
          <p:nvPr/>
        </p:nvSpPr>
        <p:spPr>
          <a:xfrm>
            <a:off x="5086335" y="2537302"/>
            <a:ext cx="2162900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POLIADENOPATÍAS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60C0FC8-6DF8-49EA-B54E-EB2D532E7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716" y="4059208"/>
            <a:ext cx="3070137" cy="238127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CBEE7B0-47CA-437D-84F6-6B57FC589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131" y="662978"/>
            <a:ext cx="1340112" cy="13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8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56A9F-B768-49EF-BAB6-C963207DF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37F207-BF2E-400F-A617-627232770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3285558"/>
            <a:ext cx="10993546" cy="2937689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bg1"/>
                </a:solidFill>
              </a:rPr>
              <a:t>VARÓN 52 AÑOS </a:t>
            </a:r>
          </a:p>
          <a:p>
            <a:r>
              <a:rPr lang="es-ES" dirty="0">
                <a:solidFill>
                  <a:schemeClr val="bg1"/>
                </a:solidFill>
              </a:rPr>
              <a:t>ACUDE A MIN DERIVADO DE DERMATOLOGÍA</a:t>
            </a:r>
          </a:p>
          <a:p>
            <a:endParaRPr lang="es-ES" dirty="0"/>
          </a:p>
          <a:p>
            <a:r>
              <a:rPr lang="es-ES" dirty="0">
                <a:solidFill>
                  <a:schemeClr val="bg1"/>
                </a:solidFill>
              </a:rPr>
              <a:t>ANTECEDENTES: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NATURAL DE TEULADA, PROFESIÓN MARMOLISTA, DEPORTISTA ACTIVO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FUMADOR ACTIVO (</a:t>
            </a:r>
            <a:r>
              <a:rPr lang="es-ES" dirty="0" err="1"/>
              <a:t>ipa</a:t>
            </a:r>
            <a:r>
              <a:rPr lang="es-ES" dirty="0"/>
              <a:t> 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ANTECEDENTÉS MEDICO/QUIRÚRGICOS DE INTERÉS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SIN TRATAMIENTO ACTUAL</a:t>
            </a:r>
          </a:p>
          <a:p>
            <a:endParaRPr lang="es-ES" dirty="0"/>
          </a:p>
        </p:txBody>
      </p:sp>
      <p:pic>
        <p:nvPicPr>
          <p:cNvPr id="1026" name="Picture 2" descr="Ver las imágenes de origen">
            <a:extLst>
              <a:ext uri="{FF2B5EF4-FFF2-40B4-BE49-F238E27FC236}">
                <a16:creationId xmlns:a16="http://schemas.microsoft.com/office/drawing/2014/main" id="{2D155C89-6142-40CB-8BCE-B730F92DA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26" y="1712163"/>
            <a:ext cx="2694690" cy="265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82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D6651-37F7-43D8-BCB6-9745DAA24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3- Nódulo pulmonar solitario incidental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7FADCE-1024-4F65-B75C-FE14F98DC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NÓDULO</a:t>
            </a: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s-ES" dirty="0">
                <a:solidFill>
                  <a:schemeClr val="tx1"/>
                </a:solidFill>
              </a:rPr>
              <a:t>Pequeña lesión (&lt;30 mm) bien definida, completamente rodeada por parénquima pulmonar  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CD79A9-1498-4EB9-B12D-40172EA52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83"/>
          <a:stretch/>
        </p:blipFill>
        <p:spPr>
          <a:xfrm>
            <a:off x="10736244" y="752058"/>
            <a:ext cx="1166621" cy="11622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32D16A-ECA3-4D41-B2C8-5F9BC272B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7"/>
          <a:stretch/>
        </p:blipFill>
        <p:spPr>
          <a:xfrm>
            <a:off x="9549326" y="115023"/>
            <a:ext cx="1515042" cy="11744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B1CCA14-1E26-416C-BA83-464C9431D578}"/>
              </a:ext>
            </a:extLst>
          </p:cNvPr>
          <p:cNvSpPr txBox="1"/>
          <p:nvPr/>
        </p:nvSpPr>
        <p:spPr>
          <a:xfrm>
            <a:off x="1109511" y="3175750"/>
            <a:ext cx="5297444" cy="35086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1700" dirty="0">
                <a:solidFill>
                  <a:schemeClr val="bg1"/>
                </a:solidFill>
              </a:rPr>
              <a:t>IMÁGEN: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bg1"/>
                </a:solidFill>
              </a:rPr>
              <a:t>DENSIDAD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s-ES" sz="1700" dirty="0">
                <a:solidFill>
                  <a:schemeClr val="accent1"/>
                </a:solidFill>
              </a:rPr>
              <a:t>SÓLIDOS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s-ES" sz="1700" dirty="0">
                <a:solidFill>
                  <a:schemeClr val="accent1"/>
                </a:solidFill>
              </a:rPr>
              <a:t>SUB- SÓLIDOS </a:t>
            </a:r>
            <a:r>
              <a:rPr lang="es-ES" sz="1700" dirty="0">
                <a:solidFill>
                  <a:schemeClr val="accent1"/>
                </a:solidFill>
                <a:sym typeface="Wingdings" panose="05000000000000000000" pitchFamily="2" charset="2"/>
              </a:rPr>
              <a:t> PARTE SÓLIDA</a:t>
            </a:r>
          </a:p>
          <a:p>
            <a:pPr lvl="1"/>
            <a:r>
              <a:rPr lang="es-ES" sz="1700" dirty="0">
                <a:solidFill>
                  <a:schemeClr val="accent1"/>
                </a:solidFill>
                <a:sym typeface="Wingdings" panose="05000000000000000000" pitchFamily="2" charset="2"/>
              </a:rPr>
              <a:t>		               VIDRIO ESMERILADO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bg1"/>
                </a:solidFill>
                <a:sym typeface="Wingdings" panose="05000000000000000000" pitchFamily="2" charset="2"/>
              </a:rPr>
              <a:t>TAMAÑO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s-ES" sz="1700" dirty="0">
                <a:solidFill>
                  <a:schemeClr val="accent1"/>
                </a:solidFill>
                <a:sym typeface="Wingdings" panose="05000000000000000000" pitchFamily="2" charset="2"/>
              </a:rPr>
              <a:t>&lt;5 MM 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s-ES" sz="1700" dirty="0">
                <a:solidFill>
                  <a:schemeClr val="accent1"/>
                </a:solidFill>
                <a:sym typeface="Wingdings" panose="05000000000000000000" pitchFamily="2" charset="2"/>
              </a:rPr>
              <a:t>5-8 MM 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s-ES" sz="1700" dirty="0">
                <a:solidFill>
                  <a:schemeClr val="accent1"/>
                </a:solidFill>
                <a:sym typeface="Wingdings" panose="05000000000000000000" pitchFamily="2" charset="2"/>
              </a:rPr>
              <a:t>8-20 MM  20% MALIGNIDAD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s-ES" sz="1700" dirty="0">
                <a:solidFill>
                  <a:schemeClr val="accent1"/>
                </a:solidFill>
                <a:sym typeface="Wingdings" panose="05000000000000000000" pitchFamily="2" charset="2"/>
              </a:rPr>
              <a:t>&gt;20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bg1"/>
                </a:solidFill>
                <a:sym typeface="Wingdings" panose="05000000000000000000" pitchFamily="2" charset="2"/>
              </a:rPr>
              <a:t>CRECIMIENTO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bg1"/>
                </a:solidFill>
                <a:sym typeface="Wingdings" panose="05000000000000000000" pitchFamily="2" charset="2"/>
              </a:rPr>
              <a:t>LOCALIZACIÓN</a:t>
            </a:r>
            <a:endParaRPr lang="es-ES" sz="1700" dirty="0">
              <a:solidFill>
                <a:schemeClr val="bg1"/>
              </a:solidFill>
            </a:endParaRPr>
          </a:p>
          <a:p>
            <a:pPr lvl="1"/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C603971-B872-4439-8FE7-D06F49E4FFDE}"/>
              </a:ext>
            </a:extLst>
          </p:cNvPr>
          <p:cNvSpPr txBox="1"/>
          <p:nvPr/>
        </p:nvSpPr>
        <p:spPr>
          <a:xfrm>
            <a:off x="6821366" y="3902467"/>
            <a:ext cx="66344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RIESGO DE MALIGNIDAD:  (8 -30 mm)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BAJO RIESGO (&lt;5%)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RIESGO INTERMEDIO (5-65%)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ALTO RIESGO (&gt;65%)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0E46930-6928-4588-82D6-1DA91241F0A1}"/>
              </a:ext>
            </a:extLst>
          </p:cNvPr>
          <p:cNvSpPr txBox="1"/>
          <p:nvPr/>
        </p:nvSpPr>
        <p:spPr>
          <a:xfrm>
            <a:off x="6096000" y="5828943"/>
            <a:ext cx="59143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https://www.uptodate.com/contents/calculator-solitary-pulmonary-nodule-malignancy-risk-in-adults-brock-university-cancer-prediction </a:t>
            </a:r>
            <a:r>
              <a:rPr lang="es-ES" sz="1000" dirty="0" err="1"/>
              <a:t>equation?search</a:t>
            </a:r>
            <a:r>
              <a:rPr lang="es-ES" sz="1000" dirty="0"/>
              <a:t>=nodulo%20pulmonar%20incidental&amp;topicRef=6986&amp;source=see_link</a:t>
            </a:r>
          </a:p>
        </p:txBody>
      </p:sp>
    </p:spTree>
    <p:extLst>
      <p:ext uri="{BB962C8B-B14F-4D97-AF65-F5344CB8AC3E}">
        <p14:creationId xmlns:p14="http://schemas.microsoft.com/office/powerpoint/2010/main" val="2314843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3C385-630D-4568-A0CC-4ED52946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ETIOLOGÍAS</a:t>
            </a:r>
            <a:br>
              <a:rPr lang="es-ES" dirty="0"/>
            </a:b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DC9CE9-2A16-42C6-9027-1F7B1B3C7D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66774" y="2642407"/>
            <a:ext cx="7036091" cy="29915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buAutoNum type="alphaUcParenR"/>
            </a:pPr>
            <a:r>
              <a:rPr lang="es-ES" dirty="0">
                <a:solidFill>
                  <a:schemeClr val="tx1"/>
                </a:solidFill>
              </a:rPr>
              <a:t>PRIMARIO PULMONAR: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s-ES" dirty="0">
                <a:solidFill>
                  <a:schemeClr val="accent1"/>
                </a:solidFill>
              </a:rPr>
              <a:t>Periférico: Adenocarcinoma (50%)  y Células gigantes (10%)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s-ES" dirty="0">
                <a:solidFill>
                  <a:schemeClr val="accent1"/>
                </a:solidFill>
              </a:rPr>
              <a:t>Central (20-25%)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s-ES" dirty="0">
                <a:solidFill>
                  <a:schemeClr val="accent1"/>
                </a:solidFill>
              </a:rPr>
              <a:t>Otros: Linfoma primario </a:t>
            </a:r>
            <a:r>
              <a:rPr lang="es-ES" dirty="0" err="1">
                <a:solidFill>
                  <a:schemeClr val="accent1"/>
                </a:solidFill>
              </a:rPr>
              <a:t>extranodal</a:t>
            </a:r>
            <a:r>
              <a:rPr lang="es-ES" dirty="0">
                <a:solidFill>
                  <a:schemeClr val="accent1"/>
                </a:solidFill>
              </a:rPr>
              <a:t> y Sarcoma</a:t>
            </a:r>
          </a:p>
          <a:p>
            <a:pPr marL="800100" lvl="1" indent="-342900">
              <a:buFont typeface="+mj-lt"/>
              <a:buAutoNum type="alphaUcParenR"/>
            </a:pPr>
            <a:r>
              <a:rPr lang="es-ES" dirty="0">
                <a:solidFill>
                  <a:schemeClr val="tx1"/>
                </a:solidFill>
              </a:rPr>
              <a:t>METÁSTASIS</a:t>
            </a:r>
            <a:r>
              <a:rPr lang="es-ES" dirty="0">
                <a:solidFill>
                  <a:schemeClr val="accent1"/>
                </a:solidFill>
              </a:rPr>
              <a:t>: melanoma, sarcoma, carcinoma bronquial, riñón, testículo</a:t>
            </a:r>
          </a:p>
          <a:p>
            <a:pPr marL="800100" lvl="1" indent="-342900">
              <a:buFont typeface="+mj-lt"/>
              <a:buAutoNum type="alphaUcParenR"/>
            </a:pPr>
            <a:r>
              <a:rPr lang="es-ES" dirty="0">
                <a:solidFill>
                  <a:schemeClr val="tx1"/>
                </a:solidFill>
              </a:rPr>
              <a:t>CARCINOIDES</a:t>
            </a:r>
          </a:p>
          <a:p>
            <a:pPr lvl="1"/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0B14FA8-89DD-4789-86B4-805F8F718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83"/>
          <a:stretch/>
        </p:blipFill>
        <p:spPr>
          <a:xfrm>
            <a:off x="10736244" y="752058"/>
            <a:ext cx="1166621" cy="11622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193F05E-8545-4C23-9853-7EBB653D7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7"/>
          <a:stretch/>
        </p:blipFill>
        <p:spPr>
          <a:xfrm>
            <a:off x="9549326" y="115023"/>
            <a:ext cx="1515042" cy="117443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A23A7E2-CB5F-4A23-A948-6A34545871DE}"/>
              </a:ext>
            </a:extLst>
          </p:cNvPr>
          <p:cNvSpPr txBox="1"/>
          <p:nvPr/>
        </p:nvSpPr>
        <p:spPr>
          <a:xfrm>
            <a:off x="1056639" y="2454722"/>
            <a:ext cx="2885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MALIGNAS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171263B-B498-4B50-87C6-3CF7CE39F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709" y="4177141"/>
            <a:ext cx="2358147" cy="18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4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3C385-630D-4568-A0CC-4ED52946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ETIOLOGÍAS</a:t>
            </a:r>
            <a:br>
              <a:rPr lang="es-ES" dirty="0"/>
            </a:b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DC9CE9-2A16-42C6-9027-1F7B1B3C7D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57584" y="537559"/>
            <a:ext cx="6766559" cy="66633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buAutoNum type="alphaUcParenR"/>
            </a:pPr>
            <a:r>
              <a:rPr lang="es-ES" dirty="0">
                <a:solidFill>
                  <a:schemeClr val="accent1"/>
                </a:solidFill>
              </a:rPr>
              <a:t>INFECCIOSAS</a:t>
            </a:r>
            <a:r>
              <a:rPr lang="es-ES" dirty="0">
                <a:solidFill>
                  <a:schemeClr val="bg1"/>
                </a:solidFill>
              </a:rPr>
              <a:t> PULMONAR:</a:t>
            </a:r>
          </a:p>
          <a:p>
            <a:pPr marL="1012950" lvl="2" indent="-285750"/>
            <a:r>
              <a:rPr lang="es-ES" dirty="0">
                <a:solidFill>
                  <a:schemeClr val="tx1"/>
                </a:solidFill>
              </a:rPr>
              <a:t>Granulomas (Hongos y Micobacterias)</a:t>
            </a:r>
          </a:p>
          <a:p>
            <a:pPr marL="1012950" lvl="2" indent="-285750"/>
            <a:r>
              <a:rPr lang="es-ES" dirty="0">
                <a:solidFill>
                  <a:schemeClr val="tx1"/>
                </a:solidFill>
              </a:rPr>
              <a:t>Abscesos (S. </a:t>
            </a:r>
            <a:r>
              <a:rPr lang="es-ES" dirty="0" err="1">
                <a:solidFill>
                  <a:schemeClr val="tx1"/>
                </a:solidFill>
              </a:rPr>
              <a:t>Aureus</a:t>
            </a:r>
            <a:r>
              <a:rPr lang="es-ES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Font typeface="+mj-lt"/>
              <a:buAutoNum type="alphaUcParenR"/>
            </a:pPr>
            <a:r>
              <a:rPr lang="es-ES" dirty="0">
                <a:solidFill>
                  <a:schemeClr val="accent1"/>
                </a:solidFill>
              </a:rPr>
              <a:t>TUMORES BENIGNOS</a:t>
            </a:r>
          </a:p>
          <a:p>
            <a:pPr marL="1070100" lvl="2" indent="-342900"/>
            <a:r>
              <a:rPr lang="es-ES" dirty="0" err="1">
                <a:solidFill>
                  <a:schemeClr val="tx1"/>
                </a:solidFill>
              </a:rPr>
              <a:t>Hamartomas</a:t>
            </a:r>
            <a:r>
              <a:rPr lang="es-ES" dirty="0">
                <a:solidFill>
                  <a:schemeClr val="tx1"/>
                </a:solidFill>
              </a:rPr>
              <a:t> (10%) 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 “pop </a:t>
            </a:r>
            <a:r>
              <a:rPr lang="es-ES" dirty="0" err="1">
                <a:solidFill>
                  <a:schemeClr val="tx1"/>
                </a:solidFill>
                <a:sym typeface="Wingdings" panose="05000000000000000000" pitchFamily="2" charset="2"/>
              </a:rPr>
              <a:t>corn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”</a:t>
            </a:r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pPr marL="1070100" lvl="2" indent="-342900"/>
            <a:r>
              <a:rPr lang="es-ES" dirty="0">
                <a:solidFill>
                  <a:schemeClr val="tx1"/>
                </a:solidFill>
              </a:rPr>
              <a:t>Otros: fibromas, </a:t>
            </a:r>
            <a:r>
              <a:rPr lang="es-ES" dirty="0" err="1">
                <a:solidFill>
                  <a:schemeClr val="tx1"/>
                </a:solidFill>
              </a:rPr>
              <a:t>leimiomas</a:t>
            </a:r>
            <a:r>
              <a:rPr lang="es-ES" dirty="0">
                <a:solidFill>
                  <a:schemeClr val="tx1"/>
                </a:solidFill>
              </a:rPr>
              <a:t>, hemangiomas…</a:t>
            </a:r>
          </a:p>
          <a:p>
            <a:pPr marL="800100" lvl="1" indent="-342900">
              <a:buFont typeface="+mj-lt"/>
              <a:buAutoNum type="alphaUcParenR"/>
            </a:pPr>
            <a:r>
              <a:rPr lang="es-ES" dirty="0">
                <a:solidFill>
                  <a:schemeClr val="accent1"/>
                </a:solidFill>
              </a:rPr>
              <a:t>VASCULAR</a:t>
            </a:r>
          </a:p>
          <a:p>
            <a:pPr marL="800100" lvl="1" indent="-342900">
              <a:buFont typeface="+mj-lt"/>
              <a:buAutoNum type="alphaUcParenR"/>
            </a:pPr>
            <a:r>
              <a:rPr lang="es-ES" dirty="0">
                <a:solidFill>
                  <a:schemeClr val="accent1"/>
                </a:solidFill>
              </a:rPr>
              <a:t>OTROS</a:t>
            </a:r>
          </a:p>
          <a:p>
            <a:pPr marL="1070100" lvl="2" indent="-342900"/>
            <a:r>
              <a:rPr lang="es-ES" dirty="0">
                <a:solidFill>
                  <a:schemeClr val="tx1"/>
                </a:solidFill>
              </a:rPr>
              <a:t>Inflamatorios</a:t>
            </a:r>
          </a:p>
          <a:p>
            <a:pPr marL="1412100" lvl="3" indent="-342900">
              <a:buFont typeface="+mj-lt"/>
              <a:buAutoNum type="alphaLcPeriod"/>
            </a:pPr>
            <a:r>
              <a:rPr lang="es-ES" dirty="0" err="1">
                <a:solidFill>
                  <a:schemeClr val="tx1"/>
                </a:solidFill>
              </a:rPr>
              <a:t>Granulomatosis</a:t>
            </a:r>
            <a:r>
              <a:rPr lang="es-ES" dirty="0">
                <a:solidFill>
                  <a:schemeClr val="tx1"/>
                </a:solidFill>
              </a:rPr>
              <a:t> con </a:t>
            </a:r>
            <a:r>
              <a:rPr lang="es-ES" dirty="0" err="1">
                <a:solidFill>
                  <a:schemeClr val="tx1"/>
                </a:solidFill>
              </a:rPr>
              <a:t>poliangeitis</a:t>
            </a:r>
            <a:endParaRPr lang="es-ES" dirty="0">
              <a:solidFill>
                <a:schemeClr val="tx1"/>
              </a:solidFill>
            </a:endParaRPr>
          </a:p>
          <a:p>
            <a:pPr marL="1412100" lvl="3" indent="-342900">
              <a:buFont typeface="+mj-lt"/>
              <a:buAutoNum type="alphaLcPeriod"/>
            </a:pPr>
            <a:r>
              <a:rPr lang="es-ES" dirty="0">
                <a:solidFill>
                  <a:schemeClr val="tx1"/>
                </a:solidFill>
              </a:rPr>
              <a:t>Artritis reumatoide</a:t>
            </a:r>
          </a:p>
          <a:p>
            <a:pPr marL="1412100" lvl="3" indent="-342900">
              <a:buFont typeface="+mj-lt"/>
              <a:buAutoNum type="alphaLcPeriod"/>
            </a:pPr>
            <a:r>
              <a:rPr lang="es-ES" dirty="0">
                <a:solidFill>
                  <a:schemeClr val="tx1"/>
                </a:solidFill>
              </a:rPr>
              <a:t>Sarcoidosis</a:t>
            </a:r>
          </a:p>
          <a:p>
            <a:pPr marL="1412100" lvl="3" indent="-342900">
              <a:buFont typeface="+mj-lt"/>
              <a:buAutoNum type="alphaLcPeriod"/>
            </a:pPr>
            <a:r>
              <a:rPr lang="es-ES" dirty="0">
                <a:solidFill>
                  <a:schemeClr val="tx1"/>
                </a:solidFill>
              </a:rPr>
              <a:t>Amiloidosis</a:t>
            </a:r>
          </a:p>
          <a:p>
            <a:pPr marL="1412100" lvl="3" indent="-342900">
              <a:buFont typeface="+mj-lt"/>
              <a:buAutoNum type="alphaLcPeriod"/>
            </a:pPr>
            <a:r>
              <a:rPr lang="es-ES" dirty="0">
                <a:solidFill>
                  <a:schemeClr val="tx1"/>
                </a:solidFill>
              </a:rPr>
              <a:t>Atelectasia redonda</a:t>
            </a:r>
          </a:p>
          <a:p>
            <a:pPr marL="1070100" lvl="2" indent="-342900"/>
            <a:r>
              <a:rPr lang="es-ES" dirty="0">
                <a:solidFill>
                  <a:schemeClr val="tx1"/>
                </a:solidFill>
              </a:rPr>
              <a:t>Del desarrollo: quiste </a:t>
            </a:r>
            <a:r>
              <a:rPr lang="es-ES" dirty="0" err="1">
                <a:solidFill>
                  <a:schemeClr val="tx1"/>
                </a:solidFill>
              </a:rPr>
              <a:t>broncogénico</a:t>
            </a:r>
            <a:endParaRPr lang="es-ES" dirty="0">
              <a:solidFill>
                <a:schemeClr val="tx1"/>
              </a:solidFill>
            </a:endParaRPr>
          </a:p>
          <a:p>
            <a:pPr marL="1070100" lvl="2" indent="-342900"/>
            <a:r>
              <a:rPr lang="es-ES" dirty="0" err="1">
                <a:solidFill>
                  <a:schemeClr val="tx1"/>
                </a:solidFill>
              </a:rPr>
              <a:t>Pseudotumor</a:t>
            </a:r>
            <a:r>
              <a:rPr lang="es-ES" dirty="0">
                <a:solidFill>
                  <a:schemeClr val="tx1"/>
                </a:solidFill>
              </a:rPr>
              <a:t> pleural</a:t>
            </a:r>
          </a:p>
          <a:p>
            <a:pPr marL="1070100" lvl="2" indent="-342900"/>
            <a:r>
              <a:rPr lang="es-ES" dirty="0">
                <a:solidFill>
                  <a:schemeClr val="tx1"/>
                </a:solidFill>
              </a:rPr>
              <a:t>Impactación mucosa</a:t>
            </a:r>
          </a:p>
          <a:p>
            <a:pPr lvl="1"/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0B14FA8-89DD-4789-86B4-805F8F718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83"/>
          <a:stretch/>
        </p:blipFill>
        <p:spPr>
          <a:xfrm>
            <a:off x="10736244" y="752058"/>
            <a:ext cx="1166621" cy="11622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193F05E-8545-4C23-9853-7EBB653D7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7"/>
          <a:stretch/>
        </p:blipFill>
        <p:spPr>
          <a:xfrm>
            <a:off x="9549326" y="115023"/>
            <a:ext cx="1515042" cy="117443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A23A7E2-CB5F-4A23-A948-6A34545871DE}"/>
              </a:ext>
            </a:extLst>
          </p:cNvPr>
          <p:cNvSpPr txBox="1"/>
          <p:nvPr/>
        </p:nvSpPr>
        <p:spPr>
          <a:xfrm>
            <a:off x="1056639" y="2454722"/>
            <a:ext cx="2885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BENIGNAS</a:t>
            </a:r>
          </a:p>
        </p:txBody>
      </p:sp>
    </p:spTree>
    <p:extLst>
      <p:ext uri="{BB962C8B-B14F-4D97-AF65-F5344CB8AC3E}">
        <p14:creationId xmlns:p14="http://schemas.microsoft.com/office/powerpoint/2010/main" val="188836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F2E7C-0DCC-4869-B309-60141C32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schemeClr val="accent1"/>
                </a:solidFill>
              </a:rPr>
              <a:t>Nódulo sólido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B10B5B-A459-4CF5-8239-CAEE9863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6695" y="2209972"/>
            <a:ext cx="2268686" cy="557784"/>
          </a:xfrm>
          <a:solidFill>
            <a:srgbClr val="465359"/>
          </a:solidFill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 MAYOR DE  8 mm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4D2ACD-B345-4816-A88A-2AE685F2F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134" y="3605522"/>
            <a:ext cx="4864563" cy="1305889"/>
          </a:xfrm>
          <a:ln>
            <a:solidFill>
              <a:srgbClr val="465359"/>
            </a:solidFill>
          </a:ln>
        </p:spPr>
        <p:txBody>
          <a:bodyPr/>
          <a:lstStyle/>
          <a:p>
            <a:r>
              <a:rPr lang="es-ES" dirty="0"/>
              <a:t>BAJO RIESGO </a:t>
            </a:r>
            <a:r>
              <a:rPr lang="es-ES" dirty="0">
                <a:sym typeface="Wingdings" panose="05000000000000000000" pitchFamily="2" charset="2"/>
              </a:rPr>
              <a:t> TC  cada 3 meses</a:t>
            </a:r>
          </a:p>
          <a:p>
            <a:r>
              <a:rPr lang="es-ES" dirty="0">
                <a:sym typeface="Wingdings" panose="05000000000000000000" pitchFamily="2" charset="2"/>
              </a:rPr>
              <a:t>RIESGO INTERMEDIO  PET/TC O BIOPSIA </a:t>
            </a:r>
          </a:p>
          <a:p>
            <a:r>
              <a:rPr lang="es-ES" dirty="0">
                <a:sym typeface="Wingdings" panose="05000000000000000000" pitchFamily="2" charset="2"/>
              </a:rPr>
              <a:t>ALTO RIESGO  BIOPSIA O ECISIÓN </a:t>
            </a:r>
            <a:endParaRPr lang="es-ES" dirty="0"/>
          </a:p>
          <a:p>
            <a:endParaRPr lang="es-ES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7B674B9-B538-493B-A826-62EFCF3C72EB}"/>
              </a:ext>
            </a:extLst>
          </p:cNvPr>
          <p:cNvCxnSpPr>
            <a:cxnSpLocks/>
          </p:cNvCxnSpPr>
          <p:nvPr/>
        </p:nvCxnSpPr>
        <p:spPr>
          <a:xfrm>
            <a:off x="8938741" y="2894651"/>
            <a:ext cx="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090F37F-3792-4CED-9E05-11978B4230F3}"/>
              </a:ext>
            </a:extLst>
          </p:cNvPr>
          <p:cNvCxnSpPr>
            <a:cxnSpLocks/>
          </p:cNvCxnSpPr>
          <p:nvPr/>
        </p:nvCxnSpPr>
        <p:spPr>
          <a:xfrm>
            <a:off x="8938741" y="5140011"/>
            <a:ext cx="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A74B9AC4-39F4-4420-ABF2-75E08C15D074}"/>
              </a:ext>
            </a:extLst>
          </p:cNvPr>
          <p:cNvSpPr txBox="1">
            <a:spLocks/>
          </p:cNvSpPr>
          <p:nvPr/>
        </p:nvSpPr>
        <p:spPr>
          <a:xfrm>
            <a:off x="6746247" y="5843593"/>
            <a:ext cx="4643114" cy="361009"/>
          </a:xfrm>
          <a:prstGeom prst="rect">
            <a:avLst/>
          </a:prstGeom>
          <a:ln>
            <a:solidFill>
              <a:srgbClr val="465359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chemeClr val="accent1"/>
                </a:solidFill>
              </a:rPr>
              <a:t>SEGUIMIENTO CON TC CADA 3 MESES POR 2 AÑOS</a:t>
            </a:r>
          </a:p>
          <a:p>
            <a:endParaRPr lang="es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308D14D-2AC9-49B2-A89C-6D749A0E8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83"/>
          <a:stretch/>
        </p:blipFill>
        <p:spPr>
          <a:xfrm>
            <a:off x="10736244" y="752058"/>
            <a:ext cx="1166621" cy="11622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6C338EA-ED50-4518-AFEB-76E45484D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7"/>
          <a:stretch/>
        </p:blipFill>
        <p:spPr>
          <a:xfrm>
            <a:off x="9549326" y="115023"/>
            <a:ext cx="1515042" cy="1174435"/>
          </a:xfrm>
          <a:prstGeom prst="rect">
            <a:avLst/>
          </a:prstGeom>
        </p:spPr>
      </p:pic>
      <p:sp>
        <p:nvSpPr>
          <p:cNvPr id="23" name="Marcador de contenido 5">
            <a:extLst>
              <a:ext uri="{FF2B5EF4-FFF2-40B4-BE49-F238E27FC236}">
                <a16:creationId xmlns:a16="http://schemas.microsoft.com/office/drawing/2014/main" id="{D7693AD0-34B5-4DB0-9295-EEA705293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1646" y="3701870"/>
            <a:ext cx="5354318" cy="2157593"/>
          </a:xfrm>
          <a:ln>
            <a:solidFill>
              <a:srgbClr val="465359"/>
            </a:solidFill>
          </a:ln>
        </p:spPr>
        <p:txBody>
          <a:bodyPr/>
          <a:lstStyle/>
          <a:p>
            <a:r>
              <a:rPr lang="es-ES" dirty="0"/>
              <a:t>ENTRE 6 – 8 mm </a:t>
            </a:r>
            <a:r>
              <a:rPr lang="es-ES" dirty="0">
                <a:sym typeface="Wingdings" panose="05000000000000000000" pitchFamily="2" charset="2"/>
              </a:rPr>
              <a:t> TC cada 6 meses</a:t>
            </a:r>
          </a:p>
          <a:p>
            <a:pPr marL="0" indent="0">
              <a:buNone/>
            </a:pPr>
            <a:r>
              <a:rPr lang="es-ES" dirty="0">
                <a:sym typeface="Wingdings" panose="05000000000000000000" pitchFamily="2" charset="2"/>
              </a:rPr>
              <a:t>	Seguimiento: </a:t>
            </a:r>
          </a:p>
          <a:p>
            <a:pPr marL="0" indent="0">
              <a:buNone/>
            </a:pPr>
            <a:r>
              <a:rPr lang="es-ES" dirty="0">
                <a:sym typeface="Wingdings" panose="05000000000000000000" pitchFamily="2" charset="2"/>
              </a:rPr>
              <a:t>		Todos hasta 1 año.</a:t>
            </a:r>
          </a:p>
          <a:p>
            <a:pPr marL="0" indent="0">
              <a:buNone/>
            </a:pPr>
            <a:r>
              <a:rPr lang="es-ES" dirty="0">
                <a:sym typeface="Wingdings" panose="05000000000000000000" pitchFamily="2" charset="2"/>
              </a:rPr>
              <a:t>		Si alto riesgo 2 años </a:t>
            </a:r>
          </a:p>
          <a:p>
            <a:r>
              <a:rPr lang="es-ES" dirty="0"/>
              <a:t>MENORES DE 6 mm </a:t>
            </a:r>
            <a:r>
              <a:rPr lang="es-ES" dirty="0">
                <a:sym typeface="Wingdings" panose="05000000000000000000" pitchFamily="2" charset="2"/>
              </a:rPr>
              <a:t> OPCIONAL TC  12 meses</a:t>
            </a:r>
            <a:endParaRPr lang="es-ES" dirty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5BF203CB-4117-4C27-9A1E-EF86CEA7094D}"/>
              </a:ext>
            </a:extLst>
          </p:cNvPr>
          <p:cNvSpPr txBox="1">
            <a:spLocks/>
          </p:cNvSpPr>
          <p:nvPr/>
        </p:nvSpPr>
        <p:spPr>
          <a:xfrm>
            <a:off x="1695222" y="2246481"/>
            <a:ext cx="2807166" cy="557784"/>
          </a:xfrm>
          <a:prstGeom prst="rect">
            <a:avLst/>
          </a:prstGeom>
          <a:solidFill>
            <a:srgbClr val="46535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MENOR O IGUAL 8 mm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E8E76330-FFD7-427B-96CF-416EE641CD0B}"/>
              </a:ext>
            </a:extLst>
          </p:cNvPr>
          <p:cNvCxnSpPr>
            <a:cxnSpLocks/>
          </p:cNvCxnSpPr>
          <p:nvPr/>
        </p:nvCxnSpPr>
        <p:spPr>
          <a:xfrm>
            <a:off x="3098805" y="3001159"/>
            <a:ext cx="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F2E7C-0DCC-4869-B309-60141C32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>
                <a:solidFill>
                  <a:schemeClr val="accent1"/>
                </a:solidFill>
              </a:rPr>
              <a:t>Nódulo </a:t>
            </a:r>
            <a:r>
              <a:rPr lang="es-ES" sz="3200" dirty="0" err="1">
                <a:solidFill>
                  <a:schemeClr val="accent1"/>
                </a:solidFill>
              </a:rPr>
              <a:t>sub-sólido</a:t>
            </a:r>
            <a:br>
              <a:rPr lang="es-ES" sz="3200" dirty="0">
                <a:solidFill>
                  <a:schemeClr val="accent1"/>
                </a:solidFill>
              </a:rPr>
            </a:br>
            <a:r>
              <a:rPr lang="es-ES" sz="3200" dirty="0">
                <a:solidFill>
                  <a:schemeClr val="accent1"/>
                </a:solidFill>
              </a:rPr>
              <a:t>a) parte sólida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6A17B1-A711-4E6A-955B-42BAC4B6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02548" y="3618539"/>
            <a:ext cx="3247622" cy="471544"/>
          </a:xfrm>
          <a:ln>
            <a:solidFill>
              <a:srgbClr val="465359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dirty="0"/>
              <a:t>NO REQUIERE SEGUIMIENTO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CDE6530D-5E3C-4E11-8A98-9FFA8AD2DF32}"/>
              </a:ext>
            </a:extLst>
          </p:cNvPr>
          <p:cNvSpPr txBox="1">
            <a:spLocks/>
          </p:cNvSpPr>
          <p:nvPr/>
        </p:nvSpPr>
        <p:spPr>
          <a:xfrm>
            <a:off x="1688350" y="2332625"/>
            <a:ext cx="1694930" cy="557784"/>
          </a:xfrm>
          <a:prstGeom prst="rect">
            <a:avLst/>
          </a:prstGeom>
          <a:solidFill>
            <a:srgbClr val="46535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MENOR 6mm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574B130-B95D-486E-A02A-92622853871F}"/>
              </a:ext>
            </a:extLst>
          </p:cNvPr>
          <p:cNvCxnSpPr>
            <a:cxnSpLocks/>
          </p:cNvCxnSpPr>
          <p:nvPr/>
        </p:nvCxnSpPr>
        <p:spPr>
          <a:xfrm>
            <a:off x="2535815" y="3033596"/>
            <a:ext cx="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A308D14D-2AC9-49B2-A89C-6D749A0E8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83"/>
          <a:stretch/>
        </p:blipFill>
        <p:spPr>
          <a:xfrm>
            <a:off x="10736244" y="752058"/>
            <a:ext cx="1166621" cy="11622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6C338EA-ED50-4518-AFEB-76E45484D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7"/>
          <a:stretch/>
        </p:blipFill>
        <p:spPr>
          <a:xfrm>
            <a:off x="9549326" y="115023"/>
            <a:ext cx="1515042" cy="1174435"/>
          </a:xfrm>
          <a:prstGeom prst="rect">
            <a:avLst/>
          </a:prstGeom>
        </p:spPr>
      </p:pic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5DCAE715-EA80-4450-B95B-DAAFF764B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1442" y="2332625"/>
            <a:ext cx="3340850" cy="557784"/>
          </a:xfrm>
          <a:solidFill>
            <a:srgbClr val="465359"/>
          </a:solidFill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 MAYOR O IGUAL DE 6  mm</a:t>
            </a:r>
          </a:p>
        </p:txBody>
      </p:sp>
      <p:sp>
        <p:nvSpPr>
          <p:cNvPr id="20" name="Marcador de contenido 3">
            <a:extLst>
              <a:ext uri="{FF2B5EF4-FFF2-40B4-BE49-F238E27FC236}">
                <a16:creationId xmlns:a16="http://schemas.microsoft.com/office/drawing/2014/main" id="{F4DC93A3-CF88-43CD-A8C9-46AFFCCE8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477" y="3616200"/>
            <a:ext cx="2405846" cy="428757"/>
          </a:xfrm>
          <a:ln>
            <a:solidFill>
              <a:srgbClr val="465359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dirty="0"/>
              <a:t>CONTROL 3-6 MESES 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3AB39AE-FB2E-4AAA-8776-DA4177192538}"/>
              </a:ext>
            </a:extLst>
          </p:cNvPr>
          <p:cNvCxnSpPr>
            <a:cxnSpLocks/>
          </p:cNvCxnSpPr>
          <p:nvPr/>
        </p:nvCxnSpPr>
        <p:spPr>
          <a:xfrm>
            <a:off x="8026400" y="3034356"/>
            <a:ext cx="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9419CF66-C3E3-4A95-8F26-54EFE9B83D10}"/>
              </a:ext>
            </a:extLst>
          </p:cNvPr>
          <p:cNvCxnSpPr>
            <a:cxnSpLocks/>
          </p:cNvCxnSpPr>
          <p:nvPr/>
        </p:nvCxnSpPr>
        <p:spPr>
          <a:xfrm>
            <a:off x="8026400" y="4194000"/>
            <a:ext cx="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contenido 3">
            <a:extLst>
              <a:ext uri="{FF2B5EF4-FFF2-40B4-BE49-F238E27FC236}">
                <a16:creationId xmlns:a16="http://schemas.microsoft.com/office/drawing/2014/main" id="{C0F80F78-70AD-4241-87CC-88784E17F035}"/>
              </a:ext>
            </a:extLst>
          </p:cNvPr>
          <p:cNvSpPr txBox="1">
            <a:spLocks/>
          </p:cNvSpPr>
          <p:nvPr/>
        </p:nvSpPr>
        <p:spPr>
          <a:xfrm>
            <a:off x="5874553" y="4830723"/>
            <a:ext cx="5077921" cy="1305889"/>
          </a:xfrm>
          <a:prstGeom prst="rect">
            <a:avLst/>
          </a:prstGeom>
          <a:ln>
            <a:solidFill>
              <a:srgbClr val="465359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COMPONENTE SÓLIDO</a:t>
            </a:r>
          </a:p>
          <a:p>
            <a:r>
              <a:rPr lang="es-ES" dirty="0"/>
              <a:t>MAYOR DE 8 mm </a:t>
            </a:r>
            <a:r>
              <a:rPr lang="es-ES" dirty="0">
                <a:sym typeface="Wingdings" panose="05000000000000000000" pitchFamily="2" charset="2"/>
              </a:rPr>
              <a:t> PET/TC O BIOPSIA </a:t>
            </a:r>
          </a:p>
          <a:p>
            <a:r>
              <a:rPr lang="es-ES" dirty="0">
                <a:sym typeface="Wingdings" panose="05000000000000000000" pitchFamily="2" charset="2"/>
              </a:rPr>
              <a:t>MENOR O IGUAL A 8 mm TC ANUAL 5 AÑOS</a:t>
            </a:r>
          </a:p>
        </p:txBody>
      </p:sp>
    </p:spTree>
    <p:extLst>
      <p:ext uri="{BB962C8B-B14F-4D97-AF65-F5344CB8AC3E}">
        <p14:creationId xmlns:p14="http://schemas.microsoft.com/office/powerpoint/2010/main" val="142580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F2E7C-0DCC-4869-B309-60141C32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>
                <a:solidFill>
                  <a:schemeClr val="accent1"/>
                </a:solidFill>
              </a:rPr>
              <a:t>Nódulo </a:t>
            </a:r>
            <a:r>
              <a:rPr lang="es-ES" sz="3200" dirty="0" err="1">
                <a:solidFill>
                  <a:schemeClr val="accent1"/>
                </a:solidFill>
              </a:rPr>
              <a:t>sub-sólido</a:t>
            </a:r>
            <a:br>
              <a:rPr lang="es-ES" sz="3200" dirty="0">
                <a:solidFill>
                  <a:schemeClr val="accent1"/>
                </a:solidFill>
              </a:rPr>
            </a:br>
            <a:r>
              <a:rPr lang="es-ES" sz="3200" dirty="0">
                <a:solidFill>
                  <a:schemeClr val="accent1"/>
                </a:solidFill>
              </a:rPr>
              <a:t>a) vidrio esmerilado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6A17B1-A711-4E6A-955B-42BAC4B6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02548" y="3618539"/>
            <a:ext cx="3247622" cy="471544"/>
          </a:xfrm>
          <a:ln>
            <a:solidFill>
              <a:srgbClr val="465359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dirty="0"/>
              <a:t>NO REQUIERE SEGUIMIENTO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CDE6530D-5E3C-4E11-8A98-9FFA8AD2DF32}"/>
              </a:ext>
            </a:extLst>
          </p:cNvPr>
          <p:cNvSpPr txBox="1">
            <a:spLocks/>
          </p:cNvSpPr>
          <p:nvPr/>
        </p:nvSpPr>
        <p:spPr>
          <a:xfrm>
            <a:off x="1688350" y="2332625"/>
            <a:ext cx="1694930" cy="557784"/>
          </a:xfrm>
          <a:prstGeom prst="rect">
            <a:avLst/>
          </a:prstGeom>
          <a:solidFill>
            <a:srgbClr val="46535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MENOR 6mm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574B130-B95D-486E-A02A-92622853871F}"/>
              </a:ext>
            </a:extLst>
          </p:cNvPr>
          <p:cNvCxnSpPr>
            <a:cxnSpLocks/>
          </p:cNvCxnSpPr>
          <p:nvPr/>
        </p:nvCxnSpPr>
        <p:spPr>
          <a:xfrm>
            <a:off x="2535815" y="3033596"/>
            <a:ext cx="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A308D14D-2AC9-49B2-A89C-6D749A0E8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83"/>
          <a:stretch/>
        </p:blipFill>
        <p:spPr>
          <a:xfrm>
            <a:off x="10736244" y="752058"/>
            <a:ext cx="1166621" cy="11622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6C338EA-ED50-4518-AFEB-76E45484D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7"/>
          <a:stretch/>
        </p:blipFill>
        <p:spPr>
          <a:xfrm>
            <a:off x="9549326" y="115023"/>
            <a:ext cx="1515042" cy="1174435"/>
          </a:xfrm>
          <a:prstGeom prst="rect">
            <a:avLst/>
          </a:prstGeom>
        </p:spPr>
      </p:pic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5DCAE715-EA80-4450-B95B-DAAFF764B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1442" y="2332625"/>
            <a:ext cx="3340850" cy="557784"/>
          </a:xfrm>
          <a:solidFill>
            <a:srgbClr val="465359"/>
          </a:solidFill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 MAYOR O IGUAL DE 6  mm</a:t>
            </a:r>
          </a:p>
        </p:txBody>
      </p:sp>
      <p:sp>
        <p:nvSpPr>
          <p:cNvPr id="20" name="Marcador de contenido 3">
            <a:extLst>
              <a:ext uri="{FF2B5EF4-FFF2-40B4-BE49-F238E27FC236}">
                <a16:creationId xmlns:a16="http://schemas.microsoft.com/office/drawing/2014/main" id="{F4DC93A3-CF88-43CD-A8C9-46AFFCCE8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477" y="3616200"/>
            <a:ext cx="2405846" cy="428757"/>
          </a:xfrm>
          <a:ln>
            <a:solidFill>
              <a:srgbClr val="465359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CONTROL 6-12 MESES 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3AB39AE-FB2E-4AAA-8776-DA4177192538}"/>
              </a:ext>
            </a:extLst>
          </p:cNvPr>
          <p:cNvCxnSpPr>
            <a:cxnSpLocks/>
          </p:cNvCxnSpPr>
          <p:nvPr/>
        </p:nvCxnSpPr>
        <p:spPr>
          <a:xfrm>
            <a:off x="8026400" y="3034356"/>
            <a:ext cx="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9419CF66-C3E3-4A95-8F26-54EFE9B83D10}"/>
              </a:ext>
            </a:extLst>
          </p:cNvPr>
          <p:cNvCxnSpPr>
            <a:cxnSpLocks/>
          </p:cNvCxnSpPr>
          <p:nvPr/>
        </p:nvCxnSpPr>
        <p:spPr>
          <a:xfrm>
            <a:off x="8026400" y="4194000"/>
            <a:ext cx="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683064DF-82FC-4FF1-A8DB-D6BA76834C55}"/>
              </a:ext>
            </a:extLst>
          </p:cNvPr>
          <p:cNvSpPr txBox="1">
            <a:spLocks/>
          </p:cNvSpPr>
          <p:nvPr/>
        </p:nvSpPr>
        <p:spPr>
          <a:xfrm>
            <a:off x="5871682" y="4959506"/>
            <a:ext cx="4613438" cy="361009"/>
          </a:xfrm>
          <a:prstGeom prst="rect">
            <a:avLst/>
          </a:prstGeom>
          <a:ln>
            <a:solidFill>
              <a:srgbClr val="465359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chemeClr val="accent1"/>
                </a:solidFill>
              </a:rPr>
              <a:t>SEGUIMIENTO CON TC CADA 2 AÑOS POR 5 AÑOS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2972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392D0-9B77-A04E-AB00-F863741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¿SERÁ SARCOIDOSIS?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1BF0AF-8162-BF41-8DAB-0FF01C7AA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611" y="3501583"/>
            <a:ext cx="1340112" cy="13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21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6739F15-EA52-F240-AA42-0B78C50C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MANIFESTACIONES CLÍNICAS SUGERENTES DE SARCOIDOSIS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EA167E2-7060-994F-A157-47107B2D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672484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Eritema </a:t>
            </a:r>
            <a:r>
              <a:rPr lang="es-ES" dirty="0" err="1"/>
              <a:t>nodoso</a:t>
            </a:r>
            <a:r>
              <a:rPr lang="es-ES" dirty="0"/>
              <a:t> o afectación </a:t>
            </a:r>
            <a:r>
              <a:rPr lang="es-ES" dirty="0" err="1"/>
              <a:t>periarticular</a:t>
            </a:r>
            <a:r>
              <a:rPr lang="es-ES" dirty="0"/>
              <a:t> de tobillos</a:t>
            </a:r>
          </a:p>
          <a:p>
            <a:r>
              <a:rPr lang="es-ES" dirty="0"/>
              <a:t>Tos, disnea, dolor torácico</a:t>
            </a:r>
          </a:p>
          <a:p>
            <a:r>
              <a:rPr lang="es-ES" dirty="0"/>
              <a:t>Artritis y </a:t>
            </a:r>
            <a:r>
              <a:rPr lang="es-ES" dirty="0" err="1"/>
              <a:t>osteolisis</a:t>
            </a:r>
            <a:r>
              <a:rPr lang="es-ES" dirty="0"/>
              <a:t> de pequeños huesos de las manos</a:t>
            </a:r>
          </a:p>
          <a:p>
            <a:r>
              <a:rPr lang="es-ES" b="1" dirty="0" err="1">
                <a:solidFill>
                  <a:srgbClr val="FF0000"/>
                </a:solidFill>
              </a:rPr>
              <a:t>Poliadenopatías</a:t>
            </a:r>
            <a:r>
              <a:rPr lang="es-ES" dirty="0"/>
              <a:t> periféricas</a:t>
            </a:r>
          </a:p>
          <a:p>
            <a:r>
              <a:rPr lang="es-ES" b="1" dirty="0">
                <a:solidFill>
                  <a:srgbClr val="FF0000"/>
                </a:solidFill>
              </a:rPr>
              <a:t>Síndrome constitucional. Síndrome febril prolongado</a:t>
            </a:r>
          </a:p>
          <a:p>
            <a:r>
              <a:rPr lang="es-ES" dirty="0"/>
              <a:t>Lesiones cutáneas de aspecto granulomatoso:</a:t>
            </a:r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Lupus pernio</a:t>
            </a:r>
          </a:p>
          <a:p>
            <a:pPr lvl="1"/>
            <a:r>
              <a:rPr lang="es-ES" dirty="0" err="1"/>
              <a:t>Sarcoidosis</a:t>
            </a:r>
            <a:r>
              <a:rPr lang="es-ES" dirty="0"/>
              <a:t> cicatricial</a:t>
            </a:r>
          </a:p>
          <a:p>
            <a:r>
              <a:rPr lang="es-ES" dirty="0" err="1"/>
              <a:t>Uveitis</a:t>
            </a:r>
            <a:r>
              <a:rPr lang="es-ES" dirty="0"/>
              <a:t> anterior</a:t>
            </a:r>
          </a:p>
          <a:p>
            <a:r>
              <a:rPr lang="es-ES" dirty="0"/>
              <a:t>Afectación del SNP en forma de </a:t>
            </a:r>
            <a:r>
              <a:rPr lang="es-ES" dirty="0" err="1"/>
              <a:t>multineuritis</a:t>
            </a:r>
            <a:r>
              <a:rPr lang="es-ES" dirty="0"/>
              <a:t> craneal o parálisis facial bilateral. Cuadros que simulan una EM</a:t>
            </a:r>
          </a:p>
          <a:p>
            <a:r>
              <a:rPr lang="es-ES" dirty="0"/>
              <a:t>Afectación del SNC en forma de Diabetes insípida o meningitis recurrente aséptica</a:t>
            </a:r>
          </a:p>
          <a:p>
            <a:r>
              <a:rPr lang="es-ES" dirty="0"/>
              <a:t>Miocardiopatía en menores de 40 años</a:t>
            </a:r>
          </a:p>
          <a:p>
            <a:r>
              <a:rPr lang="es-ES" dirty="0"/>
              <a:t>Parotiditis crónica o recurrente</a:t>
            </a:r>
          </a:p>
        </p:txBody>
      </p:sp>
    </p:spTree>
    <p:extLst>
      <p:ext uri="{BB962C8B-B14F-4D97-AF65-F5344CB8AC3E}">
        <p14:creationId xmlns:p14="http://schemas.microsoft.com/office/powerpoint/2010/main" val="3674514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57033-643E-0C4C-88DF-3AB0D285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SARCOIDOSIS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ECE1D7-3107-A14B-8D00-774DFCDEF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Enfermedad granulomatosa</a:t>
            </a:r>
          </a:p>
          <a:p>
            <a:r>
              <a:rPr lang="es-ES" dirty="0"/>
              <a:t>Etiología desconocida</a:t>
            </a:r>
          </a:p>
          <a:p>
            <a:r>
              <a:rPr lang="es-ES" dirty="0"/>
              <a:t>Adultos jóvenes s/t mujeres</a:t>
            </a:r>
          </a:p>
          <a:p>
            <a:r>
              <a:rPr lang="es-ES" dirty="0"/>
              <a:t>2/3 presentan remisión espontánea. </a:t>
            </a:r>
          </a:p>
          <a:p>
            <a:r>
              <a:rPr lang="es-ES" dirty="0"/>
              <a:t>Las manifestaciones clínicas más frecuentes son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1B5221-806B-7443-A90F-37D1C5D1A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" t="5968" r="10083" b="14236"/>
          <a:stretch/>
        </p:blipFill>
        <p:spPr>
          <a:xfrm>
            <a:off x="767857" y="2965669"/>
            <a:ext cx="2656774" cy="24729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B4E50C2-4073-7E45-9FBC-609334EEA761}"/>
              </a:ext>
            </a:extLst>
          </p:cNvPr>
          <p:cNvSpPr txBox="1"/>
          <p:nvPr/>
        </p:nvSpPr>
        <p:spPr>
          <a:xfrm>
            <a:off x="4368800" y="4450080"/>
            <a:ext cx="205232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Adenopatías </a:t>
            </a:r>
            <a:r>
              <a:rPr lang="es-ES" dirty="0" err="1"/>
              <a:t>hiliares</a:t>
            </a:r>
            <a:r>
              <a:rPr lang="es-ES" dirty="0"/>
              <a:t> bilaterales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99CEE7-AC66-D842-9BA6-14E1FBD140A3}"/>
              </a:ext>
            </a:extLst>
          </p:cNvPr>
          <p:cNvSpPr txBox="1"/>
          <p:nvPr/>
        </p:nvSpPr>
        <p:spPr>
          <a:xfrm>
            <a:off x="6761480" y="4450080"/>
            <a:ext cx="205232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Infiltrados pulmonares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23876E-F776-0C4B-B055-34FFE9B26DDC}"/>
              </a:ext>
            </a:extLst>
          </p:cNvPr>
          <p:cNvSpPr txBox="1"/>
          <p:nvPr/>
        </p:nvSpPr>
        <p:spPr>
          <a:xfrm>
            <a:off x="9154160" y="4450079"/>
            <a:ext cx="205232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Adenopatías periféricas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5DA467-4178-DF42-B4F5-A333B4C50C03}"/>
              </a:ext>
            </a:extLst>
          </p:cNvPr>
          <p:cNvSpPr txBox="1"/>
          <p:nvPr/>
        </p:nvSpPr>
        <p:spPr>
          <a:xfrm>
            <a:off x="5252720" y="5514879"/>
            <a:ext cx="205232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Lesiones cutáneas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699AAB-A827-994B-A961-EF3D08DBFE53}"/>
              </a:ext>
            </a:extLst>
          </p:cNvPr>
          <p:cNvSpPr txBox="1"/>
          <p:nvPr/>
        </p:nvSpPr>
        <p:spPr>
          <a:xfrm>
            <a:off x="8237853" y="5514879"/>
            <a:ext cx="205232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Lesiones oculares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ED19840-C77C-3044-BD8C-BDD3623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894" y="609268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36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57033-643E-0C4C-88DF-3AB0D285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SARCOIDOSIS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ECE1D7-3107-A14B-8D00-774DFCDEF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Factores de mal pronóstico: 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Edad del diagnóstico &gt;40 años</a:t>
            </a:r>
          </a:p>
          <a:p>
            <a:pPr lvl="1"/>
            <a:r>
              <a:rPr lang="es-ES" dirty="0"/>
              <a:t>Raza negra</a:t>
            </a:r>
          </a:p>
          <a:p>
            <a:pPr lvl="1"/>
            <a:r>
              <a:rPr lang="es-ES" dirty="0" err="1"/>
              <a:t>Sarcoidosis</a:t>
            </a:r>
            <a:r>
              <a:rPr lang="es-ES" dirty="0"/>
              <a:t> pulmonar progresiva. Insuficiencia respiratoria </a:t>
            </a:r>
          </a:p>
          <a:p>
            <a:pPr lvl="1"/>
            <a:r>
              <a:rPr lang="es-ES" dirty="0"/>
              <a:t>Afectación de la mucosa nasal</a:t>
            </a:r>
          </a:p>
          <a:p>
            <a:pPr lvl="1"/>
            <a:r>
              <a:rPr lang="es-ES" dirty="0" err="1"/>
              <a:t>Neurosarcoidosisi</a:t>
            </a:r>
            <a:endParaRPr lang="es-ES" dirty="0"/>
          </a:p>
          <a:p>
            <a:pPr lvl="1"/>
            <a:r>
              <a:rPr lang="es-ES" dirty="0"/>
              <a:t>Afectación miocárdica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Lupus pernio</a:t>
            </a:r>
          </a:p>
          <a:p>
            <a:pPr lvl="1"/>
            <a:r>
              <a:rPr lang="es-ES" dirty="0" err="1"/>
              <a:t>Uveitis</a:t>
            </a:r>
            <a:r>
              <a:rPr lang="es-ES" dirty="0"/>
              <a:t> crónica</a:t>
            </a:r>
          </a:p>
          <a:p>
            <a:pPr lvl="1"/>
            <a:r>
              <a:rPr lang="es-ES" dirty="0"/>
              <a:t>Hipercalcemia crónica</a:t>
            </a:r>
          </a:p>
          <a:p>
            <a:pPr lvl="1"/>
            <a:r>
              <a:rPr lang="es-ES" dirty="0"/>
              <a:t>Lesiones óseas quísticas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1B5221-806B-7443-A90F-37D1C5D1A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" t="5968" r="10083" b="14236"/>
          <a:stretch/>
        </p:blipFill>
        <p:spPr>
          <a:xfrm>
            <a:off x="767857" y="2965669"/>
            <a:ext cx="2656774" cy="24729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EB561B-D0EB-424B-BA81-988B69C2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198" y="714340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3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E2EE425-1B18-4788-ACC2-01F148835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83"/>
          <a:stretch/>
        </p:blipFill>
        <p:spPr>
          <a:xfrm>
            <a:off x="9806737" y="2266742"/>
            <a:ext cx="1166621" cy="11622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6D3AB2-A35B-477F-906B-891E46AFA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993798"/>
            <a:ext cx="10993549" cy="1475013"/>
          </a:xfrm>
        </p:spPr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00316B-87DC-4DB7-B60D-5CED34BDD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3429000"/>
            <a:ext cx="10993546" cy="2767614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bg1"/>
                </a:solidFill>
              </a:rPr>
              <a:t>LESIONES EN PIEL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Eritematosas evanescentes en dorso de manos y pulpejos, palpables, menores de 1 cm, pruriginosas y dolorosas.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Remiten parcialmente con </a:t>
            </a:r>
            <a:r>
              <a:rPr lang="es-ES" dirty="0" err="1"/>
              <a:t>bilastina</a:t>
            </a:r>
            <a:endParaRPr lang="es-ES" dirty="0"/>
          </a:p>
          <a:p>
            <a:r>
              <a:rPr lang="es-ES" dirty="0">
                <a:solidFill>
                  <a:schemeClr val="bg1"/>
                </a:solidFill>
              </a:rPr>
              <a:t>Artralgias</a:t>
            </a:r>
            <a:r>
              <a:rPr lang="es-ES" dirty="0"/>
              <a:t> en pequeñas articulaciones</a:t>
            </a:r>
          </a:p>
          <a:p>
            <a:r>
              <a:rPr lang="es-ES" dirty="0">
                <a:solidFill>
                  <a:schemeClr val="bg1"/>
                </a:solidFill>
              </a:rPr>
              <a:t>Pérdida de peso </a:t>
            </a:r>
            <a:r>
              <a:rPr lang="es-ES" dirty="0"/>
              <a:t>de 5 kg, estabilizado.</a:t>
            </a:r>
          </a:p>
          <a:p>
            <a:r>
              <a:rPr lang="es-ES" dirty="0">
                <a:solidFill>
                  <a:schemeClr val="bg1"/>
                </a:solidFill>
              </a:rPr>
              <a:t>Febrícula</a:t>
            </a:r>
            <a:r>
              <a:rPr lang="es-ES" dirty="0"/>
              <a:t> bien tolerada. Sofocos ocasionales.</a:t>
            </a:r>
          </a:p>
          <a:p>
            <a:r>
              <a:rPr lang="es-ES" dirty="0"/>
              <a:t>No astenia, anorexia ni sudoración profunda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884F6CD6-F623-4812-9BCD-F4A27B9B409D}"/>
              </a:ext>
            </a:extLst>
          </p:cNvPr>
          <p:cNvSpPr txBox="1">
            <a:spLocks/>
          </p:cNvSpPr>
          <p:nvPr/>
        </p:nvSpPr>
        <p:spPr>
          <a:xfrm>
            <a:off x="581194" y="2495445"/>
            <a:ext cx="10993546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1- ANAMNESIS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8EC285-56A6-45DB-8BA8-36B21FEE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481" y="776915"/>
            <a:ext cx="1353293" cy="13318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032ADE-B265-0A4F-BCED-B1939FCF4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479" y="1438074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71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ABB2A-B124-A44F-BADE-18357158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SARCOIDOSIS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B69F24-01B1-9949-8A6F-58A270D7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CLASIFICACIÓN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FE7B65-518C-3D4F-ADE1-9B6DECC32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" t="5968" r="10083" b="14236"/>
          <a:stretch/>
        </p:blipFill>
        <p:spPr>
          <a:xfrm>
            <a:off x="767857" y="2965669"/>
            <a:ext cx="2656774" cy="24729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602267-9109-0747-A05D-FCA58CFE7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90" y="2135019"/>
            <a:ext cx="6967731" cy="33035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6602BEA-C1F1-D44D-80E1-AA7A4629F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650" y="795596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57033-643E-0C4C-88DF-3AB0D285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SARCOIDOSIS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ECE1D7-3107-A14B-8D00-774DFCDEF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TRATAMIENTO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Se basa en el uso de corticoides aunque no hay consenso sobre las dosis, duración e indicaciones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El estadio I radiológico no requiere tratamiento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El estadio II y III solo si hay alteración de las pruebas funcionales respiratorias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Estadio IV radiológico 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En cuanto a las lesiones cutáneas se tratarán con </a:t>
            </a:r>
            <a:r>
              <a:rPr lang="es-ES" dirty="0" err="1"/>
              <a:t>clobetasol</a:t>
            </a:r>
            <a:r>
              <a:rPr lang="es-ES" dirty="0"/>
              <a:t> tópico + </a:t>
            </a:r>
            <a:r>
              <a:rPr lang="es-ES" dirty="0" err="1"/>
              <a:t>hidroxicloroquina</a:t>
            </a:r>
            <a:r>
              <a:rPr lang="es-ES" dirty="0"/>
              <a:t>. Si no hay mejoría </a:t>
            </a:r>
            <a:r>
              <a:rPr lang="es-ES" dirty="0" err="1"/>
              <a:t>prednisona</a:t>
            </a:r>
            <a:r>
              <a:rPr lang="es-ES" dirty="0"/>
              <a:t> a 0.5-1mg/kg/día. Si no mejoría </a:t>
            </a:r>
            <a:r>
              <a:rPr lang="es-ES" dirty="0" err="1"/>
              <a:t>metrotexato</a:t>
            </a:r>
            <a:r>
              <a:rPr lang="es-ES" dirty="0"/>
              <a:t>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1B5221-806B-7443-A90F-37D1C5D1A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" t="5968" r="10083" b="14236"/>
          <a:stretch/>
        </p:blipFill>
        <p:spPr>
          <a:xfrm>
            <a:off x="767857" y="2965669"/>
            <a:ext cx="2656774" cy="24729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FD852F-2633-6C44-B5F5-19CCC38C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878" y="556019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63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B5BF2-CAB0-164C-A374-D71B9744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99EC817-BE9F-314E-9E5F-8DEF4F3F3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4128" y="853559"/>
            <a:ext cx="4234774" cy="2044732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73066D-09C4-1D49-A1C0-E63863B9D9FA}"/>
              </a:ext>
            </a:extLst>
          </p:cNvPr>
          <p:cNvSpPr txBox="1"/>
          <p:nvPr/>
        </p:nvSpPr>
        <p:spPr>
          <a:xfrm>
            <a:off x="581192" y="2865120"/>
            <a:ext cx="10838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   Tobón MX, </a:t>
            </a:r>
            <a:r>
              <a:rPr lang="es-ES" dirty="0" err="1"/>
              <a:t>Rodriguez</a:t>
            </a:r>
            <a:r>
              <a:rPr lang="es-ES" dirty="0"/>
              <a:t> G. Eritema pernio: una enfermedad misteriosa. </a:t>
            </a:r>
            <a:r>
              <a:rPr lang="es-ES" dirty="0" err="1"/>
              <a:t>Rev</a:t>
            </a:r>
            <a:r>
              <a:rPr lang="es-ES" dirty="0"/>
              <a:t> CES </a:t>
            </a:r>
            <a:r>
              <a:rPr lang="es-ES" dirty="0" err="1"/>
              <a:t>Med</a:t>
            </a:r>
            <a:r>
              <a:rPr lang="es-ES" dirty="0"/>
              <a:t> 2013;  27 (1): 113-126</a:t>
            </a:r>
          </a:p>
          <a:p>
            <a:pPr marL="285750" indent="-285750">
              <a:buFontTx/>
              <a:buChar char="-"/>
            </a:pPr>
            <a:r>
              <a:rPr lang="es-ES" dirty="0"/>
              <a:t>i Segura, R. C., Garriga, G. E., </a:t>
            </a:r>
            <a:r>
              <a:rPr lang="es-ES" dirty="0" err="1"/>
              <a:t>Casals</a:t>
            </a:r>
            <a:r>
              <a:rPr lang="es-ES" dirty="0"/>
              <a:t>, M. R., Hernández-Rodríguez, J., &amp; </a:t>
            </a:r>
            <a:r>
              <a:rPr lang="es-ES" dirty="0" err="1"/>
              <a:t>Xutglà</a:t>
            </a:r>
            <a:r>
              <a:rPr lang="es-ES" dirty="0"/>
              <a:t>, M. C. C. (2018). </a:t>
            </a:r>
            <a:r>
              <a:rPr lang="es-ES" i="1" dirty="0"/>
              <a:t>Enfermedades autoinmunes sistémicas: diagnóstico y tratamiento</a:t>
            </a:r>
            <a:r>
              <a:rPr lang="es-ES" dirty="0"/>
              <a:t>. Editorial Médica Panamericana.</a:t>
            </a:r>
          </a:p>
          <a:p>
            <a:pPr marL="285750" indent="-285750">
              <a:buFontTx/>
              <a:buChar char="-"/>
            </a:pPr>
            <a:r>
              <a:rPr lang="es-ES" dirty="0" err="1"/>
              <a:t>Kroshinsky</a:t>
            </a:r>
            <a:r>
              <a:rPr lang="es-ES" dirty="0"/>
              <a:t> MD. Pernio (</a:t>
            </a:r>
            <a:r>
              <a:rPr lang="es-ES" dirty="0" err="1"/>
              <a:t>chilblains</a:t>
            </a:r>
            <a:r>
              <a:rPr lang="es-ES" dirty="0"/>
              <a:t>). </a:t>
            </a:r>
            <a:r>
              <a:rPr lang="en" dirty="0"/>
              <a:t>Post TW, ed. UpToDate. Waltham, MA: UpToDate Inc.</a:t>
            </a:r>
          </a:p>
          <a:p>
            <a:pPr marL="285750" indent="-285750">
              <a:buFontTx/>
              <a:buChar char="-"/>
            </a:pPr>
            <a:r>
              <a:rPr lang="en" dirty="0" err="1"/>
              <a:t>Prystowsky</a:t>
            </a:r>
            <a:r>
              <a:rPr lang="en" dirty="0"/>
              <a:t> MD, Sanchez MD. Cutaneous manifestations of sarcoidosis. Post TW, ed. UpToDate. Waltham, MA: UpToDate Inc.</a:t>
            </a:r>
          </a:p>
          <a:p>
            <a:pPr marL="285750" indent="-285750">
              <a:buFontTx/>
              <a:buChar char="-"/>
            </a:pPr>
            <a:r>
              <a:rPr lang="en" dirty="0"/>
              <a:t>Ferrer MD. Evaluation of peripheral lymphadenopathy in adults. Post TW, ed. UpToDate. Waltham, MA: UpToDate Inc.</a:t>
            </a:r>
          </a:p>
          <a:p>
            <a:pPr marL="285750" indent="-285750">
              <a:buFontTx/>
              <a:buChar char="-"/>
            </a:pPr>
            <a:r>
              <a:rPr lang="es-ES" dirty="0"/>
              <a:t>Steven E </a:t>
            </a:r>
            <a:r>
              <a:rPr lang="es-ES" dirty="0" err="1"/>
              <a:t>Weinberger</a:t>
            </a:r>
            <a:r>
              <a:rPr lang="es-ES" dirty="0"/>
              <a:t>, </a:t>
            </a:r>
            <a:r>
              <a:rPr lang="es-ES" dirty="0" err="1"/>
              <a:t>MDShaunagh</a:t>
            </a:r>
            <a:r>
              <a:rPr lang="es-ES" dirty="0"/>
              <a:t> McDermott, MD. </a:t>
            </a:r>
            <a:r>
              <a:rPr lang="es-ES" dirty="0" err="1"/>
              <a:t>Diagnostic</a:t>
            </a:r>
            <a:r>
              <a:rPr lang="es-ES" dirty="0"/>
              <a:t> </a:t>
            </a:r>
            <a:r>
              <a:rPr lang="es-ES" dirty="0" err="1"/>
              <a:t>evaluation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incidental </a:t>
            </a:r>
            <a:r>
              <a:rPr lang="es-ES" dirty="0" err="1"/>
              <a:t>pulmonary</a:t>
            </a:r>
            <a:r>
              <a:rPr lang="es-ES" dirty="0"/>
              <a:t> </a:t>
            </a:r>
            <a:r>
              <a:rPr lang="es-ES" dirty="0" err="1"/>
              <a:t>nodule</a:t>
            </a:r>
            <a:r>
              <a:rPr lang="es-ES" dirty="0"/>
              <a:t>. </a:t>
            </a:r>
            <a:r>
              <a:rPr lang="en" dirty="0"/>
              <a:t>Post TW, ed. UpToDate. Waltham, MA: UpToDate Inc.</a:t>
            </a: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7731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445046-24D6-694E-8476-580D83F74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80" y="1911350"/>
            <a:ext cx="6972986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6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B054E-B543-4DFD-BD06-83A2483A3D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EAFC4B-322B-4091-A231-543FA78E59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EXÁMEN FÍSICO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B6280FA7-45EF-4501-A8C8-2C24827B50D0}"/>
              </a:ext>
            </a:extLst>
          </p:cNvPr>
          <p:cNvSpPr txBox="1">
            <a:spLocks/>
          </p:cNvSpPr>
          <p:nvPr/>
        </p:nvSpPr>
        <p:spPr>
          <a:xfrm>
            <a:off x="581191" y="3429000"/>
            <a:ext cx="10993546" cy="2767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CONSCIENTE, ORIENTADO, NORMOCOLOREADO, NORMOHIDRATADO</a:t>
            </a:r>
          </a:p>
          <a:p>
            <a:r>
              <a:rPr lang="es-ES" dirty="0">
                <a:solidFill>
                  <a:schemeClr val="bg1"/>
                </a:solidFill>
              </a:rPr>
              <a:t>CONSTANTES: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ta</a:t>
            </a:r>
            <a:r>
              <a:rPr lang="es-ES" dirty="0"/>
              <a:t>: 160/90 </a:t>
            </a:r>
            <a:r>
              <a:rPr lang="es-ES" dirty="0" err="1"/>
              <a:t>mmhg</a:t>
            </a:r>
            <a:r>
              <a:rPr lang="es-ES" dirty="0"/>
              <a:t> – </a:t>
            </a:r>
            <a:r>
              <a:rPr lang="es-ES" dirty="0" err="1"/>
              <a:t>fc</a:t>
            </a:r>
            <a:r>
              <a:rPr lang="es-ES" dirty="0"/>
              <a:t>: 75 </a:t>
            </a:r>
            <a:r>
              <a:rPr lang="es-ES" dirty="0" err="1"/>
              <a:t>lpm</a:t>
            </a:r>
            <a:r>
              <a:rPr lang="es-ES" dirty="0"/>
              <a:t> – spo2 98% (</a:t>
            </a:r>
            <a:r>
              <a:rPr lang="es-ES" dirty="0" err="1"/>
              <a:t>aa</a:t>
            </a:r>
            <a:r>
              <a:rPr lang="es-ES" dirty="0"/>
              <a:t>) - t: 37,7ºC – </a:t>
            </a:r>
            <a:r>
              <a:rPr lang="es-ES" dirty="0" err="1"/>
              <a:t>fr</a:t>
            </a:r>
            <a:r>
              <a:rPr lang="es-ES" dirty="0"/>
              <a:t> basal: 16 rpm</a:t>
            </a:r>
          </a:p>
          <a:p>
            <a:r>
              <a:rPr lang="es-ES" dirty="0">
                <a:solidFill>
                  <a:schemeClr val="bg1"/>
                </a:solidFill>
              </a:rPr>
              <a:t>Ac: </a:t>
            </a:r>
            <a:r>
              <a:rPr lang="es-ES" dirty="0"/>
              <a:t>rítmica sin soplos.</a:t>
            </a:r>
          </a:p>
          <a:p>
            <a:r>
              <a:rPr lang="es-ES" dirty="0">
                <a:solidFill>
                  <a:schemeClr val="bg1"/>
                </a:solidFill>
              </a:rPr>
              <a:t>AP: </a:t>
            </a:r>
            <a:r>
              <a:rPr lang="es-ES" dirty="0"/>
              <a:t>MVC sin ruidos agregados. </a:t>
            </a:r>
          </a:p>
          <a:p>
            <a:r>
              <a:rPr lang="es-ES" dirty="0">
                <a:solidFill>
                  <a:schemeClr val="bg1"/>
                </a:solidFill>
              </a:rPr>
              <a:t>Abdomen </a:t>
            </a:r>
            <a:r>
              <a:rPr lang="es-ES" dirty="0"/>
              <a:t>blando depresible indoloro, sin masas ni megalias</a:t>
            </a:r>
          </a:p>
          <a:p>
            <a:r>
              <a:rPr lang="es-ES" dirty="0">
                <a:solidFill>
                  <a:schemeClr val="bg1"/>
                </a:solidFill>
              </a:rPr>
              <a:t>Lesiones en carpo palpables levemente dolorosas.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0B7464-8DDB-4996-9970-D2DADF7F2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83"/>
          <a:stretch/>
        </p:blipFill>
        <p:spPr>
          <a:xfrm>
            <a:off x="9806737" y="2266742"/>
            <a:ext cx="1166621" cy="11622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59C281-3433-4299-8B3B-F1DE490A4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481" y="776915"/>
            <a:ext cx="1353293" cy="13318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667A3C-B5CF-4C02-99BB-6FF6C34896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32" t="25239" r="17228" b="9576"/>
          <a:stretch/>
        </p:blipFill>
        <p:spPr>
          <a:xfrm>
            <a:off x="9019713" y="4461203"/>
            <a:ext cx="2263805" cy="17354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F4FF89-AA57-4A4A-9FBA-6936633DB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355" y="1405791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D6710-14C4-468F-9B20-2F5BD92D2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4EAC10-1E38-4D8E-AE4D-DD864AD8B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88" y="2515140"/>
            <a:ext cx="10993546" cy="590321"/>
          </a:xfrm>
        </p:spPr>
        <p:txBody>
          <a:bodyPr/>
          <a:lstStyle/>
          <a:p>
            <a:r>
              <a:rPr lang="es-ES" dirty="0"/>
              <a:t>EXÁMENES COMPLEMENTARIOS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19630AB-7C23-4892-BC81-F6FA243CC7D4}"/>
              </a:ext>
            </a:extLst>
          </p:cNvPr>
          <p:cNvSpPr txBox="1">
            <a:spLocks/>
          </p:cNvSpPr>
          <p:nvPr/>
        </p:nvSpPr>
        <p:spPr>
          <a:xfrm>
            <a:off x="581188" y="3322467"/>
            <a:ext cx="10993546" cy="29984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ANALÍTICA SANGUÍNEA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HEMOGRAMA: </a:t>
            </a:r>
            <a:r>
              <a:rPr lang="es-ES" dirty="0"/>
              <a:t>Hb 13,5 (</a:t>
            </a:r>
            <a:r>
              <a:rPr lang="es-ES" dirty="0" err="1"/>
              <a:t>vcm</a:t>
            </a:r>
            <a:r>
              <a:rPr lang="es-ES" dirty="0"/>
              <a:t> 90). Leucocitos 5.600 (n 4.300) plaquetas 230.000 </a:t>
            </a:r>
            <a:r>
              <a:rPr lang="es-ES" dirty="0" err="1"/>
              <a:t>vsg</a:t>
            </a:r>
            <a:r>
              <a:rPr lang="es-ES" dirty="0"/>
              <a:t>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Bioquímica:  </a:t>
            </a:r>
            <a:r>
              <a:rPr lang="es-ES" dirty="0"/>
              <a:t>glucosa 89; </a:t>
            </a:r>
            <a:r>
              <a:rPr lang="es-ES" dirty="0" err="1"/>
              <a:t>na</a:t>
            </a:r>
            <a:r>
              <a:rPr lang="es-ES" dirty="0"/>
              <a:t> 140; k 4,6;  urea 23; creatinina 0,8; urato 5; bilirrubina total 0,4; </a:t>
            </a:r>
            <a:r>
              <a:rPr lang="es-ES" dirty="0" err="1"/>
              <a:t>gpt</a:t>
            </a:r>
            <a:r>
              <a:rPr lang="es-ES" dirty="0"/>
              <a:t> 29; </a:t>
            </a:r>
            <a:r>
              <a:rPr lang="es-ES" dirty="0" err="1"/>
              <a:t>got</a:t>
            </a:r>
            <a:r>
              <a:rPr lang="es-ES" dirty="0"/>
              <a:t> 22; </a:t>
            </a:r>
            <a:r>
              <a:rPr lang="es-ES" dirty="0" err="1"/>
              <a:t>ggt</a:t>
            </a:r>
            <a:r>
              <a:rPr lang="es-ES" dirty="0"/>
              <a:t> 40; </a:t>
            </a:r>
            <a:r>
              <a:rPr lang="es-ES" dirty="0" err="1"/>
              <a:t>ldh</a:t>
            </a:r>
            <a:r>
              <a:rPr lang="es-ES" dirty="0"/>
              <a:t> 235; hierro 48; ferritina 245; </a:t>
            </a:r>
            <a:r>
              <a:rPr lang="es-ES" dirty="0" err="1"/>
              <a:t>ist</a:t>
            </a:r>
            <a:r>
              <a:rPr lang="es-ES" dirty="0"/>
              <a:t> 12%; proteínas 7,6; albúmina 4,2; b2 microglobulina 2,9; </a:t>
            </a:r>
            <a:r>
              <a:rPr lang="es-ES" dirty="0" err="1"/>
              <a:t>fr</a:t>
            </a:r>
            <a:r>
              <a:rPr lang="es-ES" dirty="0"/>
              <a:t> 10; </a:t>
            </a:r>
            <a:r>
              <a:rPr lang="es-ES" dirty="0" err="1"/>
              <a:t>pcr</a:t>
            </a:r>
            <a:r>
              <a:rPr lang="es-ES" dirty="0"/>
              <a:t> 50; </a:t>
            </a:r>
            <a:r>
              <a:rPr lang="es-ES" dirty="0" err="1"/>
              <a:t>tsh</a:t>
            </a:r>
            <a:r>
              <a:rPr lang="es-ES" dirty="0"/>
              <a:t> 2,36; </a:t>
            </a:r>
            <a:r>
              <a:rPr lang="es-ES" dirty="0" err="1"/>
              <a:t>psa</a:t>
            </a:r>
            <a:r>
              <a:rPr lang="es-ES" dirty="0"/>
              <a:t> 1,36.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Coagulación: </a:t>
            </a:r>
            <a:r>
              <a:rPr lang="es-ES" dirty="0" err="1"/>
              <a:t>tp</a:t>
            </a:r>
            <a:r>
              <a:rPr lang="es-ES" dirty="0"/>
              <a:t> 12,8; </a:t>
            </a:r>
            <a:r>
              <a:rPr lang="es-ES" dirty="0" err="1"/>
              <a:t>ttpa</a:t>
            </a:r>
            <a:r>
              <a:rPr lang="es-ES" dirty="0"/>
              <a:t> 27; </a:t>
            </a:r>
            <a:r>
              <a:rPr lang="es-ES" dirty="0" err="1"/>
              <a:t>inr</a:t>
            </a:r>
            <a:r>
              <a:rPr lang="es-ES" dirty="0"/>
              <a:t> 1,2</a:t>
            </a:r>
          </a:p>
          <a:p>
            <a:r>
              <a:rPr lang="es-ES" dirty="0">
                <a:solidFill>
                  <a:schemeClr val="bg1"/>
                </a:solidFill>
              </a:rPr>
              <a:t>Sedimento urinario:  </a:t>
            </a:r>
            <a:r>
              <a:rPr lang="es-ES" dirty="0"/>
              <a:t>normal</a:t>
            </a:r>
          </a:p>
          <a:p>
            <a:r>
              <a:rPr lang="es-ES" dirty="0">
                <a:solidFill>
                  <a:schemeClr val="bg1"/>
                </a:solidFill>
              </a:rPr>
              <a:t>Ecografía abdominal: </a:t>
            </a:r>
            <a:r>
              <a:rPr lang="es-ES" dirty="0"/>
              <a:t>normal</a:t>
            </a:r>
          </a:p>
          <a:p>
            <a:r>
              <a:rPr lang="es-ES" dirty="0">
                <a:solidFill>
                  <a:schemeClr val="bg1"/>
                </a:solidFill>
              </a:rPr>
              <a:t>Tc de cuello con contraste </a:t>
            </a:r>
            <a:r>
              <a:rPr lang="es-ES" dirty="0" err="1">
                <a:solidFill>
                  <a:schemeClr val="bg1"/>
                </a:solidFill>
              </a:rPr>
              <a:t>iv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/>
              <a:t>informado como normal</a:t>
            </a:r>
          </a:p>
          <a:p>
            <a:r>
              <a:rPr lang="es-ES" dirty="0">
                <a:solidFill>
                  <a:schemeClr val="bg1"/>
                </a:solidFill>
              </a:rPr>
              <a:t>Tc tórax con contraste </a:t>
            </a:r>
            <a:r>
              <a:rPr lang="es-ES" dirty="0" err="1">
                <a:solidFill>
                  <a:schemeClr val="bg1"/>
                </a:solidFill>
              </a:rPr>
              <a:t>iv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/>
              <a:t>imágenes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E062AA-B00B-404F-80F8-D04524F50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77"/>
          <a:stretch/>
        </p:blipFill>
        <p:spPr>
          <a:xfrm>
            <a:off x="7261925" y="5024760"/>
            <a:ext cx="2201671" cy="17066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93F1B9-7351-455A-9382-B2AFF5533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529" y="5024760"/>
            <a:ext cx="2199674" cy="17066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D73E1F-5745-442B-A972-21C9C5C35D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583"/>
          <a:stretch/>
        </p:blipFill>
        <p:spPr>
          <a:xfrm>
            <a:off x="9806737" y="2266742"/>
            <a:ext cx="1166621" cy="11622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DA82F10-DB41-4C92-9AB4-DD1A25BD4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481" y="776915"/>
            <a:ext cx="1353293" cy="13318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AD556E4-ABC9-6E4C-9491-C85D3D3ED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355" y="1405791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4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0237F-5774-4E2E-BAD0-95949DE1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Signos guía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CA269A-077C-49C8-BB66-5ECDC7933C90}"/>
              </a:ext>
            </a:extLst>
          </p:cNvPr>
          <p:cNvSpPr txBox="1"/>
          <p:nvPr/>
        </p:nvSpPr>
        <p:spPr>
          <a:xfrm>
            <a:off x="923955" y="2486439"/>
            <a:ext cx="2408032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LESIONES CUTÁNEAS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BEDA0E4-F451-4D36-B064-9335827CF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2" t="25239" r="17228" b="9576"/>
          <a:stretch/>
        </p:blipFill>
        <p:spPr>
          <a:xfrm>
            <a:off x="992019" y="4501643"/>
            <a:ext cx="2529168" cy="193883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534DB47-40D5-4328-88AF-FA75FD2D871F}"/>
              </a:ext>
            </a:extLst>
          </p:cNvPr>
          <p:cNvSpPr txBox="1"/>
          <p:nvPr/>
        </p:nvSpPr>
        <p:spPr>
          <a:xfrm>
            <a:off x="1153185" y="3536748"/>
            <a:ext cx="1949573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ERITEMA PERNIO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519926B7-48B7-427E-932F-FE57FFD6FA44}"/>
              </a:ext>
            </a:extLst>
          </p:cNvPr>
          <p:cNvCxnSpPr/>
          <p:nvPr/>
        </p:nvCxnSpPr>
        <p:spPr>
          <a:xfrm>
            <a:off x="2162705" y="3049533"/>
            <a:ext cx="0" cy="40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96CE307-308C-4F26-970E-CF2224199D71}"/>
              </a:ext>
            </a:extLst>
          </p:cNvPr>
          <p:cNvSpPr txBox="1"/>
          <p:nvPr/>
        </p:nvSpPr>
        <p:spPr>
          <a:xfrm>
            <a:off x="8670814" y="2512995"/>
            <a:ext cx="2497800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NÓDULO PULMONAR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1BC264A-C708-4A9F-B12C-72C9690F3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7"/>
          <a:stretch/>
        </p:blipFill>
        <p:spPr>
          <a:xfrm>
            <a:off x="8538929" y="4059209"/>
            <a:ext cx="3071880" cy="238127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A07208-E9CA-4EE6-B1F1-040EAD32B1B9}"/>
              </a:ext>
            </a:extLst>
          </p:cNvPr>
          <p:cNvSpPr txBox="1"/>
          <p:nvPr/>
        </p:nvSpPr>
        <p:spPr>
          <a:xfrm>
            <a:off x="5086335" y="2537302"/>
            <a:ext cx="2162900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POLIADENOPATÍAS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60C0FC8-6DF8-49EA-B54E-EB2D532E7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716" y="4059208"/>
            <a:ext cx="3070137" cy="238127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CBEE7B0-47CA-437D-84F6-6B57FC589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131" y="662978"/>
            <a:ext cx="1340112" cy="13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0237F-5774-4E2E-BAD0-95949DE1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Signos guía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CA269A-077C-49C8-BB66-5ECDC7933C90}"/>
              </a:ext>
            </a:extLst>
          </p:cNvPr>
          <p:cNvSpPr txBox="1"/>
          <p:nvPr/>
        </p:nvSpPr>
        <p:spPr>
          <a:xfrm>
            <a:off x="923955" y="2486439"/>
            <a:ext cx="2408032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LESIONES CUTÁNEAS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BEDA0E4-F451-4D36-B064-9335827CF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2" t="25239" r="17228" b="9576"/>
          <a:stretch/>
        </p:blipFill>
        <p:spPr>
          <a:xfrm>
            <a:off x="992019" y="4501643"/>
            <a:ext cx="2529168" cy="193883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534DB47-40D5-4328-88AF-FA75FD2D871F}"/>
              </a:ext>
            </a:extLst>
          </p:cNvPr>
          <p:cNvSpPr txBox="1"/>
          <p:nvPr/>
        </p:nvSpPr>
        <p:spPr>
          <a:xfrm>
            <a:off x="1153185" y="3536748"/>
            <a:ext cx="1949573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ERITEMA PERNIO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519926B7-48B7-427E-932F-FE57FFD6FA44}"/>
              </a:ext>
            </a:extLst>
          </p:cNvPr>
          <p:cNvCxnSpPr/>
          <p:nvPr/>
        </p:nvCxnSpPr>
        <p:spPr>
          <a:xfrm>
            <a:off x="2162705" y="3049533"/>
            <a:ext cx="0" cy="40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96CE307-308C-4F26-970E-CF2224199D71}"/>
              </a:ext>
            </a:extLst>
          </p:cNvPr>
          <p:cNvSpPr txBox="1"/>
          <p:nvPr/>
        </p:nvSpPr>
        <p:spPr>
          <a:xfrm>
            <a:off x="8670814" y="2512995"/>
            <a:ext cx="2497800" cy="369332"/>
          </a:xfrm>
          <a:prstGeom prst="rect">
            <a:avLst/>
          </a:prstGeom>
          <a:solidFill>
            <a:srgbClr val="465359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NÓDULO PULMONAR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1BC264A-C708-4A9F-B12C-72C9690F3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7"/>
          <a:stretch/>
        </p:blipFill>
        <p:spPr>
          <a:xfrm>
            <a:off x="8538929" y="4059209"/>
            <a:ext cx="3071880" cy="238127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A07208-E9CA-4EE6-B1F1-040EAD32B1B9}"/>
              </a:ext>
            </a:extLst>
          </p:cNvPr>
          <p:cNvSpPr txBox="1"/>
          <p:nvPr/>
        </p:nvSpPr>
        <p:spPr>
          <a:xfrm>
            <a:off x="4466675" y="2409495"/>
            <a:ext cx="3258649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POLIADENOPATÍAS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60C0FC8-6DF8-49EA-B54E-EB2D532E7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716" y="4059208"/>
            <a:ext cx="3070137" cy="238127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CBEE7B0-47CA-437D-84F6-6B57FC589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131" y="662978"/>
            <a:ext cx="1340112" cy="13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0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DA874-F904-4EBC-9C05-FA4BCFA19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accent1"/>
                </a:solidFill>
              </a:rPr>
              <a:t>1- </a:t>
            </a:r>
            <a:r>
              <a:rPr lang="es-ES" sz="3600" dirty="0" err="1">
                <a:solidFill>
                  <a:schemeClr val="accent1"/>
                </a:solidFill>
              </a:rPr>
              <a:t>Poliadenopatías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E246E9-BEAD-4903-8F3B-BF56EF83C0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ADENOPATÍA   </a:t>
            </a:r>
            <a:r>
              <a:rPr lang="es-ES" dirty="0">
                <a:solidFill>
                  <a:schemeClr val="tx1"/>
                </a:solidFill>
              </a:rPr>
              <a:t>Aumento del tamaño de los ganglios o consistencia alterada</a:t>
            </a:r>
            <a:r>
              <a:rPr lang="es-ES" sz="1800" dirty="0">
                <a:solidFill>
                  <a:schemeClr val="tx1"/>
                </a:solidFill>
              </a:rPr>
              <a:t>. </a:t>
            </a:r>
          </a:p>
          <a:p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34CAB22-7F4D-46CD-B0C2-F1EEF75D57CB}"/>
              </a:ext>
            </a:extLst>
          </p:cNvPr>
          <p:cNvSpPr txBox="1">
            <a:spLocks/>
          </p:cNvSpPr>
          <p:nvPr/>
        </p:nvSpPr>
        <p:spPr>
          <a:xfrm>
            <a:off x="485312" y="3160802"/>
            <a:ext cx="11221375" cy="2819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adenopatías localizadas (75%) </a:t>
            </a:r>
            <a:r>
              <a:rPr lang="es-ES" dirty="0">
                <a:sym typeface="Wingdings" pitchFamily="2" charset="2"/>
              </a:rPr>
              <a:t> 50% en cabeza y cuello.  Suelen traducir procesos locales. </a:t>
            </a:r>
            <a:endParaRPr lang="es-ES" dirty="0"/>
          </a:p>
          <a:p>
            <a:r>
              <a:rPr lang="es-ES" dirty="0">
                <a:solidFill>
                  <a:schemeClr val="bg1"/>
                </a:solidFill>
              </a:rPr>
              <a:t>adenopatías generalizadas (25%) </a:t>
            </a:r>
            <a:r>
              <a:rPr lang="es-ES" dirty="0"/>
              <a:t> :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89DDA-8975-47EA-92CB-352EED7D795A}"/>
              </a:ext>
            </a:extLst>
          </p:cNvPr>
          <p:cNvSpPr txBox="1"/>
          <p:nvPr/>
        </p:nvSpPr>
        <p:spPr>
          <a:xfrm>
            <a:off x="7563774" y="3751124"/>
            <a:ext cx="40109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Causas poco frecuentes: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Enfermedad de </a:t>
            </a:r>
            <a:r>
              <a:rPr lang="es-ES" sz="1600" dirty="0" err="1"/>
              <a:t>Castleman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/>
              <a:t>Enfermedad de </a:t>
            </a:r>
            <a:r>
              <a:rPr lang="es-ES" sz="1600" dirty="0" err="1"/>
              <a:t>Kikuchi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/>
              <a:t>Enfermedad de Kawasaki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Linfoma de células T </a:t>
            </a:r>
            <a:r>
              <a:rPr lang="es-ES" sz="1600" dirty="0" err="1"/>
              <a:t>angioinmunoblástico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/>
              <a:t>Enfermedad de Kimura</a:t>
            </a:r>
          </a:p>
          <a:p>
            <a:pPr marL="285750" indent="-285750">
              <a:buFontTx/>
              <a:buChar char="-"/>
            </a:pPr>
            <a:r>
              <a:rPr lang="es-ES" sz="1600" dirty="0" err="1"/>
              <a:t>Amiloidosis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 err="1"/>
              <a:t>Pseudotumor</a:t>
            </a:r>
            <a:r>
              <a:rPr lang="es-ES" sz="1600" dirty="0"/>
              <a:t> inflamatorio</a:t>
            </a:r>
          </a:p>
          <a:p>
            <a:pPr marL="285750" indent="-285750">
              <a:buFontTx/>
              <a:buChar char="-"/>
            </a:pPr>
            <a:r>
              <a:rPr lang="es-ES" sz="1600" dirty="0" err="1"/>
              <a:t>Endfermedad</a:t>
            </a:r>
            <a:r>
              <a:rPr lang="es-ES" sz="1600" dirty="0"/>
              <a:t> de </a:t>
            </a:r>
            <a:r>
              <a:rPr lang="es-ES" sz="1600" dirty="0" err="1"/>
              <a:t>Rosai-Dorfman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/>
              <a:t>Enfermedad relacionada con IgG4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7C801A-65D0-4E1B-9CAB-F955CE8F03C8}"/>
              </a:ext>
            </a:extLst>
          </p:cNvPr>
          <p:cNvSpPr txBox="1"/>
          <p:nvPr/>
        </p:nvSpPr>
        <p:spPr>
          <a:xfrm>
            <a:off x="1683060" y="4004975"/>
            <a:ext cx="3945384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s-ES" dirty="0">
                <a:solidFill>
                  <a:schemeClr val="bg1"/>
                </a:solidFill>
              </a:rPr>
              <a:t>CAUSAS MAS FRECUENTES</a:t>
            </a:r>
          </a:p>
          <a:p>
            <a:pPr lvl="1"/>
            <a:r>
              <a:rPr lang="es-ES" dirty="0">
                <a:solidFill>
                  <a:schemeClr val="accent1"/>
                </a:solidFill>
              </a:rPr>
              <a:t>Primoinfección VIH</a:t>
            </a:r>
          </a:p>
          <a:p>
            <a:pPr lvl="1"/>
            <a:r>
              <a:rPr lang="es-ES" dirty="0">
                <a:solidFill>
                  <a:schemeClr val="accent1"/>
                </a:solidFill>
              </a:rPr>
              <a:t>Micobacterias</a:t>
            </a:r>
          </a:p>
          <a:p>
            <a:pPr lvl="1"/>
            <a:r>
              <a:rPr lang="es-ES" dirty="0">
                <a:solidFill>
                  <a:schemeClr val="accent1"/>
                </a:solidFill>
              </a:rPr>
              <a:t>Mononucleosis</a:t>
            </a:r>
          </a:p>
          <a:p>
            <a:pPr lvl="1"/>
            <a:r>
              <a:rPr lang="es-ES" dirty="0">
                <a:solidFill>
                  <a:schemeClr val="accent1"/>
                </a:solidFill>
              </a:rPr>
              <a:t>Lupus eritematoso sistémico</a:t>
            </a:r>
          </a:p>
          <a:p>
            <a:pPr lvl="1"/>
            <a:r>
              <a:rPr lang="es-ES" dirty="0">
                <a:solidFill>
                  <a:schemeClr val="accent1"/>
                </a:solidFill>
              </a:rPr>
              <a:t>Fármacos</a:t>
            </a:r>
          </a:p>
          <a:p>
            <a:pPr lvl="1"/>
            <a:r>
              <a:rPr lang="es-ES" dirty="0">
                <a:solidFill>
                  <a:schemeClr val="accent1"/>
                </a:solidFill>
              </a:rPr>
              <a:t>Sarcoidosis</a:t>
            </a:r>
          </a:p>
          <a:p>
            <a:pPr lvl="1"/>
            <a:r>
              <a:rPr lang="es-ES" dirty="0">
                <a:solidFill>
                  <a:schemeClr val="accent1"/>
                </a:solidFill>
              </a:rPr>
              <a:t>Linfoma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A10E0A-1C4C-41B1-9760-675C3E2A9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770" y="1644948"/>
            <a:ext cx="1518036" cy="11827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42A500-5169-7B45-BF65-56A38B47C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915" y="661532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3E2DC-E320-427F-8178-A47EF794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2" y="933450"/>
            <a:ext cx="3245343" cy="1743075"/>
          </a:xfrm>
        </p:spPr>
        <p:txBody>
          <a:bodyPr/>
          <a:lstStyle/>
          <a:p>
            <a:r>
              <a:rPr lang="es-ES" dirty="0"/>
              <a:t>PRIMOINFECCIÓN VIRUS INMUNODEFICIENCIA HUMANA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7453D8-DE65-4660-B472-DD4A0B09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95" y="3583622"/>
            <a:ext cx="2619375" cy="1743075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AB94B78-68B5-4544-AA50-531ECF6A7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613" y="2035131"/>
            <a:ext cx="6651625" cy="4659312"/>
          </a:xfrm>
        </p:spPr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linfoadenopatía</a:t>
            </a:r>
            <a:r>
              <a:rPr lang="es-ES" dirty="0"/>
              <a:t> persistente generalizada es frecuentes en la primoinfección sintomática por el VIH. </a:t>
            </a:r>
          </a:p>
          <a:p>
            <a:r>
              <a:rPr lang="es-ES" dirty="0"/>
              <a:t>Empieza a las 2 semanas de haber contraído la infección. </a:t>
            </a:r>
          </a:p>
          <a:p>
            <a:r>
              <a:rPr lang="es-ES" dirty="0"/>
              <a:t>Normalmente son occipitales, axilares y cervicales. </a:t>
            </a:r>
          </a:p>
          <a:p>
            <a:r>
              <a:rPr lang="es-ES" dirty="0"/>
              <a:t>Disminuyen de tamaño desde la presentación aunque tienden a persistir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D406B1-6E7B-4A62-9115-F37ECDA3E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770" y="1644948"/>
            <a:ext cx="1518036" cy="11827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07BA96-103A-D242-A21E-4971AAF9E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598" y="592420"/>
            <a:ext cx="923172" cy="1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9181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LeftStep">
      <a:dk1>
        <a:srgbClr val="000000"/>
      </a:dk1>
      <a:lt1>
        <a:srgbClr val="FFFFFF"/>
      </a:lt1>
      <a:dk2>
        <a:srgbClr val="321C1C"/>
      </a:dk2>
      <a:lt2>
        <a:srgbClr val="F1F0F3"/>
      </a:lt2>
      <a:accent1>
        <a:srgbClr val="87AB36"/>
      </a:accent1>
      <a:accent2>
        <a:srgbClr val="AFA02C"/>
      </a:accent2>
      <a:accent3>
        <a:srgbClr val="CE8441"/>
      </a:accent3>
      <a:accent4>
        <a:srgbClr val="BD3830"/>
      </a:accent4>
      <a:accent5>
        <a:srgbClr val="CE4174"/>
      </a:accent5>
      <a:accent6>
        <a:srgbClr val="BD309D"/>
      </a:accent6>
      <a:hlink>
        <a:srgbClr val="7956C6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1681</Words>
  <Application>Microsoft Macintosh PowerPoint</Application>
  <PresentationFormat>Widescreen</PresentationFormat>
  <Paragraphs>284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Gill Sans MT</vt:lpstr>
      <vt:lpstr>Wingdings</vt:lpstr>
      <vt:lpstr>Wingdings 2</vt:lpstr>
      <vt:lpstr>DividendVTI</vt:lpstr>
      <vt:lpstr>Diagnóstico diferencial</vt:lpstr>
      <vt:lpstr>Caso clínico</vt:lpstr>
      <vt:lpstr>CASO CLÍNICO</vt:lpstr>
      <vt:lpstr>CASO CLÍNICO</vt:lpstr>
      <vt:lpstr>CASO CLÍNICO</vt:lpstr>
      <vt:lpstr>Signos guía</vt:lpstr>
      <vt:lpstr>Signos guía</vt:lpstr>
      <vt:lpstr>1- Poliadenopatías</vt:lpstr>
      <vt:lpstr>PRIMOINFECCIÓN VIRUS INMUNODEFICIENCIA HUMANA</vt:lpstr>
      <vt:lpstr>INFECCIÓN POR MICOBACTERIAS</vt:lpstr>
      <vt:lpstr>MONONUCLEOSIS</vt:lpstr>
      <vt:lpstr>LUPUS ERITEMATOSO SISTÉMICO</vt:lpstr>
      <vt:lpstr>CRITERIOS CLASIFICACIÓN LES 2019 ACR/EULAR</vt:lpstr>
      <vt:lpstr>FÁRMACOS</vt:lpstr>
      <vt:lpstr>SARCOIDOSIS</vt:lpstr>
      <vt:lpstr>LINFOMA</vt:lpstr>
      <vt:lpstr>Signos guía</vt:lpstr>
      <vt:lpstr>2- ERITEMA PERNIO</vt:lpstr>
      <vt:lpstr>Signos guía</vt:lpstr>
      <vt:lpstr>3- Nódulo pulmonar solitario incidental</vt:lpstr>
      <vt:lpstr>ETIOLOGÍAS </vt:lpstr>
      <vt:lpstr>ETIOLOGÍAS </vt:lpstr>
      <vt:lpstr>Nódulo sólido</vt:lpstr>
      <vt:lpstr>Nódulo sub-sólido a) parte sólida</vt:lpstr>
      <vt:lpstr>Nódulo sub-sólido a) vidrio esmerilado</vt:lpstr>
      <vt:lpstr>¿SERÁ SARCOIDOSIS?</vt:lpstr>
      <vt:lpstr>MANIFESTACIONES CLÍNICAS SUGERENTES DE SARCOIDOSIS</vt:lpstr>
      <vt:lpstr>SARCOIDOSIS</vt:lpstr>
      <vt:lpstr>SARCOIDOSIS</vt:lpstr>
      <vt:lpstr>SARCOIDOSIS</vt:lpstr>
      <vt:lpstr>SARCOIDOSIS</vt:lpstr>
      <vt:lpstr>BIBLIOGRAFÍA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diferencial</dc:title>
  <dc:creator>Marcelo Martin</dc:creator>
  <cp:lastModifiedBy>FRANCESC PUCHADES GIMENO</cp:lastModifiedBy>
  <cp:revision>33</cp:revision>
  <dcterms:created xsi:type="dcterms:W3CDTF">2020-10-17T16:51:03Z</dcterms:created>
  <dcterms:modified xsi:type="dcterms:W3CDTF">2020-10-25T09:16:41Z</dcterms:modified>
</cp:coreProperties>
</file>