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2" r:id="rId3"/>
    <p:sldId id="338" r:id="rId4"/>
    <p:sldId id="303" r:id="rId5"/>
    <p:sldId id="304" r:id="rId6"/>
    <p:sldId id="305" r:id="rId7"/>
    <p:sldId id="362" r:id="rId8"/>
    <p:sldId id="259" r:id="rId9"/>
    <p:sldId id="275" r:id="rId10"/>
    <p:sldId id="306" r:id="rId11"/>
    <p:sldId id="350" r:id="rId12"/>
    <p:sldId id="307" r:id="rId13"/>
    <p:sldId id="310" r:id="rId14"/>
    <p:sldId id="311" r:id="rId15"/>
    <p:sldId id="268" r:id="rId16"/>
    <p:sldId id="339" r:id="rId17"/>
    <p:sldId id="340" r:id="rId18"/>
    <p:sldId id="342" r:id="rId19"/>
    <p:sldId id="343" r:id="rId20"/>
    <p:sldId id="312" r:id="rId21"/>
    <p:sldId id="313" r:id="rId22"/>
    <p:sldId id="314" r:id="rId23"/>
    <p:sldId id="315" r:id="rId24"/>
    <p:sldId id="316" r:id="rId25"/>
    <p:sldId id="317" r:id="rId26"/>
    <p:sldId id="331" r:id="rId27"/>
    <p:sldId id="353" r:id="rId28"/>
    <p:sldId id="368" r:id="rId29"/>
    <p:sldId id="356" r:id="rId30"/>
    <p:sldId id="326" r:id="rId31"/>
    <p:sldId id="327" r:id="rId32"/>
    <p:sldId id="329" r:id="rId33"/>
    <p:sldId id="318" r:id="rId34"/>
    <p:sldId id="366" r:id="rId35"/>
    <p:sldId id="323" r:id="rId36"/>
    <p:sldId id="319" r:id="rId37"/>
    <p:sldId id="322" r:id="rId38"/>
    <p:sldId id="346" r:id="rId39"/>
    <p:sldId id="358" r:id="rId40"/>
    <p:sldId id="325" r:id="rId41"/>
    <p:sldId id="324" r:id="rId42"/>
    <p:sldId id="333" r:id="rId43"/>
    <p:sldId id="334" r:id="rId44"/>
    <p:sldId id="359" r:id="rId45"/>
    <p:sldId id="337" r:id="rId46"/>
    <p:sldId id="360" r:id="rId47"/>
    <p:sldId id="284" r:id="rId48"/>
    <p:sldId id="369" r:id="rId49"/>
    <p:sldId id="361" r:id="rId50"/>
    <p:sldId id="365" r:id="rId51"/>
    <p:sldId id="370" r:id="rId52"/>
    <p:sldId id="301" r:id="rId53"/>
  </p:sldIdLst>
  <p:sldSz cx="9144000" cy="6858000" type="screen4x3"/>
  <p:notesSz cx="6858000" cy="9144000"/>
  <p:custDataLst>
    <p:tags r:id="rId5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2"/>
    <a:srgbClr val="67CB23"/>
    <a:srgbClr val="EF84B3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9229" autoAdjust="0"/>
  </p:normalViewPr>
  <p:slideViewPr>
    <p:cSldViewPr showGuides="1">
      <p:cViewPr varScale="1">
        <p:scale>
          <a:sx n="103" d="100"/>
          <a:sy n="103" d="100"/>
        </p:scale>
        <p:origin x="1908" y="102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828D2-DED7-4834-AD22-B5FC197B41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1CF0D5-E0A7-4A1F-88F0-2D5EC3D5AF3B}">
      <dgm:prSet phldrT="[Texto]"/>
      <dgm:spPr/>
      <dgm:t>
        <a:bodyPr/>
        <a:lstStyle/>
        <a:p>
          <a:r>
            <a:rPr lang="es-ES" dirty="0" smtClean="0"/>
            <a:t>Neumonitis por Hipersensibilidad</a:t>
          </a:r>
          <a:endParaRPr lang="es-ES" dirty="0"/>
        </a:p>
      </dgm:t>
    </dgm:pt>
    <dgm:pt modelId="{0C27FD1C-D69B-4553-BC57-C6316B060AFE}" type="parTrans" cxnId="{2084F66B-4CFF-4836-AFF7-BB3475A3466A}">
      <dgm:prSet/>
      <dgm:spPr/>
      <dgm:t>
        <a:bodyPr/>
        <a:lstStyle/>
        <a:p>
          <a:endParaRPr lang="es-ES"/>
        </a:p>
      </dgm:t>
    </dgm:pt>
    <dgm:pt modelId="{33A4BA1C-2CAC-433A-82B9-E791142EE62F}" type="sibTrans" cxnId="{2084F66B-4CFF-4836-AFF7-BB3475A3466A}">
      <dgm:prSet/>
      <dgm:spPr/>
      <dgm:t>
        <a:bodyPr/>
        <a:lstStyle/>
        <a:p>
          <a:endParaRPr lang="es-ES"/>
        </a:p>
      </dgm:t>
    </dgm:pt>
    <dgm:pt modelId="{9943A106-2BB4-49C3-9BB6-99ED8A3BC4C6}">
      <dgm:prSet phldrT="[Texto]"/>
      <dgm:spPr/>
      <dgm:t>
        <a:bodyPr/>
        <a:lstStyle/>
        <a:p>
          <a:r>
            <a:rPr lang="es-ES" dirty="0" err="1" smtClean="0"/>
            <a:t>Eosinofílias</a:t>
          </a:r>
          <a:r>
            <a:rPr lang="es-ES" dirty="0" smtClean="0"/>
            <a:t> pulmonares</a:t>
          </a:r>
          <a:endParaRPr lang="es-ES" dirty="0"/>
        </a:p>
      </dgm:t>
    </dgm:pt>
    <dgm:pt modelId="{F85F0A28-AF34-48D6-A116-20707F0D6ADC}" type="parTrans" cxnId="{92699F78-0D73-4030-A483-390105705781}">
      <dgm:prSet/>
      <dgm:spPr/>
      <dgm:t>
        <a:bodyPr/>
        <a:lstStyle/>
        <a:p>
          <a:endParaRPr lang="es-ES"/>
        </a:p>
      </dgm:t>
    </dgm:pt>
    <dgm:pt modelId="{4C499C37-5926-4776-9FC7-98AA997C6415}" type="sibTrans" cxnId="{92699F78-0D73-4030-A483-390105705781}">
      <dgm:prSet/>
      <dgm:spPr/>
      <dgm:t>
        <a:bodyPr/>
        <a:lstStyle/>
        <a:p>
          <a:endParaRPr lang="es-ES"/>
        </a:p>
      </dgm:t>
    </dgm:pt>
    <dgm:pt modelId="{DF89045F-3938-4EE8-B582-DAB18FD887E9}">
      <dgm:prSet/>
      <dgm:spPr/>
      <dgm:t>
        <a:bodyPr/>
        <a:lstStyle/>
        <a:p>
          <a:r>
            <a:rPr lang="es-ES" dirty="0" smtClean="0"/>
            <a:t>DAD. Daño alveolar difuso</a:t>
          </a:r>
          <a:endParaRPr lang="es-ES" dirty="0"/>
        </a:p>
      </dgm:t>
    </dgm:pt>
    <dgm:pt modelId="{163F1FA5-6E7A-43F5-8DE6-9B3FAF667608}" type="parTrans" cxnId="{197A3BE5-F4EF-4CED-B4DA-C995C02263EF}">
      <dgm:prSet/>
      <dgm:spPr/>
      <dgm:t>
        <a:bodyPr/>
        <a:lstStyle/>
        <a:p>
          <a:endParaRPr lang="es-ES"/>
        </a:p>
      </dgm:t>
    </dgm:pt>
    <dgm:pt modelId="{0A595B93-EA47-4364-9F93-9F5913AA0E42}" type="sibTrans" cxnId="{197A3BE5-F4EF-4CED-B4DA-C995C02263EF}">
      <dgm:prSet/>
      <dgm:spPr/>
      <dgm:t>
        <a:bodyPr/>
        <a:lstStyle/>
        <a:p>
          <a:endParaRPr lang="es-ES"/>
        </a:p>
      </dgm:t>
    </dgm:pt>
    <dgm:pt modelId="{C04E9CAF-A464-48D0-AE58-1A35DFDBDE1C}">
      <dgm:prSet/>
      <dgm:spPr/>
      <dgm:t>
        <a:bodyPr/>
        <a:lstStyle/>
        <a:p>
          <a:r>
            <a:rPr lang="es-ES" dirty="0" smtClean="0"/>
            <a:t>Neumonía Organizada (NO)</a:t>
          </a:r>
          <a:endParaRPr lang="es-ES" dirty="0"/>
        </a:p>
      </dgm:t>
    </dgm:pt>
    <dgm:pt modelId="{93364D37-6EE6-4739-A8A8-19AB4F5685BD}" type="parTrans" cxnId="{FAF3DC48-EF6A-4497-BF99-DC23B4E2399B}">
      <dgm:prSet/>
      <dgm:spPr/>
      <dgm:t>
        <a:bodyPr/>
        <a:lstStyle/>
        <a:p>
          <a:endParaRPr lang="es-ES"/>
        </a:p>
      </dgm:t>
    </dgm:pt>
    <dgm:pt modelId="{27EF979A-0591-4323-9E70-51AC00A57CE3}" type="sibTrans" cxnId="{FAF3DC48-EF6A-4497-BF99-DC23B4E2399B}">
      <dgm:prSet/>
      <dgm:spPr/>
      <dgm:t>
        <a:bodyPr/>
        <a:lstStyle/>
        <a:p>
          <a:endParaRPr lang="es-ES"/>
        </a:p>
      </dgm:t>
    </dgm:pt>
    <dgm:pt modelId="{72C98BD7-07BA-4975-8C09-285E0B41589D}">
      <dgm:prSet/>
      <dgm:spPr/>
      <dgm:t>
        <a:bodyPr/>
        <a:lstStyle/>
        <a:p>
          <a:r>
            <a:rPr lang="es-ES" dirty="0" smtClean="0"/>
            <a:t>Fibrosis pulmonar</a:t>
          </a:r>
          <a:endParaRPr lang="es-ES" dirty="0"/>
        </a:p>
      </dgm:t>
    </dgm:pt>
    <dgm:pt modelId="{BEB7F2AE-5B84-4834-B9AD-0937B5D3BFF8}" type="parTrans" cxnId="{3DBBD975-A601-44E5-8AFF-BBBBCE953CF8}">
      <dgm:prSet/>
      <dgm:spPr/>
      <dgm:t>
        <a:bodyPr/>
        <a:lstStyle/>
        <a:p>
          <a:endParaRPr lang="es-ES"/>
        </a:p>
      </dgm:t>
    </dgm:pt>
    <dgm:pt modelId="{22E0FB58-7CD2-4C47-88E3-91C2D4BFA2D0}" type="sibTrans" cxnId="{3DBBD975-A601-44E5-8AFF-BBBBCE953CF8}">
      <dgm:prSet/>
      <dgm:spPr/>
      <dgm:t>
        <a:bodyPr/>
        <a:lstStyle/>
        <a:p>
          <a:endParaRPr lang="es-ES"/>
        </a:p>
      </dgm:t>
    </dgm:pt>
    <dgm:pt modelId="{D73AADEF-4619-40EC-9618-2E0B80091406}">
      <dgm:prSet/>
      <dgm:spPr/>
      <dgm:t>
        <a:bodyPr/>
        <a:lstStyle/>
        <a:p>
          <a:r>
            <a:rPr lang="es-ES" dirty="0" err="1" smtClean="0"/>
            <a:t>Granulomatosis</a:t>
          </a:r>
          <a:r>
            <a:rPr lang="es-ES" dirty="0" smtClean="0"/>
            <a:t> y reacciones </a:t>
          </a:r>
          <a:r>
            <a:rPr lang="es-ES" dirty="0" err="1" smtClean="0"/>
            <a:t>sarcoideas</a:t>
          </a:r>
          <a:endParaRPr lang="es-ES" dirty="0"/>
        </a:p>
      </dgm:t>
    </dgm:pt>
    <dgm:pt modelId="{A8B1126D-5AFA-4A0F-B5EA-CDA17096C60B}" type="parTrans" cxnId="{23EF7B91-DE0C-4BD4-9500-16732A39DC0B}">
      <dgm:prSet/>
      <dgm:spPr/>
      <dgm:t>
        <a:bodyPr/>
        <a:lstStyle/>
        <a:p>
          <a:endParaRPr lang="es-ES"/>
        </a:p>
      </dgm:t>
    </dgm:pt>
    <dgm:pt modelId="{7C270762-E74E-460A-BB5E-D4F893B1A669}" type="sibTrans" cxnId="{23EF7B91-DE0C-4BD4-9500-16732A39DC0B}">
      <dgm:prSet/>
      <dgm:spPr/>
      <dgm:t>
        <a:bodyPr/>
        <a:lstStyle/>
        <a:p>
          <a:endParaRPr lang="es-ES"/>
        </a:p>
      </dgm:t>
    </dgm:pt>
    <dgm:pt modelId="{60E15C1B-5084-4B25-96FD-C8EDDF16551B}">
      <dgm:prSet/>
      <dgm:spPr/>
      <dgm:t>
        <a:bodyPr/>
        <a:lstStyle/>
        <a:p>
          <a:endParaRPr lang="es-ES"/>
        </a:p>
      </dgm:t>
    </dgm:pt>
    <dgm:pt modelId="{5E0E67D9-075D-4F88-803F-581DC07377DA}" type="parTrans" cxnId="{AB455DF5-6FE6-4FF9-81E9-4A24E29CDC02}">
      <dgm:prSet/>
      <dgm:spPr/>
      <dgm:t>
        <a:bodyPr/>
        <a:lstStyle/>
        <a:p>
          <a:endParaRPr lang="es-ES"/>
        </a:p>
      </dgm:t>
    </dgm:pt>
    <dgm:pt modelId="{E5BC05A5-F4F5-4CF6-9751-F13DB96C18F6}" type="sibTrans" cxnId="{AB455DF5-6FE6-4FF9-81E9-4A24E29CDC02}">
      <dgm:prSet/>
      <dgm:spPr/>
      <dgm:t>
        <a:bodyPr/>
        <a:lstStyle/>
        <a:p>
          <a:endParaRPr lang="es-ES"/>
        </a:p>
      </dgm:t>
    </dgm:pt>
    <dgm:pt modelId="{D9A07B11-1DF5-4722-8A1F-EC75EEDDDC0E}">
      <dgm:prSet/>
      <dgm:spPr/>
      <dgm:t>
        <a:bodyPr/>
        <a:lstStyle/>
        <a:p>
          <a:r>
            <a:rPr lang="es-ES" dirty="0" smtClean="0"/>
            <a:t>Bronquiolitis Obliterante</a:t>
          </a:r>
          <a:endParaRPr lang="es-ES" dirty="0"/>
        </a:p>
      </dgm:t>
    </dgm:pt>
    <dgm:pt modelId="{0AC05C42-47B5-4C41-BF6C-5942F600D9C3}" type="parTrans" cxnId="{A9267AF5-AD5E-46FE-AC23-6633C233A8CB}">
      <dgm:prSet/>
      <dgm:spPr/>
      <dgm:t>
        <a:bodyPr/>
        <a:lstStyle/>
        <a:p>
          <a:endParaRPr lang="es-ES"/>
        </a:p>
      </dgm:t>
    </dgm:pt>
    <dgm:pt modelId="{B69BA61D-AE4D-47A9-AE91-77F284A80842}" type="sibTrans" cxnId="{A9267AF5-AD5E-46FE-AC23-6633C233A8CB}">
      <dgm:prSet/>
      <dgm:spPr/>
      <dgm:t>
        <a:bodyPr/>
        <a:lstStyle/>
        <a:p>
          <a:endParaRPr lang="es-ES"/>
        </a:p>
      </dgm:t>
    </dgm:pt>
    <dgm:pt modelId="{7F87B282-833E-45E6-81FF-E5ED880E49C6}" type="pres">
      <dgm:prSet presAssocID="{87A828D2-DED7-4834-AD22-B5FC197B41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6109A53-EDA4-4E65-80B5-58D8BEF5FA06}" type="pres">
      <dgm:prSet presAssocID="{87A828D2-DED7-4834-AD22-B5FC197B415E}" presName="Name1" presStyleCnt="0"/>
      <dgm:spPr/>
    </dgm:pt>
    <dgm:pt modelId="{332CC16E-4A4B-4C0E-9A49-2C91B57C857A}" type="pres">
      <dgm:prSet presAssocID="{87A828D2-DED7-4834-AD22-B5FC197B415E}" presName="cycle" presStyleCnt="0"/>
      <dgm:spPr/>
    </dgm:pt>
    <dgm:pt modelId="{523F1E29-1713-49EF-B558-E7E2401E608A}" type="pres">
      <dgm:prSet presAssocID="{87A828D2-DED7-4834-AD22-B5FC197B415E}" presName="srcNode" presStyleLbl="node1" presStyleIdx="0" presStyleCnt="7"/>
      <dgm:spPr/>
    </dgm:pt>
    <dgm:pt modelId="{A94E7538-A058-4990-8C8C-A7EF0B57D168}" type="pres">
      <dgm:prSet presAssocID="{87A828D2-DED7-4834-AD22-B5FC197B415E}" presName="conn" presStyleLbl="parChTrans1D2" presStyleIdx="0" presStyleCnt="1"/>
      <dgm:spPr/>
      <dgm:t>
        <a:bodyPr/>
        <a:lstStyle/>
        <a:p>
          <a:endParaRPr lang="es-ES"/>
        </a:p>
      </dgm:t>
    </dgm:pt>
    <dgm:pt modelId="{44CEC64B-CA42-4F68-9229-D41AF839884E}" type="pres">
      <dgm:prSet presAssocID="{87A828D2-DED7-4834-AD22-B5FC197B415E}" presName="extraNode" presStyleLbl="node1" presStyleIdx="0" presStyleCnt="7"/>
      <dgm:spPr/>
    </dgm:pt>
    <dgm:pt modelId="{68CF10ED-6268-4087-AD63-9388E33F6F98}" type="pres">
      <dgm:prSet presAssocID="{87A828D2-DED7-4834-AD22-B5FC197B415E}" presName="dstNode" presStyleLbl="node1" presStyleIdx="0" presStyleCnt="7"/>
      <dgm:spPr/>
    </dgm:pt>
    <dgm:pt modelId="{F039FD9E-A4C6-4F39-AF8F-91E41594440F}" type="pres">
      <dgm:prSet presAssocID="{DF89045F-3938-4EE8-B582-DAB18FD887E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FD90DA-6AE4-4A9A-B135-FF4D0FD5472A}" type="pres">
      <dgm:prSet presAssocID="{DF89045F-3938-4EE8-B582-DAB18FD887E9}" presName="accent_1" presStyleCnt="0"/>
      <dgm:spPr/>
    </dgm:pt>
    <dgm:pt modelId="{6399C456-279D-4BAE-A39F-D8552818A52C}" type="pres">
      <dgm:prSet presAssocID="{DF89045F-3938-4EE8-B582-DAB18FD887E9}" presName="accentRepeatNode" presStyleLbl="solidFgAcc1" presStyleIdx="0" presStyleCnt="7"/>
      <dgm:spPr/>
    </dgm:pt>
    <dgm:pt modelId="{1AB29604-1E9C-4DAE-BCB1-4C287CEF0011}" type="pres">
      <dgm:prSet presAssocID="{C04E9CAF-A464-48D0-AE58-1A35DFDBDE1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7AF10-BAC1-4A2B-A86A-1B6B82894884}" type="pres">
      <dgm:prSet presAssocID="{C04E9CAF-A464-48D0-AE58-1A35DFDBDE1C}" presName="accent_2" presStyleCnt="0"/>
      <dgm:spPr/>
    </dgm:pt>
    <dgm:pt modelId="{8C86261E-E0D2-406C-AF85-F1E4E6877733}" type="pres">
      <dgm:prSet presAssocID="{C04E9CAF-A464-48D0-AE58-1A35DFDBDE1C}" presName="accentRepeatNode" presStyleLbl="solidFgAcc1" presStyleIdx="1" presStyleCnt="7"/>
      <dgm:spPr/>
    </dgm:pt>
    <dgm:pt modelId="{CE7AF8EF-BA6B-4573-A82C-BB06BC7D7FAB}" type="pres">
      <dgm:prSet presAssocID="{D9A07B11-1DF5-4722-8A1F-EC75EEDDDC0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30C7D-E0BA-4682-9F4C-8FF7316D7887}" type="pres">
      <dgm:prSet presAssocID="{D9A07B11-1DF5-4722-8A1F-EC75EEDDDC0E}" presName="accent_3" presStyleCnt="0"/>
      <dgm:spPr/>
    </dgm:pt>
    <dgm:pt modelId="{AEA0CFC0-021F-4C70-B3B9-2D9082B914CB}" type="pres">
      <dgm:prSet presAssocID="{D9A07B11-1DF5-4722-8A1F-EC75EEDDDC0E}" presName="accentRepeatNode" presStyleLbl="solidFgAcc1" presStyleIdx="2" presStyleCnt="7"/>
      <dgm:spPr/>
    </dgm:pt>
    <dgm:pt modelId="{AB7AED45-442E-4D9D-914A-CB025DC0D59B}" type="pres">
      <dgm:prSet presAssocID="{6B1CF0D5-E0A7-4A1F-88F0-2D5EC3D5AF3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E2CCC-4DBF-44AD-BD35-4B2F7B2B3C12}" type="pres">
      <dgm:prSet presAssocID="{6B1CF0D5-E0A7-4A1F-88F0-2D5EC3D5AF3B}" presName="accent_4" presStyleCnt="0"/>
      <dgm:spPr/>
    </dgm:pt>
    <dgm:pt modelId="{BD05E3DB-0C64-4883-9F1A-521596226A4F}" type="pres">
      <dgm:prSet presAssocID="{6B1CF0D5-E0A7-4A1F-88F0-2D5EC3D5AF3B}" presName="accentRepeatNode" presStyleLbl="solidFgAcc1" presStyleIdx="3" presStyleCnt="7"/>
      <dgm:spPr/>
    </dgm:pt>
    <dgm:pt modelId="{0AB65074-2609-439C-B23E-593FB1C702C3}" type="pres">
      <dgm:prSet presAssocID="{9943A106-2BB4-49C3-9BB6-99ED8A3BC4C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2224CA-BD59-4AE9-972F-D0160797FF08}" type="pres">
      <dgm:prSet presAssocID="{9943A106-2BB4-49C3-9BB6-99ED8A3BC4C6}" presName="accent_5" presStyleCnt="0"/>
      <dgm:spPr/>
    </dgm:pt>
    <dgm:pt modelId="{46BB2F13-92F2-4533-A487-309C0624B848}" type="pres">
      <dgm:prSet presAssocID="{9943A106-2BB4-49C3-9BB6-99ED8A3BC4C6}" presName="accentRepeatNode" presStyleLbl="solidFgAcc1" presStyleIdx="4" presStyleCnt="7"/>
      <dgm:spPr/>
    </dgm:pt>
    <dgm:pt modelId="{FBE443AA-EBCA-42F9-B6DF-80FD0F52B609}" type="pres">
      <dgm:prSet presAssocID="{72C98BD7-07BA-4975-8C09-285E0B41589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234A1A-D833-4D81-94F5-20718E129184}" type="pres">
      <dgm:prSet presAssocID="{72C98BD7-07BA-4975-8C09-285E0B41589D}" presName="accent_6" presStyleCnt="0"/>
      <dgm:spPr/>
    </dgm:pt>
    <dgm:pt modelId="{66F88A61-7B74-4927-A2A2-D30591ED5E30}" type="pres">
      <dgm:prSet presAssocID="{72C98BD7-07BA-4975-8C09-285E0B41589D}" presName="accentRepeatNode" presStyleLbl="solidFgAcc1" presStyleIdx="5" presStyleCnt="7"/>
      <dgm:spPr/>
    </dgm:pt>
    <dgm:pt modelId="{82D288D6-EB3B-4B8C-B0ED-39C2D39ABBF2}" type="pres">
      <dgm:prSet presAssocID="{D73AADEF-4619-40EC-9618-2E0B8009140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27B02-7D9C-4F40-8EDA-10C6559E3892}" type="pres">
      <dgm:prSet presAssocID="{D73AADEF-4619-40EC-9618-2E0B80091406}" presName="accent_7" presStyleCnt="0"/>
      <dgm:spPr/>
    </dgm:pt>
    <dgm:pt modelId="{4F7D784C-FC6B-426D-A40C-56E6C4B42479}" type="pres">
      <dgm:prSet presAssocID="{D73AADEF-4619-40EC-9618-2E0B80091406}" presName="accentRepeatNode" presStyleLbl="solidFgAcc1" presStyleIdx="6" presStyleCnt="7"/>
      <dgm:spPr/>
    </dgm:pt>
  </dgm:ptLst>
  <dgm:cxnLst>
    <dgm:cxn modelId="{A9267AF5-AD5E-46FE-AC23-6633C233A8CB}" srcId="{87A828D2-DED7-4834-AD22-B5FC197B415E}" destId="{D9A07B11-1DF5-4722-8A1F-EC75EEDDDC0E}" srcOrd="2" destOrd="0" parTransId="{0AC05C42-47B5-4C41-BF6C-5942F600D9C3}" sibTransId="{B69BA61D-AE4D-47A9-AE91-77F284A80842}"/>
    <dgm:cxn modelId="{2084F66B-4CFF-4836-AFF7-BB3475A3466A}" srcId="{87A828D2-DED7-4834-AD22-B5FC197B415E}" destId="{6B1CF0D5-E0A7-4A1F-88F0-2D5EC3D5AF3B}" srcOrd="3" destOrd="0" parTransId="{0C27FD1C-D69B-4553-BC57-C6316B060AFE}" sibTransId="{33A4BA1C-2CAC-433A-82B9-E791142EE62F}"/>
    <dgm:cxn modelId="{23EF7B91-DE0C-4BD4-9500-16732A39DC0B}" srcId="{87A828D2-DED7-4834-AD22-B5FC197B415E}" destId="{D73AADEF-4619-40EC-9618-2E0B80091406}" srcOrd="6" destOrd="0" parTransId="{A8B1126D-5AFA-4A0F-B5EA-CDA17096C60B}" sibTransId="{7C270762-E74E-460A-BB5E-D4F893B1A669}"/>
    <dgm:cxn modelId="{D7B07E3D-F9BF-431B-989B-C89AB9A1152A}" type="presOf" srcId="{D73AADEF-4619-40EC-9618-2E0B80091406}" destId="{82D288D6-EB3B-4B8C-B0ED-39C2D39ABBF2}" srcOrd="0" destOrd="0" presId="urn:microsoft.com/office/officeart/2008/layout/VerticalCurvedList"/>
    <dgm:cxn modelId="{06066927-D8D6-41B9-8AA7-24312790E943}" type="presOf" srcId="{72C98BD7-07BA-4975-8C09-285E0B41589D}" destId="{FBE443AA-EBCA-42F9-B6DF-80FD0F52B609}" srcOrd="0" destOrd="0" presId="urn:microsoft.com/office/officeart/2008/layout/VerticalCurvedList"/>
    <dgm:cxn modelId="{D30DD3BE-67A2-48D6-97DB-9586A4C585F9}" type="presOf" srcId="{DF89045F-3938-4EE8-B582-DAB18FD887E9}" destId="{F039FD9E-A4C6-4F39-AF8F-91E41594440F}" srcOrd="0" destOrd="0" presId="urn:microsoft.com/office/officeart/2008/layout/VerticalCurvedList"/>
    <dgm:cxn modelId="{AB455DF5-6FE6-4FF9-81E9-4A24E29CDC02}" srcId="{87A828D2-DED7-4834-AD22-B5FC197B415E}" destId="{60E15C1B-5084-4B25-96FD-C8EDDF16551B}" srcOrd="7" destOrd="0" parTransId="{5E0E67D9-075D-4F88-803F-581DC07377DA}" sibTransId="{E5BC05A5-F4F5-4CF6-9751-F13DB96C18F6}"/>
    <dgm:cxn modelId="{C9E1772F-3645-453D-822E-880F6CF1C72D}" type="presOf" srcId="{D9A07B11-1DF5-4722-8A1F-EC75EEDDDC0E}" destId="{CE7AF8EF-BA6B-4573-A82C-BB06BC7D7FAB}" srcOrd="0" destOrd="0" presId="urn:microsoft.com/office/officeart/2008/layout/VerticalCurvedList"/>
    <dgm:cxn modelId="{F26AB530-78D2-4357-B758-10DEEF1DC243}" type="presOf" srcId="{6B1CF0D5-E0A7-4A1F-88F0-2D5EC3D5AF3B}" destId="{AB7AED45-442E-4D9D-914A-CB025DC0D59B}" srcOrd="0" destOrd="0" presId="urn:microsoft.com/office/officeart/2008/layout/VerticalCurvedList"/>
    <dgm:cxn modelId="{197A3BE5-F4EF-4CED-B4DA-C995C02263EF}" srcId="{87A828D2-DED7-4834-AD22-B5FC197B415E}" destId="{DF89045F-3938-4EE8-B582-DAB18FD887E9}" srcOrd="0" destOrd="0" parTransId="{163F1FA5-6E7A-43F5-8DE6-9B3FAF667608}" sibTransId="{0A595B93-EA47-4364-9F93-9F5913AA0E42}"/>
    <dgm:cxn modelId="{705337A3-B0DF-4BF3-8B7E-3632C6AFA67F}" type="presOf" srcId="{9943A106-2BB4-49C3-9BB6-99ED8A3BC4C6}" destId="{0AB65074-2609-439C-B23E-593FB1C702C3}" srcOrd="0" destOrd="0" presId="urn:microsoft.com/office/officeart/2008/layout/VerticalCurvedList"/>
    <dgm:cxn modelId="{E0E84125-3AEB-40BE-812E-C0E12EDC6ADB}" type="presOf" srcId="{87A828D2-DED7-4834-AD22-B5FC197B415E}" destId="{7F87B282-833E-45E6-81FF-E5ED880E49C6}" srcOrd="0" destOrd="0" presId="urn:microsoft.com/office/officeart/2008/layout/VerticalCurvedList"/>
    <dgm:cxn modelId="{92699F78-0D73-4030-A483-390105705781}" srcId="{87A828D2-DED7-4834-AD22-B5FC197B415E}" destId="{9943A106-2BB4-49C3-9BB6-99ED8A3BC4C6}" srcOrd="4" destOrd="0" parTransId="{F85F0A28-AF34-48D6-A116-20707F0D6ADC}" sibTransId="{4C499C37-5926-4776-9FC7-98AA997C6415}"/>
    <dgm:cxn modelId="{0F2BFCD5-D024-490F-991D-6F8F612CD340}" type="presOf" srcId="{0A595B93-EA47-4364-9F93-9F5913AA0E42}" destId="{A94E7538-A058-4990-8C8C-A7EF0B57D168}" srcOrd="0" destOrd="0" presId="urn:microsoft.com/office/officeart/2008/layout/VerticalCurvedList"/>
    <dgm:cxn modelId="{FAF3DC48-EF6A-4497-BF99-DC23B4E2399B}" srcId="{87A828D2-DED7-4834-AD22-B5FC197B415E}" destId="{C04E9CAF-A464-48D0-AE58-1A35DFDBDE1C}" srcOrd="1" destOrd="0" parTransId="{93364D37-6EE6-4739-A8A8-19AB4F5685BD}" sibTransId="{27EF979A-0591-4323-9E70-51AC00A57CE3}"/>
    <dgm:cxn modelId="{CB85D3B2-4123-47AA-9B1D-5DF36DEB4C8F}" type="presOf" srcId="{C04E9CAF-A464-48D0-AE58-1A35DFDBDE1C}" destId="{1AB29604-1E9C-4DAE-BCB1-4C287CEF0011}" srcOrd="0" destOrd="0" presId="urn:microsoft.com/office/officeart/2008/layout/VerticalCurvedList"/>
    <dgm:cxn modelId="{3DBBD975-A601-44E5-8AFF-BBBBCE953CF8}" srcId="{87A828D2-DED7-4834-AD22-B5FC197B415E}" destId="{72C98BD7-07BA-4975-8C09-285E0B41589D}" srcOrd="5" destOrd="0" parTransId="{BEB7F2AE-5B84-4834-B9AD-0937B5D3BFF8}" sibTransId="{22E0FB58-7CD2-4C47-88E3-91C2D4BFA2D0}"/>
    <dgm:cxn modelId="{3BE6D375-4DDE-430B-8287-10640434A2C3}" type="presParOf" srcId="{7F87B282-833E-45E6-81FF-E5ED880E49C6}" destId="{86109A53-EDA4-4E65-80B5-58D8BEF5FA06}" srcOrd="0" destOrd="0" presId="urn:microsoft.com/office/officeart/2008/layout/VerticalCurvedList"/>
    <dgm:cxn modelId="{BAA9740C-7381-40FF-B1D0-98D584F5415C}" type="presParOf" srcId="{86109A53-EDA4-4E65-80B5-58D8BEF5FA06}" destId="{332CC16E-4A4B-4C0E-9A49-2C91B57C857A}" srcOrd="0" destOrd="0" presId="urn:microsoft.com/office/officeart/2008/layout/VerticalCurvedList"/>
    <dgm:cxn modelId="{9BC28160-51AB-4FAE-A6BE-510200A947B7}" type="presParOf" srcId="{332CC16E-4A4B-4C0E-9A49-2C91B57C857A}" destId="{523F1E29-1713-49EF-B558-E7E2401E608A}" srcOrd="0" destOrd="0" presId="urn:microsoft.com/office/officeart/2008/layout/VerticalCurvedList"/>
    <dgm:cxn modelId="{47BC096B-E506-4C6E-9350-E0BF66B74947}" type="presParOf" srcId="{332CC16E-4A4B-4C0E-9A49-2C91B57C857A}" destId="{A94E7538-A058-4990-8C8C-A7EF0B57D168}" srcOrd="1" destOrd="0" presId="urn:microsoft.com/office/officeart/2008/layout/VerticalCurvedList"/>
    <dgm:cxn modelId="{415AE19E-1902-4CE2-A5D4-48392CDC5B12}" type="presParOf" srcId="{332CC16E-4A4B-4C0E-9A49-2C91B57C857A}" destId="{44CEC64B-CA42-4F68-9229-D41AF839884E}" srcOrd="2" destOrd="0" presId="urn:microsoft.com/office/officeart/2008/layout/VerticalCurvedList"/>
    <dgm:cxn modelId="{2E757B7C-685F-494F-98CE-ED785607531A}" type="presParOf" srcId="{332CC16E-4A4B-4C0E-9A49-2C91B57C857A}" destId="{68CF10ED-6268-4087-AD63-9388E33F6F98}" srcOrd="3" destOrd="0" presId="urn:microsoft.com/office/officeart/2008/layout/VerticalCurvedList"/>
    <dgm:cxn modelId="{199ABC38-4B3B-4B3B-88C6-FA769843C177}" type="presParOf" srcId="{86109A53-EDA4-4E65-80B5-58D8BEF5FA06}" destId="{F039FD9E-A4C6-4F39-AF8F-91E41594440F}" srcOrd="1" destOrd="0" presId="urn:microsoft.com/office/officeart/2008/layout/VerticalCurvedList"/>
    <dgm:cxn modelId="{D77DFBD3-DA1E-48C1-A098-2B3F91403EB8}" type="presParOf" srcId="{86109A53-EDA4-4E65-80B5-58D8BEF5FA06}" destId="{74FD90DA-6AE4-4A9A-B135-FF4D0FD5472A}" srcOrd="2" destOrd="0" presId="urn:microsoft.com/office/officeart/2008/layout/VerticalCurvedList"/>
    <dgm:cxn modelId="{4714D9EA-4653-4110-A74D-A3F437BD2682}" type="presParOf" srcId="{74FD90DA-6AE4-4A9A-B135-FF4D0FD5472A}" destId="{6399C456-279D-4BAE-A39F-D8552818A52C}" srcOrd="0" destOrd="0" presId="urn:microsoft.com/office/officeart/2008/layout/VerticalCurvedList"/>
    <dgm:cxn modelId="{596B4A1A-52B8-4BC6-AE4E-19072E272535}" type="presParOf" srcId="{86109A53-EDA4-4E65-80B5-58D8BEF5FA06}" destId="{1AB29604-1E9C-4DAE-BCB1-4C287CEF0011}" srcOrd="3" destOrd="0" presId="urn:microsoft.com/office/officeart/2008/layout/VerticalCurvedList"/>
    <dgm:cxn modelId="{DD8CC73F-A111-4AAB-82E3-1651954DA3BA}" type="presParOf" srcId="{86109A53-EDA4-4E65-80B5-58D8BEF5FA06}" destId="{6707AF10-BAC1-4A2B-A86A-1B6B82894884}" srcOrd="4" destOrd="0" presId="urn:microsoft.com/office/officeart/2008/layout/VerticalCurvedList"/>
    <dgm:cxn modelId="{83203E46-2686-47BD-9A2B-0D856E29A88F}" type="presParOf" srcId="{6707AF10-BAC1-4A2B-A86A-1B6B82894884}" destId="{8C86261E-E0D2-406C-AF85-F1E4E6877733}" srcOrd="0" destOrd="0" presId="urn:microsoft.com/office/officeart/2008/layout/VerticalCurvedList"/>
    <dgm:cxn modelId="{8EA5AA66-5F68-4042-B3C1-255ED13EA063}" type="presParOf" srcId="{86109A53-EDA4-4E65-80B5-58D8BEF5FA06}" destId="{CE7AF8EF-BA6B-4573-A82C-BB06BC7D7FAB}" srcOrd="5" destOrd="0" presId="urn:microsoft.com/office/officeart/2008/layout/VerticalCurvedList"/>
    <dgm:cxn modelId="{EC3BB095-640F-4E1F-9D04-5E535CFDCDF4}" type="presParOf" srcId="{86109A53-EDA4-4E65-80B5-58D8BEF5FA06}" destId="{1AF30C7D-E0BA-4682-9F4C-8FF7316D7887}" srcOrd="6" destOrd="0" presId="urn:microsoft.com/office/officeart/2008/layout/VerticalCurvedList"/>
    <dgm:cxn modelId="{F2FFE77E-9E3F-43B7-82BA-C78BE299A994}" type="presParOf" srcId="{1AF30C7D-E0BA-4682-9F4C-8FF7316D7887}" destId="{AEA0CFC0-021F-4C70-B3B9-2D9082B914CB}" srcOrd="0" destOrd="0" presId="urn:microsoft.com/office/officeart/2008/layout/VerticalCurvedList"/>
    <dgm:cxn modelId="{24FD2AAA-D7D7-4274-AB5F-83B8A6FF4BF2}" type="presParOf" srcId="{86109A53-EDA4-4E65-80B5-58D8BEF5FA06}" destId="{AB7AED45-442E-4D9D-914A-CB025DC0D59B}" srcOrd="7" destOrd="0" presId="urn:microsoft.com/office/officeart/2008/layout/VerticalCurvedList"/>
    <dgm:cxn modelId="{E560E5C7-F928-4FEF-9733-0A88E40D7C21}" type="presParOf" srcId="{86109A53-EDA4-4E65-80B5-58D8BEF5FA06}" destId="{6C7E2CCC-4DBF-44AD-BD35-4B2F7B2B3C12}" srcOrd="8" destOrd="0" presId="urn:microsoft.com/office/officeart/2008/layout/VerticalCurvedList"/>
    <dgm:cxn modelId="{F80CA89A-E521-4357-988D-CDED44E07A10}" type="presParOf" srcId="{6C7E2CCC-4DBF-44AD-BD35-4B2F7B2B3C12}" destId="{BD05E3DB-0C64-4883-9F1A-521596226A4F}" srcOrd="0" destOrd="0" presId="urn:microsoft.com/office/officeart/2008/layout/VerticalCurvedList"/>
    <dgm:cxn modelId="{2EECD913-AB88-464F-B7A8-1154DC6DFEC8}" type="presParOf" srcId="{86109A53-EDA4-4E65-80B5-58D8BEF5FA06}" destId="{0AB65074-2609-439C-B23E-593FB1C702C3}" srcOrd="9" destOrd="0" presId="urn:microsoft.com/office/officeart/2008/layout/VerticalCurvedList"/>
    <dgm:cxn modelId="{E54CE69C-F8C5-444C-B803-E430CB317EF9}" type="presParOf" srcId="{86109A53-EDA4-4E65-80B5-58D8BEF5FA06}" destId="{652224CA-BD59-4AE9-972F-D0160797FF08}" srcOrd="10" destOrd="0" presId="urn:microsoft.com/office/officeart/2008/layout/VerticalCurvedList"/>
    <dgm:cxn modelId="{091218DC-C4C0-40DF-83E4-7972033C0F2B}" type="presParOf" srcId="{652224CA-BD59-4AE9-972F-D0160797FF08}" destId="{46BB2F13-92F2-4533-A487-309C0624B848}" srcOrd="0" destOrd="0" presId="urn:microsoft.com/office/officeart/2008/layout/VerticalCurvedList"/>
    <dgm:cxn modelId="{D40DAADF-F1E3-49DA-ADDE-D3BA60BC86A3}" type="presParOf" srcId="{86109A53-EDA4-4E65-80B5-58D8BEF5FA06}" destId="{FBE443AA-EBCA-42F9-B6DF-80FD0F52B609}" srcOrd="11" destOrd="0" presId="urn:microsoft.com/office/officeart/2008/layout/VerticalCurvedList"/>
    <dgm:cxn modelId="{AD6EA467-429D-4C3D-AFDC-A8C6EB263173}" type="presParOf" srcId="{86109A53-EDA4-4E65-80B5-58D8BEF5FA06}" destId="{4D234A1A-D833-4D81-94F5-20718E129184}" srcOrd="12" destOrd="0" presId="urn:microsoft.com/office/officeart/2008/layout/VerticalCurvedList"/>
    <dgm:cxn modelId="{CBC5CF41-EA3C-4C7A-9A47-C376FD82DE71}" type="presParOf" srcId="{4D234A1A-D833-4D81-94F5-20718E129184}" destId="{66F88A61-7B74-4927-A2A2-D30591ED5E30}" srcOrd="0" destOrd="0" presId="urn:microsoft.com/office/officeart/2008/layout/VerticalCurvedList"/>
    <dgm:cxn modelId="{A7D30877-A8FA-4EC6-8D97-AC9795369EDE}" type="presParOf" srcId="{86109A53-EDA4-4E65-80B5-58D8BEF5FA06}" destId="{82D288D6-EB3B-4B8C-B0ED-39C2D39ABBF2}" srcOrd="13" destOrd="0" presId="urn:microsoft.com/office/officeart/2008/layout/VerticalCurvedList"/>
    <dgm:cxn modelId="{6563A4C0-6FE3-4331-B0D5-4CE47C9F8C2E}" type="presParOf" srcId="{86109A53-EDA4-4E65-80B5-58D8BEF5FA06}" destId="{67427B02-7D9C-4F40-8EDA-10C6559E3892}" srcOrd="14" destOrd="0" presId="urn:microsoft.com/office/officeart/2008/layout/VerticalCurvedList"/>
    <dgm:cxn modelId="{F8EDBFEB-B523-4F01-A880-C19CFD0978B0}" type="presParOf" srcId="{67427B02-7D9C-4F40-8EDA-10C6559E3892}" destId="{4F7D784C-FC6B-426D-A40C-56E6C4B424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011DE-27E4-4681-A8A1-36652F70C52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3A1589-D707-4398-8CA2-3EF0B05F1250}">
      <dgm:prSet phldrT="[Texto]"/>
      <dgm:spPr/>
      <dgm:t>
        <a:bodyPr/>
        <a:lstStyle/>
        <a:p>
          <a:r>
            <a:rPr lang="es-ES" b="1" dirty="0" smtClean="0">
              <a:solidFill>
                <a:srgbClr val="FFFF00"/>
              </a:solidFill>
            </a:rPr>
            <a:t>DAÑO ALVEOLAR DIFUSO</a:t>
          </a:r>
          <a:endParaRPr lang="es-ES" b="1" dirty="0">
            <a:solidFill>
              <a:srgbClr val="FFFF00"/>
            </a:solidFill>
          </a:endParaRPr>
        </a:p>
      </dgm:t>
    </dgm:pt>
    <dgm:pt modelId="{C80D956B-0984-4A5C-A88A-D236E70C5897}" type="parTrans" cxnId="{23556929-35D5-4B4E-9B08-9D5496F52706}">
      <dgm:prSet/>
      <dgm:spPr/>
      <dgm:t>
        <a:bodyPr/>
        <a:lstStyle/>
        <a:p>
          <a:endParaRPr lang="es-ES"/>
        </a:p>
      </dgm:t>
    </dgm:pt>
    <dgm:pt modelId="{E316C25B-388A-4BA8-9FD5-F29A8041F425}" type="sibTrans" cxnId="{23556929-35D5-4B4E-9B08-9D5496F52706}">
      <dgm:prSet/>
      <dgm:spPr/>
      <dgm:t>
        <a:bodyPr/>
        <a:lstStyle/>
        <a:p>
          <a:endParaRPr lang="es-ES"/>
        </a:p>
      </dgm:t>
    </dgm:pt>
    <dgm:pt modelId="{031AB6D1-06C9-4FA2-BD23-98190E8C648E}">
      <dgm:prSet phldrT="[Texto]" custT="1"/>
      <dgm:spPr/>
      <dgm:t>
        <a:bodyPr/>
        <a:lstStyle/>
        <a:p>
          <a:r>
            <a:rPr lang="es-ES" sz="1400" b="1" i="0" dirty="0" smtClean="0"/>
            <a:t>TOXIDIDAD FARMACOLÓGICA</a:t>
          </a:r>
          <a:endParaRPr lang="es-ES" sz="1400" b="1" i="0" dirty="0"/>
        </a:p>
      </dgm:t>
    </dgm:pt>
    <dgm:pt modelId="{284EBA45-D032-4947-B80B-8E4E9BD0899A}" type="parTrans" cxnId="{9997B3D3-2C52-4F60-9775-D716C90CCC3F}">
      <dgm:prSet/>
      <dgm:spPr/>
      <dgm:t>
        <a:bodyPr/>
        <a:lstStyle/>
        <a:p>
          <a:endParaRPr lang="es-ES"/>
        </a:p>
      </dgm:t>
    </dgm:pt>
    <dgm:pt modelId="{363411D2-9174-4E81-A09E-3C75795D8DD4}" type="sibTrans" cxnId="{9997B3D3-2C52-4F60-9775-D716C90CCC3F}">
      <dgm:prSet/>
      <dgm:spPr/>
      <dgm:t>
        <a:bodyPr/>
        <a:lstStyle/>
        <a:p>
          <a:endParaRPr lang="es-ES"/>
        </a:p>
      </dgm:t>
    </dgm:pt>
    <dgm:pt modelId="{232FB475-E0F3-42E5-8F57-5862E7503B5D}">
      <dgm:prSet phldrT="[Texto]" custT="1"/>
      <dgm:spPr/>
      <dgm:t>
        <a:bodyPr/>
        <a:lstStyle/>
        <a:p>
          <a:r>
            <a:rPr lang="es-ES" sz="1400" b="1" dirty="0" smtClean="0"/>
            <a:t>INFECCIONES OPORTUNISTAS</a:t>
          </a:r>
          <a:endParaRPr lang="es-ES" sz="1400" b="1" dirty="0"/>
        </a:p>
      </dgm:t>
    </dgm:pt>
    <dgm:pt modelId="{77E2C915-D41F-41F6-A6EE-7CD1903E9E29}" type="parTrans" cxnId="{2859658B-2DA5-4807-93BA-400624155C99}">
      <dgm:prSet/>
      <dgm:spPr/>
      <dgm:t>
        <a:bodyPr/>
        <a:lstStyle/>
        <a:p>
          <a:endParaRPr lang="es-ES"/>
        </a:p>
      </dgm:t>
    </dgm:pt>
    <dgm:pt modelId="{BFBF63D8-78FE-44F2-A6B8-61DC390B8903}" type="sibTrans" cxnId="{2859658B-2DA5-4807-93BA-400624155C99}">
      <dgm:prSet/>
      <dgm:spPr/>
      <dgm:t>
        <a:bodyPr/>
        <a:lstStyle/>
        <a:p>
          <a:endParaRPr lang="es-ES"/>
        </a:p>
      </dgm:t>
    </dgm:pt>
    <dgm:pt modelId="{A1E0811C-BDFC-4058-ABDF-BF5BECF1301D}">
      <dgm:prSet phldrT="[Texto]" custT="1"/>
      <dgm:spPr/>
      <dgm:t>
        <a:bodyPr/>
        <a:lstStyle/>
        <a:p>
          <a:r>
            <a:rPr lang="es-ES" sz="1400" b="1" dirty="0" smtClean="0"/>
            <a:t>EDEMA PULMONAR CARDIOGÉNICO</a:t>
          </a:r>
          <a:endParaRPr lang="es-ES" sz="1400" b="1" dirty="0"/>
        </a:p>
      </dgm:t>
    </dgm:pt>
    <dgm:pt modelId="{7AA0AD0B-E537-4AD1-A7F3-183059409492}" type="parTrans" cxnId="{A6F93887-E424-4FAA-AD87-B093BE00A7D1}">
      <dgm:prSet/>
      <dgm:spPr/>
      <dgm:t>
        <a:bodyPr/>
        <a:lstStyle/>
        <a:p>
          <a:endParaRPr lang="es-ES"/>
        </a:p>
      </dgm:t>
    </dgm:pt>
    <dgm:pt modelId="{878C99F6-26C7-44B9-B623-5DECE917ABA4}" type="sibTrans" cxnId="{A6F93887-E424-4FAA-AD87-B093BE00A7D1}">
      <dgm:prSet/>
      <dgm:spPr/>
      <dgm:t>
        <a:bodyPr/>
        <a:lstStyle/>
        <a:p>
          <a:endParaRPr lang="es-ES"/>
        </a:p>
      </dgm:t>
    </dgm:pt>
    <dgm:pt modelId="{3E36C3D7-B897-410D-B67A-712219B819FF}">
      <dgm:prSet custT="1"/>
      <dgm:spPr/>
      <dgm:t>
        <a:bodyPr/>
        <a:lstStyle/>
        <a:p>
          <a:r>
            <a:rPr lang="es-ES" sz="1400" b="1" dirty="0" smtClean="0"/>
            <a:t>HEMORRAGIA PULMONAR</a:t>
          </a:r>
          <a:endParaRPr lang="es-ES" sz="1400" b="1" dirty="0"/>
        </a:p>
      </dgm:t>
    </dgm:pt>
    <dgm:pt modelId="{E325B219-C2B7-4FCE-9C24-5FD1E5CF5CC0}" type="parTrans" cxnId="{D7B6575B-4C02-4C6B-8BD0-44076DA383CA}">
      <dgm:prSet/>
      <dgm:spPr/>
      <dgm:t>
        <a:bodyPr/>
        <a:lstStyle/>
        <a:p>
          <a:endParaRPr lang="es-ES"/>
        </a:p>
      </dgm:t>
    </dgm:pt>
    <dgm:pt modelId="{969C539E-B082-4557-B4C9-4842B642519F}" type="sibTrans" cxnId="{D7B6575B-4C02-4C6B-8BD0-44076DA383CA}">
      <dgm:prSet/>
      <dgm:spPr/>
      <dgm:t>
        <a:bodyPr/>
        <a:lstStyle/>
        <a:p>
          <a:endParaRPr lang="es-ES"/>
        </a:p>
      </dgm:t>
    </dgm:pt>
    <dgm:pt modelId="{08A43145-B8C5-42C7-B6A0-1073CDFF830E}">
      <dgm:prSet custT="1"/>
      <dgm:spPr/>
      <dgm:t>
        <a:bodyPr/>
        <a:lstStyle/>
        <a:p>
          <a:r>
            <a:rPr lang="es-ES" sz="1400" b="1" dirty="0" smtClean="0"/>
            <a:t>TRANSFUSIONES</a:t>
          </a:r>
        </a:p>
        <a:p>
          <a:r>
            <a:rPr lang="es-ES" sz="1400" b="1" dirty="0" smtClean="0"/>
            <a:t>SANGUINEAS</a:t>
          </a:r>
          <a:endParaRPr lang="es-ES" sz="1400" b="1" dirty="0"/>
        </a:p>
      </dgm:t>
    </dgm:pt>
    <dgm:pt modelId="{7C269080-16F7-46DB-A7FD-B2454BB2BE90}" type="parTrans" cxnId="{B2B84A48-7D08-4498-9341-B7E7BBCB947B}">
      <dgm:prSet/>
      <dgm:spPr/>
      <dgm:t>
        <a:bodyPr/>
        <a:lstStyle/>
        <a:p>
          <a:endParaRPr lang="es-ES"/>
        </a:p>
      </dgm:t>
    </dgm:pt>
    <dgm:pt modelId="{4AC82F0E-A539-4883-9CFE-C15F5C6A9426}" type="sibTrans" cxnId="{B2B84A48-7D08-4498-9341-B7E7BBCB947B}">
      <dgm:prSet/>
      <dgm:spPr/>
      <dgm:t>
        <a:bodyPr/>
        <a:lstStyle/>
        <a:p>
          <a:endParaRPr lang="es-ES"/>
        </a:p>
      </dgm:t>
    </dgm:pt>
    <dgm:pt modelId="{78B1F05E-561C-4DAF-A214-4EC2007CE149}" type="pres">
      <dgm:prSet presAssocID="{044011DE-27E4-4681-A8A1-36652F70C5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C09741-9F5F-4CED-8B9F-240B1F1B18D0}" type="pres">
      <dgm:prSet presAssocID="{883A1589-D707-4398-8CA2-3EF0B05F1250}" presName="centerShape" presStyleLbl="node0" presStyleIdx="0" presStyleCnt="1"/>
      <dgm:spPr/>
      <dgm:t>
        <a:bodyPr/>
        <a:lstStyle/>
        <a:p>
          <a:endParaRPr lang="es-ES"/>
        </a:p>
      </dgm:t>
    </dgm:pt>
    <dgm:pt modelId="{05621DEE-A549-4BF3-84A8-4D15C10D0DB6}" type="pres">
      <dgm:prSet presAssocID="{08A43145-B8C5-42C7-B6A0-1073CDFF830E}" presName="node" presStyleLbl="node1" presStyleIdx="0" presStyleCnt="5" custScaleX="144715" custScaleY="63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8D102-7F72-4A32-9A30-09B7A08DB5FB}" type="pres">
      <dgm:prSet presAssocID="{08A43145-B8C5-42C7-B6A0-1073CDFF830E}" presName="dummy" presStyleCnt="0"/>
      <dgm:spPr/>
    </dgm:pt>
    <dgm:pt modelId="{6A3CDD32-80F6-4B52-8E50-D84A72B78E37}" type="pres">
      <dgm:prSet presAssocID="{4AC82F0E-A539-4883-9CFE-C15F5C6A9426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DCF4206-8429-4A38-8E74-1B5587650552}" type="pres">
      <dgm:prSet presAssocID="{3E36C3D7-B897-410D-B67A-712219B819FF}" presName="node" presStyleLbl="node1" presStyleIdx="1" presStyleCnt="5" custScaleX="147702" custScaleY="711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49A0F-B173-431A-8E76-3BBA6DC22741}" type="pres">
      <dgm:prSet presAssocID="{3E36C3D7-B897-410D-B67A-712219B819FF}" presName="dummy" presStyleCnt="0"/>
      <dgm:spPr/>
    </dgm:pt>
    <dgm:pt modelId="{B162A6E1-25F1-4B04-A23D-97E8B3607730}" type="pres">
      <dgm:prSet presAssocID="{969C539E-B082-4557-B4C9-4842B642519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3001658C-D2F6-4BEB-BD88-88902B4343FF}" type="pres">
      <dgm:prSet presAssocID="{031AB6D1-06C9-4FA2-BD23-98190E8C648E}" presName="node" presStyleLbl="node1" presStyleIdx="2" presStyleCnt="5" custScaleX="144218" custScaleY="716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E66F7-4AA7-4F82-809E-4AFB148A196B}" type="pres">
      <dgm:prSet presAssocID="{031AB6D1-06C9-4FA2-BD23-98190E8C648E}" presName="dummy" presStyleCnt="0"/>
      <dgm:spPr/>
    </dgm:pt>
    <dgm:pt modelId="{449E5485-06B2-4300-9EA0-EB4F009524D4}" type="pres">
      <dgm:prSet presAssocID="{363411D2-9174-4E81-A09E-3C75795D8DD4}" presName="sibTrans" presStyleLbl="sibTrans2D1" presStyleIdx="2" presStyleCnt="5"/>
      <dgm:spPr/>
      <dgm:t>
        <a:bodyPr/>
        <a:lstStyle/>
        <a:p>
          <a:endParaRPr lang="es-ES"/>
        </a:p>
      </dgm:t>
    </dgm:pt>
    <dgm:pt modelId="{25E93CBA-52D5-42F1-BE7F-4622B7BEF4A3}" type="pres">
      <dgm:prSet presAssocID="{232FB475-E0F3-42E5-8F57-5862E7503B5D}" presName="node" presStyleLbl="node1" presStyleIdx="3" presStyleCnt="5" custScaleX="149448" custScaleY="730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50970-8C8A-4334-9E17-9068601F01C0}" type="pres">
      <dgm:prSet presAssocID="{232FB475-E0F3-42E5-8F57-5862E7503B5D}" presName="dummy" presStyleCnt="0"/>
      <dgm:spPr/>
    </dgm:pt>
    <dgm:pt modelId="{363F2A1E-A79D-4AEF-BF83-554CC6F08E04}" type="pres">
      <dgm:prSet presAssocID="{BFBF63D8-78FE-44F2-A6B8-61DC390B8903}" presName="sibTrans" presStyleLbl="sibTrans2D1" presStyleIdx="3" presStyleCnt="5"/>
      <dgm:spPr/>
      <dgm:t>
        <a:bodyPr/>
        <a:lstStyle/>
        <a:p>
          <a:endParaRPr lang="es-ES"/>
        </a:p>
      </dgm:t>
    </dgm:pt>
    <dgm:pt modelId="{14050394-56C7-4590-9B6E-6C53D3B21A43}" type="pres">
      <dgm:prSet presAssocID="{A1E0811C-BDFC-4058-ABDF-BF5BECF1301D}" presName="node" presStyleLbl="node1" presStyleIdx="4" presStyleCnt="5" custScaleX="147023" custScaleY="71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31C9C-B55D-4473-8F7F-077C4B7428E1}" type="pres">
      <dgm:prSet presAssocID="{A1E0811C-BDFC-4058-ABDF-BF5BECF1301D}" presName="dummy" presStyleCnt="0"/>
      <dgm:spPr/>
    </dgm:pt>
    <dgm:pt modelId="{CF81D8E8-5DE0-4DCA-A2EE-98E820DCE1CC}" type="pres">
      <dgm:prSet presAssocID="{878C99F6-26C7-44B9-B623-5DECE917ABA4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D7B6575B-4C02-4C6B-8BD0-44076DA383CA}" srcId="{883A1589-D707-4398-8CA2-3EF0B05F1250}" destId="{3E36C3D7-B897-410D-B67A-712219B819FF}" srcOrd="1" destOrd="0" parTransId="{E325B219-C2B7-4FCE-9C24-5FD1E5CF5CC0}" sibTransId="{969C539E-B082-4557-B4C9-4842B642519F}"/>
    <dgm:cxn modelId="{15211BDE-096A-4A77-A96D-34EC47FB2E28}" type="presOf" srcId="{044011DE-27E4-4681-A8A1-36652F70C52B}" destId="{78B1F05E-561C-4DAF-A214-4EC2007CE149}" srcOrd="0" destOrd="0" presId="urn:microsoft.com/office/officeart/2005/8/layout/radial6"/>
    <dgm:cxn modelId="{43C39A1A-F5E1-4BF6-AAF7-060F91CEA392}" type="presOf" srcId="{363411D2-9174-4E81-A09E-3C75795D8DD4}" destId="{449E5485-06B2-4300-9EA0-EB4F009524D4}" srcOrd="0" destOrd="0" presId="urn:microsoft.com/office/officeart/2005/8/layout/radial6"/>
    <dgm:cxn modelId="{9997B3D3-2C52-4F60-9775-D716C90CCC3F}" srcId="{883A1589-D707-4398-8CA2-3EF0B05F1250}" destId="{031AB6D1-06C9-4FA2-BD23-98190E8C648E}" srcOrd="2" destOrd="0" parTransId="{284EBA45-D032-4947-B80B-8E4E9BD0899A}" sibTransId="{363411D2-9174-4E81-A09E-3C75795D8DD4}"/>
    <dgm:cxn modelId="{17B24E43-A2CA-4339-8471-6AF6D051320F}" type="presOf" srcId="{3E36C3D7-B897-410D-B67A-712219B819FF}" destId="{5DCF4206-8429-4A38-8E74-1B5587650552}" srcOrd="0" destOrd="0" presId="urn:microsoft.com/office/officeart/2005/8/layout/radial6"/>
    <dgm:cxn modelId="{B2B84A48-7D08-4498-9341-B7E7BBCB947B}" srcId="{883A1589-D707-4398-8CA2-3EF0B05F1250}" destId="{08A43145-B8C5-42C7-B6A0-1073CDFF830E}" srcOrd="0" destOrd="0" parTransId="{7C269080-16F7-46DB-A7FD-B2454BB2BE90}" sibTransId="{4AC82F0E-A539-4883-9CFE-C15F5C6A9426}"/>
    <dgm:cxn modelId="{100B66A9-929E-4F36-BCB7-616198E77815}" type="presOf" srcId="{BFBF63D8-78FE-44F2-A6B8-61DC390B8903}" destId="{363F2A1E-A79D-4AEF-BF83-554CC6F08E04}" srcOrd="0" destOrd="0" presId="urn:microsoft.com/office/officeart/2005/8/layout/radial6"/>
    <dgm:cxn modelId="{2859658B-2DA5-4807-93BA-400624155C99}" srcId="{883A1589-D707-4398-8CA2-3EF0B05F1250}" destId="{232FB475-E0F3-42E5-8F57-5862E7503B5D}" srcOrd="3" destOrd="0" parTransId="{77E2C915-D41F-41F6-A6EE-7CD1903E9E29}" sibTransId="{BFBF63D8-78FE-44F2-A6B8-61DC390B8903}"/>
    <dgm:cxn modelId="{7ED9CFE6-8E82-427E-935D-146CB4DDD70E}" type="presOf" srcId="{878C99F6-26C7-44B9-B623-5DECE917ABA4}" destId="{CF81D8E8-5DE0-4DCA-A2EE-98E820DCE1CC}" srcOrd="0" destOrd="0" presId="urn:microsoft.com/office/officeart/2005/8/layout/radial6"/>
    <dgm:cxn modelId="{23556929-35D5-4B4E-9B08-9D5496F52706}" srcId="{044011DE-27E4-4681-A8A1-36652F70C52B}" destId="{883A1589-D707-4398-8CA2-3EF0B05F1250}" srcOrd="0" destOrd="0" parTransId="{C80D956B-0984-4A5C-A88A-D236E70C5897}" sibTransId="{E316C25B-388A-4BA8-9FD5-F29A8041F425}"/>
    <dgm:cxn modelId="{F63A8125-8535-4DC6-ABE6-06104DDE44A1}" type="presOf" srcId="{031AB6D1-06C9-4FA2-BD23-98190E8C648E}" destId="{3001658C-D2F6-4BEB-BD88-88902B4343FF}" srcOrd="0" destOrd="0" presId="urn:microsoft.com/office/officeart/2005/8/layout/radial6"/>
    <dgm:cxn modelId="{8DB0D3B9-AC37-4113-AB15-EAC6015747A2}" type="presOf" srcId="{08A43145-B8C5-42C7-B6A0-1073CDFF830E}" destId="{05621DEE-A549-4BF3-84A8-4D15C10D0DB6}" srcOrd="0" destOrd="0" presId="urn:microsoft.com/office/officeart/2005/8/layout/radial6"/>
    <dgm:cxn modelId="{A454D9EA-86B9-47FE-A320-BA529F9F674D}" type="presOf" srcId="{232FB475-E0F3-42E5-8F57-5862E7503B5D}" destId="{25E93CBA-52D5-42F1-BE7F-4622B7BEF4A3}" srcOrd="0" destOrd="0" presId="urn:microsoft.com/office/officeart/2005/8/layout/radial6"/>
    <dgm:cxn modelId="{12C20E48-25C9-468D-BB65-CA9C2B2D9556}" type="presOf" srcId="{4AC82F0E-A539-4883-9CFE-C15F5C6A9426}" destId="{6A3CDD32-80F6-4B52-8E50-D84A72B78E37}" srcOrd="0" destOrd="0" presId="urn:microsoft.com/office/officeart/2005/8/layout/radial6"/>
    <dgm:cxn modelId="{A6F93887-E424-4FAA-AD87-B093BE00A7D1}" srcId="{883A1589-D707-4398-8CA2-3EF0B05F1250}" destId="{A1E0811C-BDFC-4058-ABDF-BF5BECF1301D}" srcOrd="4" destOrd="0" parTransId="{7AA0AD0B-E537-4AD1-A7F3-183059409492}" sibTransId="{878C99F6-26C7-44B9-B623-5DECE917ABA4}"/>
    <dgm:cxn modelId="{12860077-6109-454E-AF78-D6A3EE35396D}" type="presOf" srcId="{883A1589-D707-4398-8CA2-3EF0B05F1250}" destId="{AAC09741-9F5F-4CED-8B9F-240B1F1B18D0}" srcOrd="0" destOrd="0" presId="urn:microsoft.com/office/officeart/2005/8/layout/radial6"/>
    <dgm:cxn modelId="{2C19139D-BF88-4AA4-9CB1-F1CBE621D314}" type="presOf" srcId="{969C539E-B082-4557-B4C9-4842B642519F}" destId="{B162A6E1-25F1-4B04-A23D-97E8B3607730}" srcOrd="0" destOrd="0" presId="urn:microsoft.com/office/officeart/2005/8/layout/radial6"/>
    <dgm:cxn modelId="{A19D0190-D6BC-4B3F-A171-8ACC2B67DE62}" type="presOf" srcId="{A1E0811C-BDFC-4058-ABDF-BF5BECF1301D}" destId="{14050394-56C7-4590-9B6E-6C53D3B21A43}" srcOrd="0" destOrd="0" presId="urn:microsoft.com/office/officeart/2005/8/layout/radial6"/>
    <dgm:cxn modelId="{03F50F27-17FE-4C47-9CBF-257F88B51384}" type="presParOf" srcId="{78B1F05E-561C-4DAF-A214-4EC2007CE149}" destId="{AAC09741-9F5F-4CED-8B9F-240B1F1B18D0}" srcOrd="0" destOrd="0" presId="urn:microsoft.com/office/officeart/2005/8/layout/radial6"/>
    <dgm:cxn modelId="{F24B710A-FE74-4D9B-B9B5-0BC426EBD65B}" type="presParOf" srcId="{78B1F05E-561C-4DAF-A214-4EC2007CE149}" destId="{05621DEE-A549-4BF3-84A8-4D15C10D0DB6}" srcOrd="1" destOrd="0" presId="urn:microsoft.com/office/officeart/2005/8/layout/radial6"/>
    <dgm:cxn modelId="{DCE47910-5551-4B48-A32B-B7EB95400B0B}" type="presParOf" srcId="{78B1F05E-561C-4DAF-A214-4EC2007CE149}" destId="{BC58D102-7F72-4A32-9A30-09B7A08DB5FB}" srcOrd="2" destOrd="0" presId="urn:microsoft.com/office/officeart/2005/8/layout/radial6"/>
    <dgm:cxn modelId="{BD0DE764-C697-4779-A368-10F937C7375D}" type="presParOf" srcId="{78B1F05E-561C-4DAF-A214-4EC2007CE149}" destId="{6A3CDD32-80F6-4B52-8E50-D84A72B78E37}" srcOrd="3" destOrd="0" presId="urn:microsoft.com/office/officeart/2005/8/layout/radial6"/>
    <dgm:cxn modelId="{B58C801F-974D-4EA5-9391-D0C953DDF09B}" type="presParOf" srcId="{78B1F05E-561C-4DAF-A214-4EC2007CE149}" destId="{5DCF4206-8429-4A38-8E74-1B5587650552}" srcOrd="4" destOrd="0" presId="urn:microsoft.com/office/officeart/2005/8/layout/radial6"/>
    <dgm:cxn modelId="{6CC9E369-8198-4CF8-B36D-B485AC725E72}" type="presParOf" srcId="{78B1F05E-561C-4DAF-A214-4EC2007CE149}" destId="{90B49A0F-B173-431A-8E76-3BBA6DC22741}" srcOrd="5" destOrd="0" presId="urn:microsoft.com/office/officeart/2005/8/layout/radial6"/>
    <dgm:cxn modelId="{1B831076-C4FB-4510-A405-7F7380BEE094}" type="presParOf" srcId="{78B1F05E-561C-4DAF-A214-4EC2007CE149}" destId="{B162A6E1-25F1-4B04-A23D-97E8B3607730}" srcOrd="6" destOrd="0" presId="urn:microsoft.com/office/officeart/2005/8/layout/radial6"/>
    <dgm:cxn modelId="{8619D52E-1FCA-435D-909A-DD440006A950}" type="presParOf" srcId="{78B1F05E-561C-4DAF-A214-4EC2007CE149}" destId="{3001658C-D2F6-4BEB-BD88-88902B4343FF}" srcOrd="7" destOrd="0" presId="urn:microsoft.com/office/officeart/2005/8/layout/radial6"/>
    <dgm:cxn modelId="{359A4711-7AE7-4E55-9FC1-B61781A1A0E7}" type="presParOf" srcId="{78B1F05E-561C-4DAF-A214-4EC2007CE149}" destId="{084E66F7-4AA7-4F82-809E-4AFB148A196B}" srcOrd="8" destOrd="0" presId="urn:microsoft.com/office/officeart/2005/8/layout/radial6"/>
    <dgm:cxn modelId="{0073A1BA-D4EB-413D-BACA-5D781DDBAA45}" type="presParOf" srcId="{78B1F05E-561C-4DAF-A214-4EC2007CE149}" destId="{449E5485-06B2-4300-9EA0-EB4F009524D4}" srcOrd="9" destOrd="0" presId="urn:microsoft.com/office/officeart/2005/8/layout/radial6"/>
    <dgm:cxn modelId="{FC4DBEC7-693F-4B4E-9009-EF0A13B30301}" type="presParOf" srcId="{78B1F05E-561C-4DAF-A214-4EC2007CE149}" destId="{25E93CBA-52D5-42F1-BE7F-4622B7BEF4A3}" srcOrd="10" destOrd="0" presId="urn:microsoft.com/office/officeart/2005/8/layout/radial6"/>
    <dgm:cxn modelId="{BABE1D82-180D-4B92-B9D3-1522D1C3F7E3}" type="presParOf" srcId="{78B1F05E-561C-4DAF-A214-4EC2007CE149}" destId="{57F50970-8C8A-4334-9E17-9068601F01C0}" srcOrd="11" destOrd="0" presId="urn:microsoft.com/office/officeart/2005/8/layout/radial6"/>
    <dgm:cxn modelId="{3A99B4E2-F001-4D40-8F61-F7355402DE85}" type="presParOf" srcId="{78B1F05E-561C-4DAF-A214-4EC2007CE149}" destId="{363F2A1E-A79D-4AEF-BF83-554CC6F08E04}" srcOrd="12" destOrd="0" presId="urn:microsoft.com/office/officeart/2005/8/layout/radial6"/>
    <dgm:cxn modelId="{68BA0500-5F0E-42BE-BF90-989CA91D8E10}" type="presParOf" srcId="{78B1F05E-561C-4DAF-A214-4EC2007CE149}" destId="{14050394-56C7-4590-9B6E-6C53D3B21A43}" srcOrd="13" destOrd="0" presId="urn:microsoft.com/office/officeart/2005/8/layout/radial6"/>
    <dgm:cxn modelId="{AD515E3C-86B8-40DA-A91B-43DB3AA273C4}" type="presParOf" srcId="{78B1F05E-561C-4DAF-A214-4EC2007CE149}" destId="{D3731C9C-B55D-4473-8F7F-077C4B7428E1}" srcOrd="14" destOrd="0" presId="urn:microsoft.com/office/officeart/2005/8/layout/radial6"/>
    <dgm:cxn modelId="{CBCAD519-C9C1-4F44-8918-A57D5007F3E9}" type="presParOf" srcId="{78B1F05E-561C-4DAF-A214-4EC2007CE149}" destId="{CF81D8E8-5DE0-4DCA-A2EE-98E820DCE1C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A8B14-2BEA-4E18-85EB-27DC0012D21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624FE9F-58BE-44BB-8A19-4DCF818D7DEE}">
      <dgm:prSet phldrT="[Texto]" custT="1"/>
      <dgm:spPr/>
      <dgm:t>
        <a:bodyPr/>
        <a:lstStyle/>
        <a:p>
          <a:pPr algn="ctr"/>
          <a:r>
            <a:rPr lang="es-ES" sz="1800" b="1" dirty="0" smtClean="0">
              <a:solidFill>
                <a:srgbClr val="C00000"/>
              </a:solidFill>
            </a:rPr>
            <a:t>Primeros antihipertensivos </a:t>
          </a:r>
          <a:r>
            <a:rPr lang="es-ES" sz="1600" dirty="0" smtClean="0"/>
            <a:t>(</a:t>
          </a:r>
          <a:r>
            <a:rPr lang="es-ES" sz="1600" dirty="0" err="1" smtClean="0"/>
            <a:t>hexametonio</a:t>
          </a:r>
          <a:r>
            <a:rPr lang="es-ES" sz="1600" dirty="0" smtClean="0"/>
            <a:t>; </a:t>
          </a:r>
        </a:p>
        <a:p>
          <a:pPr algn="ctr"/>
          <a:r>
            <a:rPr lang="es-ES" sz="1600" dirty="0" err="1" smtClean="0"/>
            <a:t>mecamilamina</a:t>
          </a:r>
          <a:r>
            <a:rPr lang="es-ES" sz="1600" dirty="0" smtClean="0"/>
            <a:t>)</a:t>
          </a:r>
          <a:endParaRPr lang="es-ES" sz="1600" dirty="0"/>
        </a:p>
      </dgm:t>
    </dgm:pt>
    <dgm:pt modelId="{B9503171-D21B-4AD3-A124-55EB78F9B92D}" type="parTrans" cxnId="{0008B5F0-C6DC-4BD8-BC80-5199070A2D2E}">
      <dgm:prSet/>
      <dgm:spPr/>
      <dgm:t>
        <a:bodyPr/>
        <a:lstStyle/>
        <a:p>
          <a:endParaRPr lang="es-ES"/>
        </a:p>
      </dgm:t>
    </dgm:pt>
    <dgm:pt modelId="{201677B7-E377-447C-A7AF-354B4319D97B}" type="sibTrans" cxnId="{0008B5F0-C6DC-4BD8-BC80-5199070A2D2E}">
      <dgm:prSet/>
      <dgm:spPr/>
      <dgm:t>
        <a:bodyPr/>
        <a:lstStyle/>
        <a:p>
          <a:endParaRPr lang="es-ES"/>
        </a:p>
      </dgm:t>
    </dgm:pt>
    <dgm:pt modelId="{E9A0F8B2-063A-4BC5-B109-EF943C44496C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C00000"/>
              </a:solidFill>
            </a:rPr>
            <a:t>OP nodular </a:t>
          </a:r>
          <a:r>
            <a:rPr lang="es-ES" sz="1600" dirty="0" smtClean="0"/>
            <a:t>(</a:t>
          </a:r>
          <a:r>
            <a:rPr lang="es-ES" sz="1600" dirty="0" err="1" smtClean="0"/>
            <a:t>bleomicina</a:t>
          </a:r>
          <a:r>
            <a:rPr lang="es-ES" sz="1600" dirty="0" smtClean="0"/>
            <a:t>)</a:t>
          </a:r>
          <a:r>
            <a:rPr lang="es-ES" sz="1600" dirty="0" smtClean="0">
              <a:sym typeface="Wingdings" panose="05000000000000000000" pitchFamily="2" charset="2"/>
            </a:rPr>
            <a:t> </a:t>
          </a:r>
          <a:r>
            <a:rPr lang="es-ES" sz="1600" i="1" dirty="0" smtClean="0">
              <a:sym typeface="Wingdings" panose="05000000000000000000" pitchFamily="2" charset="2"/>
            </a:rPr>
            <a:t>Simulando </a:t>
          </a:r>
          <a:r>
            <a:rPr lang="es-ES" sz="1600" i="1" dirty="0" smtClean="0"/>
            <a:t>metástasis</a:t>
          </a:r>
          <a:endParaRPr lang="es-ES" sz="1600" i="1" dirty="0"/>
        </a:p>
      </dgm:t>
    </dgm:pt>
    <dgm:pt modelId="{0ADB87CA-4370-490D-8F24-A2E3227CC13A}" type="parTrans" cxnId="{3EB548CF-0FCD-4EFE-AE90-DB1A346AADCA}">
      <dgm:prSet/>
      <dgm:spPr/>
      <dgm:t>
        <a:bodyPr/>
        <a:lstStyle/>
        <a:p>
          <a:endParaRPr lang="es-ES"/>
        </a:p>
      </dgm:t>
    </dgm:pt>
    <dgm:pt modelId="{26B0438D-3A92-4475-98CD-37A4CE1EA758}" type="sibTrans" cxnId="{3EB548CF-0FCD-4EFE-AE90-DB1A346AADCA}">
      <dgm:prSet/>
      <dgm:spPr/>
      <dgm:t>
        <a:bodyPr/>
        <a:lstStyle/>
        <a:p>
          <a:endParaRPr lang="es-ES"/>
        </a:p>
      </dgm:t>
    </dgm:pt>
    <dgm:pt modelId="{4F1321D4-0C61-4729-8CDB-F7AD4D024426}">
      <dgm:prSet phldrT="[Texto]" custT="1"/>
      <dgm:spPr/>
      <dgm:t>
        <a:bodyPr/>
        <a:lstStyle/>
        <a:p>
          <a:r>
            <a:rPr lang="es-ES" sz="1600" dirty="0" err="1" smtClean="0"/>
            <a:t>Amiodarona</a:t>
          </a:r>
          <a:r>
            <a:rPr lang="es-ES" sz="1600" dirty="0" smtClean="0"/>
            <a:t> </a:t>
          </a:r>
          <a:r>
            <a:rPr lang="es-ES" sz="1600" dirty="0" err="1" smtClean="0"/>
            <a:t>Carbamazepina</a:t>
          </a:r>
          <a:r>
            <a:rPr lang="es-ES" sz="1600" dirty="0" smtClean="0"/>
            <a:t> </a:t>
          </a:r>
          <a:r>
            <a:rPr lang="es-ES" sz="1600" dirty="0" err="1" smtClean="0"/>
            <a:t>Metotrexato</a:t>
          </a:r>
          <a:endParaRPr lang="es-ES" sz="1600" dirty="0" smtClean="0"/>
        </a:p>
        <a:p>
          <a:r>
            <a:rPr lang="es-ES" sz="1600" dirty="0" err="1" smtClean="0"/>
            <a:t>Nitrofurantoína</a:t>
          </a:r>
          <a:endParaRPr lang="es-ES" sz="1600" dirty="0" smtClean="0"/>
        </a:p>
        <a:p>
          <a:r>
            <a:rPr lang="es-ES" sz="1600" dirty="0" smtClean="0"/>
            <a:t>Sales Oro</a:t>
          </a:r>
        </a:p>
        <a:p>
          <a:r>
            <a:rPr lang="es-ES" sz="1600" dirty="0" err="1" smtClean="0"/>
            <a:t>Ciclofosfamida</a:t>
          </a:r>
          <a:r>
            <a:rPr lang="es-ES" sz="1600" dirty="0" smtClean="0"/>
            <a:t> </a:t>
          </a:r>
          <a:endParaRPr lang="es-ES" sz="1600" dirty="0"/>
        </a:p>
      </dgm:t>
    </dgm:pt>
    <dgm:pt modelId="{1D0C676C-040F-45CB-80FB-2AEF7F796BB1}" type="parTrans" cxnId="{E81439F6-7247-4FAE-A2D3-8D61995AD41D}">
      <dgm:prSet/>
      <dgm:spPr/>
      <dgm:t>
        <a:bodyPr/>
        <a:lstStyle/>
        <a:p>
          <a:endParaRPr lang="es-ES"/>
        </a:p>
      </dgm:t>
    </dgm:pt>
    <dgm:pt modelId="{884999B3-0C26-4537-A147-6504ECADC4B8}" type="sibTrans" cxnId="{E81439F6-7247-4FAE-A2D3-8D61995AD41D}">
      <dgm:prSet/>
      <dgm:spPr/>
      <dgm:t>
        <a:bodyPr/>
        <a:lstStyle/>
        <a:p>
          <a:endParaRPr lang="es-ES"/>
        </a:p>
      </dgm:t>
    </dgm:pt>
    <dgm:pt modelId="{859B4AB3-F73F-4667-80BB-95CC9EFE4F6B}" type="pres">
      <dgm:prSet presAssocID="{5CFA8B14-2BEA-4E18-85EB-27DC0012D211}" presName="Name0" presStyleCnt="0">
        <dgm:presLayoutVars>
          <dgm:dir/>
          <dgm:resizeHandles val="exact"/>
        </dgm:presLayoutVars>
      </dgm:prSet>
      <dgm:spPr/>
    </dgm:pt>
    <dgm:pt modelId="{201557C4-C3B4-47E7-9F74-FBD1E810C90F}" type="pres">
      <dgm:prSet presAssocID="{5CFA8B14-2BEA-4E18-85EB-27DC0012D211}" presName="arrow" presStyleLbl="bgShp" presStyleIdx="0" presStyleCnt="1"/>
      <dgm:spPr/>
    </dgm:pt>
    <dgm:pt modelId="{3865E114-D75F-46F1-A1EA-3F28E63B33A5}" type="pres">
      <dgm:prSet presAssocID="{5CFA8B14-2BEA-4E18-85EB-27DC0012D211}" presName="points" presStyleCnt="0"/>
      <dgm:spPr/>
    </dgm:pt>
    <dgm:pt modelId="{94EA48EB-4D9D-4E40-8D1C-5D1F11C94D73}" type="pres">
      <dgm:prSet presAssocID="{F624FE9F-58BE-44BB-8A19-4DCF818D7DEE}" presName="compositeA" presStyleCnt="0"/>
      <dgm:spPr/>
    </dgm:pt>
    <dgm:pt modelId="{C3E4D313-2E06-48EB-A5BF-977B8A1F13AA}" type="pres">
      <dgm:prSet presAssocID="{F624FE9F-58BE-44BB-8A19-4DCF818D7DEE}" presName="textA" presStyleLbl="revTx" presStyleIdx="0" presStyleCnt="3" custScaleX="141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2D57F-B734-4537-ABA7-7C95E9E426E0}" type="pres">
      <dgm:prSet presAssocID="{F624FE9F-58BE-44BB-8A19-4DCF818D7DEE}" presName="circleA" presStyleLbl="node1" presStyleIdx="0" presStyleCnt="3"/>
      <dgm:spPr/>
    </dgm:pt>
    <dgm:pt modelId="{F0143AD0-F2AD-4A95-A0F4-DC7C10C7BD07}" type="pres">
      <dgm:prSet presAssocID="{F624FE9F-58BE-44BB-8A19-4DCF818D7DEE}" presName="spaceA" presStyleCnt="0"/>
      <dgm:spPr/>
    </dgm:pt>
    <dgm:pt modelId="{F40508D4-5D3F-4D82-A519-8B2722BBC720}" type="pres">
      <dgm:prSet presAssocID="{201677B7-E377-447C-A7AF-354B4319D97B}" presName="space" presStyleCnt="0"/>
      <dgm:spPr/>
    </dgm:pt>
    <dgm:pt modelId="{A2546975-9687-4708-A2B4-FF4E7BB75875}" type="pres">
      <dgm:prSet presAssocID="{E9A0F8B2-063A-4BC5-B109-EF943C44496C}" presName="compositeB" presStyleCnt="0"/>
      <dgm:spPr/>
    </dgm:pt>
    <dgm:pt modelId="{E2CF6034-41C9-4C64-9842-10B6F37D4891}" type="pres">
      <dgm:prSet presAssocID="{E9A0F8B2-063A-4BC5-B109-EF943C44496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1BAA-00B3-4392-8B17-E87E90D62BF4}" type="pres">
      <dgm:prSet presAssocID="{E9A0F8B2-063A-4BC5-B109-EF943C44496C}" presName="circleB" presStyleLbl="node1" presStyleIdx="1" presStyleCnt="3"/>
      <dgm:spPr/>
    </dgm:pt>
    <dgm:pt modelId="{FDE14D6E-D6D8-49E7-86BC-5203E89B1CF1}" type="pres">
      <dgm:prSet presAssocID="{E9A0F8B2-063A-4BC5-B109-EF943C44496C}" presName="spaceB" presStyleCnt="0"/>
      <dgm:spPr/>
    </dgm:pt>
    <dgm:pt modelId="{E79F8798-C3F2-4C5D-A8E9-8A040690F5B5}" type="pres">
      <dgm:prSet presAssocID="{26B0438D-3A92-4475-98CD-37A4CE1EA758}" presName="space" presStyleCnt="0"/>
      <dgm:spPr/>
    </dgm:pt>
    <dgm:pt modelId="{2F1E37A1-B1CD-4098-833D-0885316BCAA6}" type="pres">
      <dgm:prSet presAssocID="{4F1321D4-0C61-4729-8CDB-F7AD4D024426}" presName="compositeA" presStyleCnt="0"/>
      <dgm:spPr/>
    </dgm:pt>
    <dgm:pt modelId="{7915B8E9-A4E3-4FBD-AEDB-B116A8969C30}" type="pres">
      <dgm:prSet presAssocID="{4F1321D4-0C61-4729-8CDB-F7AD4D02442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D16882-E216-4C0A-AD10-AFD7CB27FCFB}" type="pres">
      <dgm:prSet presAssocID="{4F1321D4-0C61-4729-8CDB-F7AD4D024426}" presName="circleA" presStyleLbl="node1" presStyleIdx="2" presStyleCnt="3"/>
      <dgm:spPr/>
    </dgm:pt>
    <dgm:pt modelId="{76E5BD96-4230-4B37-A6FC-01ED9C9E9110}" type="pres">
      <dgm:prSet presAssocID="{4F1321D4-0C61-4729-8CDB-F7AD4D024426}" presName="spaceA" presStyleCnt="0"/>
      <dgm:spPr/>
    </dgm:pt>
  </dgm:ptLst>
  <dgm:cxnLst>
    <dgm:cxn modelId="{1D42EE97-E22D-4FF0-B436-DDB6AEF2C038}" type="presOf" srcId="{F624FE9F-58BE-44BB-8A19-4DCF818D7DEE}" destId="{C3E4D313-2E06-48EB-A5BF-977B8A1F13AA}" srcOrd="0" destOrd="0" presId="urn:microsoft.com/office/officeart/2005/8/layout/hProcess11"/>
    <dgm:cxn modelId="{274B6E82-4F05-4ACB-872A-89626C1BF5BA}" type="presOf" srcId="{E9A0F8B2-063A-4BC5-B109-EF943C44496C}" destId="{E2CF6034-41C9-4C64-9842-10B6F37D4891}" srcOrd="0" destOrd="0" presId="urn:microsoft.com/office/officeart/2005/8/layout/hProcess11"/>
    <dgm:cxn modelId="{3EB548CF-0FCD-4EFE-AE90-DB1A346AADCA}" srcId="{5CFA8B14-2BEA-4E18-85EB-27DC0012D211}" destId="{E9A0F8B2-063A-4BC5-B109-EF943C44496C}" srcOrd="1" destOrd="0" parTransId="{0ADB87CA-4370-490D-8F24-A2E3227CC13A}" sibTransId="{26B0438D-3A92-4475-98CD-37A4CE1EA758}"/>
    <dgm:cxn modelId="{E81439F6-7247-4FAE-A2D3-8D61995AD41D}" srcId="{5CFA8B14-2BEA-4E18-85EB-27DC0012D211}" destId="{4F1321D4-0C61-4729-8CDB-F7AD4D024426}" srcOrd="2" destOrd="0" parTransId="{1D0C676C-040F-45CB-80FB-2AEF7F796BB1}" sibTransId="{884999B3-0C26-4537-A147-6504ECADC4B8}"/>
    <dgm:cxn modelId="{12D35949-7076-47BD-A098-AF4BA0618466}" type="presOf" srcId="{4F1321D4-0C61-4729-8CDB-F7AD4D024426}" destId="{7915B8E9-A4E3-4FBD-AEDB-B116A8969C30}" srcOrd="0" destOrd="0" presId="urn:microsoft.com/office/officeart/2005/8/layout/hProcess11"/>
    <dgm:cxn modelId="{A0DF613C-C3A3-4E47-B813-3FA219FFBBE0}" type="presOf" srcId="{5CFA8B14-2BEA-4E18-85EB-27DC0012D211}" destId="{859B4AB3-F73F-4667-80BB-95CC9EFE4F6B}" srcOrd="0" destOrd="0" presId="urn:microsoft.com/office/officeart/2005/8/layout/hProcess11"/>
    <dgm:cxn modelId="{0008B5F0-C6DC-4BD8-BC80-5199070A2D2E}" srcId="{5CFA8B14-2BEA-4E18-85EB-27DC0012D211}" destId="{F624FE9F-58BE-44BB-8A19-4DCF818D7DEE}" srcOrd="0" destOrd="0" parTransId="{B9503171-D21B-4AD3-A124-55EB78F9B92D}" sibTransId="{201677B7-E377-447C-A7AF-354B4319D97B}"/>
    <dgm:cxn modelId="{FF3D612A-0D31-4599-9064-579DC591CF91}" type="presParOf" srcId="{859B4AB3-F73F-4667-80BB-95CC9EFE4F6B}" destId="{201557C4-C3B4-47E7-9F74-FBD1E810C90F}" srcOrd="0" destOrd="0" presId="urn:microsoft.com/office/officeart/2005/8/layout/hProcess11"/>
    <dgm:cxn modelId="{AE8CAF65-0068-4FD5-8870-A5A892ABD2FF}" type="presParOf" srcId="{859B4AB3-F73F-4667-80BB-95CC9EFE4F6B}" destId="{3865E114-D75F-46F1-A1EA-3F28E63B33A5}" srcOrd="1" destOrd="0" presId="urn:microsoft.com/office/officeart/2005/8/layout/hProcess11"/>
    <dgm:cxn modelId="{419D0E93-F6CF-4928-A35E-0A128DB66826}" type="presParOf" srcId="{3865E114-D75F-46F1-A1EA-3F28E63B33A5}" destId="{94EA48EB-4D9D-4E40-8D1C-5D1F11C94D73}" srcOrd="0" destOrd="0" presId="urn:microsoft.com/office/officeart/2005/8/layout/hProcess11"/>
    <dgm:cxn modelId="{980D5F9C-5992-43F3-AD85-8895174EF3FC}" type="presParOf" srcId="{94EA48EB-4D9D-4E40-8D1C-5D1F11C94D73}" destId="{C3E4D313-2E06-48EB-A5BF-977B8A1F13AA}" srcOrd="0" destOrd="0" presId="urn:microsoft.com/office/officeart/2005/8/layout/hProcess11"/>
    <dgm:cxn modelId="{E6E75E2E-CAB4-4618-AD7A-B9F4358FCFF1}" type="presParOf" srcId="{94EA48EB-4D9D-4E40-8D1C-5D1F11C94D73}" destId="{06A2D57F-B734-4537-ABA7-7C95E9E426E0}" srcOrd="1" destOrd="0" presId="urn:microsoft.com/office/officeart/2005/8/layout/hProcess11"/>
    <dgm:cxn modelId="{1DB347FD-A7FA-4136-97C9-8A39A360982C}" type="presParOf" srcId="{94EA48EB-4D9D-4E40-8D1C-5D1F11C94D73}" destId="{F0143AD0-F2AD-4A95-A0F4-DC7C10C7BD07}" srcOrd="2" destOrd="0" presId="urn:microsoft.com/office/officeart/2005/8/layout/hProcess11"/>
    <dgm:cxn modelId="{E9145458-22B3-4693-8DB4-C2FD2374E32D}" type="presParOf" srcId="{3865E114-D75F-46F1-A1EA-3F28E63B33A5}" destId="{F40508D4-5D3F-4D82-A519-8B2722BBC720}" srcOrd="1" destOrd="0" presId="urn:microsoft.com/office/officeart/2005/8/layout/hProcess11"/>
    <dgm:cxn modelId="{E5680804-8047-44AD-89E7-6776D27D8466}" type="presParOf" srcId="{3865E114-D75F-46F1-A1EA-3F28E63B33A5}" destId="{A2546975-9687-4708-A2B4-FF4E7BB75875}" srcOrd="2" destOrd="0" presId="urn:microsoft.com/office/officeart/2005/8/layout/hProcess11"/>
    <dgm:cxn modelId="{1F2E088B-2971-44EA-A14E-54F6E1994729}" type="presParOf" srcId="{A2546975-9687-4708-A2B4-FF4E7BB75875}" destId="{E2CF6034-41C9-4C64-9842-10B6F37D4891}" srcOrd="0" destOrd="0" presId="urn:microsoft.com/office/officeart/2005/8/layout/hProcess11"/>
    <dgm:cxn modelId="{7AFC0959-CCA5-42E0-864A-AC5A0DCDD960}" type="presParOf" srcId="{A2546975-9687-4708-A2B4-FF4E7BB75875}" destId="{9D351BAA-00B3-4392-8B17-E87E90D62BF4}" srcOrd="1" destOrd="0" presId="urn:microsoft.com/office/officeart/2005/8/layout/hProcess11"/>
    <dgm:cxn modelId="{55099075-9378-4CC0-98DB-31992E14342E}" type="presParOf" srcId="{A2546975-9687-4708-A2B4-FF4E7BB75875}" destId="{FDE14D6E-D6D8-49E7-86BC-5203E89B1CF1}" srcOrd="2" destOrd="0" presId="urn:microsoft.com/office/officeart/2005/8/layout/hProcess11"/>
    <dgm:cxn modelId="{2881FFE3-DE8A-42B5-84C4-5195FD1DB03B}" type="presParOf" srcId="{3865E114-D75F-46F1-A1EA-3F28E63B33A5}" destId="{E79F8798-C3F2-4C5D-A8E9-8A040690F5B5}" srcOrd="3" destOrd="0" presId="urn:microsoft.com/office/officeart/2005/8/layout/hProcess11"/>
    <dgm:cxn modelId="{87D9CBEC-4A37-46E9-96C7-ADDE02141A8D}" type="presParOf" srcId="{3865E114-D75F-46F1-A1EA-3F28E63B33A5}" destId="{2F1E37A1-B1CD-4098-833D-0885316BCAA6}" srcOrd="4" destOrd="0" presId="urn:microsoft.com/office/officeart/2005/8/layout/hProcess11"/>
    <dgm:cxn modelId="{BC846621-2731-427D-8558-842F448B3224}" type="presParOf" srcId="{2F1E37A1-B1CD-4098-833D-0885316BCAA6}" destId="{7915B8E9-A4E3-4FBD-AEDB-B116A8969C30}" srcOrd="0" destOrd="0" presId="urn:microsoft.com/office/officeart/2005/8/layout/hProcess11"/>
    <dgm:cxn modelId="{5F3902CB-2153-4115-A1D8-A5DB987C1933}" type="presParOf" srcId="{2F1E37A1-B1CD-4098-833D-0885316BCAA6}" destId="{12D16882-E216-4C0A-AD10-AFD7CB27FCFB}" srcOrd="1" destOrd="0" presId="urn:microsoft.com/office/officeart/2005/8/layout/hProcess11"/>
    <dgm:cxn modelId="{99EE0AFD-44E9-41D0-A2C1-BD7A31001B67}" type="presParOf" srcId="{2F1E37A1-B1CD-4098-833D-0885316BCAA6}" destId="{76E5BD96-4230-4B37-A6FC-01ED9C9E91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538-A058-4990-8C8C-A7EF0B57D168}">
      <dsp:nvSpPr>
        <dsp:cNvPr id="0" name=""/>
        <dsp:cNvSpPr/>
      </dsp:nvSpPr>
      <dsp:spPr>
        <a:xfrm>
          <a:off x="-5939365" y="-909472"/>
          <a:ext cx="7075182" cy="707518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FD9E-A4C6-4F39-AF8F-91E41594440F}">
      <dsp:nvSpPr>
        <dsp:cNvPr id="0" name=""/>
        <dsp:cNvSpPr/>
      </dsp:nvSpPr>
      <dsp:spPr>
        <a:xfrm>
          <a:off x="368725" y="238948"/>
          <a:ext cx="7841255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DAD. Daño alveolar difuso</a:t>
          </a:r>
          <a:endParaRPr lang="es-ES" sz="2500" kern="1200" dirty="0"/>
        </a:p>
      </dsp:txBody>
      <dsp:txXfrm>
        <a:off x="368725" y="238948"/>
        <a:ext cx="7841255" cy="477686"/>
      </dsp:txXfrm>
    </dsp:sp>
    <dsp:sp modelId="{6399C456-279D-4BAE-A39F-D8552818A52C}">
      <dsp:nvSpPr>
        <dsp:cNvPr id="0" name=""/>
        <dsp:cNvSpPr/>
      </dsp:nvSpPr>
      <dsp:spPr>
        <a:xfrm>
          <a:off x="70170" y="179237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29604-1E9C-4DAE-BCB1-4C287CEF0011}">
      <dsp:nvSpPr>
        <dsp:cNvPr id="0" name=""/>
        <dsp:cNvSpPr/>
      </dsp:nvSpPr>
      <dsp:spPr>
        <a:xfrm>
          <a:off x="801313" y="955899"/>
          <a:ext cx="7408666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Neumonía Organizada (NO)</a:t>
          </a:r>
          <a:endParaRPr lang="es-ES" sz="2500" kern="1200" dirty="0"/>
        </a:p>
      </dsp:txBody>
      <dsp:txXfrm>
        <a:off x="801313" y="955899"/>
        <a:ext cx="7408666" cy="477686"/>
      </dsp:txXfrm>
    </dsp:sp>
    <dsp:sp modelId="{8C86261E-E0D2-406C-AF85-F1E4E6877733}">
      <dsp:nvSpPr>
        <dsp:cNvPr id="0" name=""/>
        <dsp:cNvSpPr/>
      </dsp:nvSpPr>
      <dsp:spPr>
        <a:xfrm>
          <a:off x="502759" y="896188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F8EF-BA6B-4573-A82C-BB06BC7D7FAB}">
      <dsp:nvSpPr>
        <dsp:cNvPr id="0" name=""/>
        <dsp:cNvSpPr/>
      </dsp:nvSpPr>
      <dsp:spPr>
        <a:xfrm>
          <a:off x="1038369" y="1672324"/>
          <a:ext cx="7171610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Bronquiolitis Obliterante</a:t>
          </a:r>
          <a:endParaRPr lang="es-ES" sz="2500" kern="1200" dirty="0"/>
        </a:p>
      </dsp:txBody>
      <dsp:txXfrm>
        <a:off x="1038369" y="1672324"/>
        <a:ext cx="7171610" cy="477686"/>
      </dsp:txXfrm>
    </dsp:sp>
    <dsp:sp modelId="{AEA0CFC0-021F-4C70-B3B9-2D9082B914CB}">
      <dsp:nvSpPr>
        <dsp:cNvPr id="0" name=""/>
        <dsp:cNvSpPr/>
      </dsp:nvSpPr>
      <dsp:spPr>
        <a:xfrm>
          <a:off x="739815" y="1612613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AED45-442E-4D9D-914A-CB025DC0D59B}">
      <dsp:nvSpPr>
        <dsp:cNvPr id="0" name=""/>
        <dsp:cNvSpPr/>
      </dsp:nvSpPr>
      <dsp:spPr>
        <a:xfrm>
          <a:off x="1114059" y="2389275"/>
          <a:ext cx="7095920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Neumonitis por Hipersensibilidad</a:t>
          </a:r>
          <a:endParaRPr lang="es-ES" sz="2500" kern="1200" dirty="0"/>
        </a:p>
      </dsp:txBody>
      <dsp:txXfrm>
        <a:off x="1114059" y="2389275"/>
        <a:ext cx="7095920" cy="477686"/>
      </dsp:txXfrm>
    </dsp:sp>
    <dsp:sp modelId="{BD05E3DB-0C64-4883-9F1A-521596226A4F}">
      <dsp:nvSpPr>
        <dsp:cNvPr id="0" name=""/>
        <dsp:cNvSpPr/>
      </dsp:nvSpPr>
      <dsp:spPr>
        <a:xfrm>
          <a:off x="815505" y="2329564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5074-2609-439C-B23E-593FB1C702C3}">
      <dsp:nvSpPr>
        <dsp:cNvPr id="0" name=""/>
        <dsp:cNvSpPr/>
      </dsp:nvSpPr>
      <dsp:spPr>
        <a:xfrm>
          <a:off x="1038369" y="3106225"/>
          <a:ext cx="7171610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Eosinofílias</a:t>
          </a:r>
          <a:r>
            <a:rPr lang="es-ES" sz="2500" kern="1200" dirty="0" smtClean="0"/>
            <a:t> pulmonares</a:t>
          </a:r>
          <a:endParaRPr lang="es-ES" sz="2500" kern="1200" dirty="0"/>
        </a:p>
      </dsp:txBody>
      <dsp:txXfrm>
        <a:off x="1038369" y="3106225"/>
        <a:ext cx="7171610" cy="477686"/>
      </dsp:txXfrm>
    </dsp:sp>
    <dsp:sp modelId="{46BB2F13-92F2-4533-A487-309C0624B848}">
      <dsp:nvSpPr>
        <dsp:cNvPr id="0" name=""/>
        <dsp:cNvSpPr/>
      </dsp:nvSpPr>
      <dsp:spPr>
        <a:xfrm>
          <a:off x="739815" y="3046514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443AA-EBCA-42F9-B6DF-80FD0F52B609}">
      <dsp:nvSpPr>
        <dsp:cNvPr id="0" name=""/>
        <dsp:cNvSpPr/>
      </dsp:nvSpPr>
      <dsp:spPr>
        <a:xfrm>
          <a:off x="801313" y="3822650"/>
          <a:ext cx="7408666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Fibrosis pulmonar</a:t>
          </a:r>
          <a:endParaRPr lang="es-ES" sz="2500" kern="1200" dirty="0"/>
        </a:p>
      </dsp:txBody>
      <dsp:txXfrm>
        <a:off x="801313" y="3822650"/>
        <a:ext cx="7408666" cy="477686"/>
      </dsp:txXfrm>
    </dsp:sp>
    <dsp:sp modelId="{66F88A61-7B74-4927-A2A2-D30591ED5E30}">
      <dsp:nvSpPr>
        <dsp:cNvPr id="0" name=""/>
        <dsp:cNvSpPr/>
      </dsp:nvSpPr>
      <dsp:spPr>
        <a:xfrm>
          <a:off x="502759" y="3762940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288D6-EB3B-4B8C-B0ED-39C2D39ABBF2}">
      <dsp:nvSpPr>
        <dsp:cNvPr id="0" name=""/>
        <dsp:cNvSpPr/>
      </dsp:nvSpPr>
      <dsp:spPr>
        <a:xfrm>
          <a:off x="368725" y="4539601"/>
          <a:ext cx="7841255" cy="47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Granulomatosis</a:t>
          </a:r>
          <a:r>
            <a:rPr lang="es-ES" sz="2500" kern="1200" dirty="0" smtClean="0"/>
            <a:t> y reacciones </a:t>
          </a:r>
          <a:r>
            <a:rPr lang="es-ES" sz="2500" kern="1200" dirty="0" err="1" smtClean="0"/>
            <a:t>sarcoideas</a:t>
          </a:r>
          <a:endParaRPr lang="es-ES" sz="2500" kern="1200" dirty="0"/>
        </a:p>
      </dsp:txBody>
      <dsp:txXfrm>
        <a:off x="368725" y="4539601"/>
        <a:ext cx="7841255" cy="477686"/>
      </dsp:txXfrm>
    </dsp:sp>
    <dsp:sp modelId="{4F7D784C-FC6B-426D-A40C-56E6C4B42479}">
      <dsp:nvSpPr>
        <dsp:cNvPr id="0" name=""/>
        <dsp:cNvSpPr/>
      </dsp:nvSpPr>
      <dsp:spPr>
        <a:xfrm>
          <a:off x="70170" y="4479890"/>
          <a:ext cx="597108" cy="59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D8E8-5DE0-4DCA-A2EE-98E820DCE1CC}">
      <dsp:nvSpPr>
        <dsp:cNvPr id="0" name=""/>
        <dsp:cNvSpPr/>
      </dsp:nvSpPr>
      <dsp:spPr>
        <a:xfrm>
          <a:off x="2010323" y="521600"/>
          <a:ext cx="4327550" cy="4327550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F2A1E-A79D-4AEF-BF83-554CC6F08E04}">
      <dsp:nvSpPr>
        <dsp:cNvPr id="0" name=""/>
        <dsp:cNvSpPr/>
      </dsp:nvSpPr>
      <dsp:spPr>
        <a:xfrm>
          <a:off x="2010323" y="521600"/>
          <a:ext cx="4327550" cy="4327550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E5485-06B2-4300-9EA0-EB4F009524D4}">
      <dsp:nvSpPr>
        <dsp:cNvPr id="0" name=""/>
        <dsp:cNvSpPr/>
      </dsp:nvSpPr>
      <dsp:spPr>
        <a:xfrm>
          <a:off x="2010323" y="521600"/>
          <a:ext cx="4327550" cy="4327550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2A6E1-25F1-4B04-A23D-97E8B3607730}">
      <dsp:nvSpPr>
        <dsp:cNvPr id="0" name=""/>
        <dsp:cNvSpPr/>
      </dsp:nvSpPr>
      <dsp:spPr>
        <a:xfrm>
          <a:off x="2010323" y="521600"/>
          <a:ext cx="4327550" cy="4327550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DD32-80F6-4B52-8E50-D84A72B78E37}">
      <dsp:nvSpPr>
        <dsp:cNvPr id="0" name=""/>
        <dsp:cNvSpPr/>
      </dsp:nvSpPr>
      <dsp:spPr>
        <a:xfrm>
          <a:off x="2010323" y="521600"/>
          <a:ext cx="4327550" cy="4327550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09741-9F5F-4CED-8B9F-240B1F1B18D0}">
      <dsp:nvSpPr>
        <dsp:cNvPr id="0" name=""/>
        <dsp:cNvSpPr/>
      </dsp:nvSpPr>
      <dsp:spPr>
        <a:xfrm>
          <a:off x="3178925" y="1690202"/>
          <a:ext cx="1990346" cy="1990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DAÑO ALVEOLAR DIFUSO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3470404" y="1981681"/>
        <a:ext cx="1407388" cy="1407388"/>
      </dsp:txXfrm>
    </dsp:sp>
    <dsp:sp modelId="{05621DEE-A549-4BF3-84A8-4D15C10D0DB6}">
      <dsp:nvSpPr>
        <dsp:cNvPr id="0" name=""/>
        <dsp:cNvSpPr/>
      </dsp:nvSpPr>
      <dsp:spPr>
        <a:xfrm>
          <a:off x="3165983" y="127500"/>
          <a:ext cx="2016230" cy="8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TRANSFUSIONES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SANGUINEAS</a:t>
          </a:r>
          <a:endParaRPr lang="es-ES" sz="1400" b="1" kern="1200" dirty="0"/>
        </a:p>
      </dsp:txBody>
      <dsp:txXfrm>
        <a:off x="3461253" y="257620"/>
        <a:ext cx="1425690" cy="628272"/>
      </dsp:txXfrm>
    </dsp:sp>
    <dsp:sp modelId="{5DCF4206-8429-4A38-8E74-1B5587650552}">
      <dsp:nvSpPr>
        <dsp:cNvPr id="0" name=""/>
        <dsp:cNvSpPr/>
      </dsp:nvSpPr>
      <dsp:spPr>
        <a:xfrm>
          <a:off x="5155346" y="1536286"/>
          <a:ext cx="2057846" cy="99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HEMORRAGIA PULMONAR</a:t>
          </a:r>
          <a:endParaRPr lang="es-ES" sz="1400" b="1" kern="1200" dirty="0"/>
        </a:p>
      </dsp:txBody>
      <dsp:txXfrm>
        <a:off x="5456711" y="1681545"/>
        <a:ext cx="1455116" cy="701372"/>
      </dsp:txXfrm>
    </dsp:sp>
    <dsp:sp modelId="{3001658C-D2F6-4BEB-BD88-88902B4343FF}">
      <dsp:nvSpPr>
        <dsp:cNvPr id="0" name=""/>
        <dsp:cNvSpPr/>
      </dsp:nvSpPr>
      <dsp:spPr>
        <a:xfrm>
          <a:off x="4411799" y="3896332"/>
          <a:ext cx="2009306" cy="997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TOXIDIDAD FARMACOLÓGICA</a:t>
          </a:r>
          <a:endParaRPr lang="es-ES" sz="1400" b="1" i="0" kern="1200" dirty="0"/>
        </a:p>
      </dsp:txBody>
      <dsp:txXfrm>
        <a:off x="4706055" y="4042485"/>
        <a:ext cx="1420794" cy="705687"/>
      </dsp:txXfrm>
    </dsp:sp>
    <dsp:sp modelId="{25E93CBA-52D5-42F1-BE7F-4622B7BEF4A3}">
      <dsp:nvSpPr>
        <dsp:cNvPr id="0" name=""/>
        <dsp:cNvSpPr/>
      </dsp:nvSpPr>
      <dsp:spPr>
        <a:xfrm>
          <a:off x="1890658" y="3886217"/>
          <a:ext cx="2082172" cy="1018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INFECCIONES OPORTUNISTAS</a:t>
          </a:r>
          <a:endParaRPr lang="es-ES" sz="1400" b="1" kern="1200" dirty="0"/>
        </a:p>
      </dsp:txBody>
      <dsp:txXfrm>
        <a:off x="2195585" y="4035332"/>
        <a:ext cx="1472318" cy="719993"/>
      </dsp:txXfrm>
    </dsp:sp>
    <dsp:sp modelId="{14050394-56C7-4590-9B6E-6C53D3B21A43}">
      <dsp:nvSpPr>
        <dsp:cNvPr id="0" name=""/>
        <dsp:cNvSpPr/>
      </dsp:nvSpPr>
      <dsp:spPr>
        <a:xfrm>
          <a:off x="1139734" y="1531319"/>
          <a:ext cx="2048386" cy="1001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EDEMA PULMONAR CARDIOGÉNICO</a:t>
          </a:r>
          <a:endParaRPr lang="es-ES" sz="1400" b="1" kern="1200" dirty="0"/>
        </a:p>
      </dsp:txBody>
      <dsp:txXfrm>
        <a:off x="1439713" y="1678033"/>
        <a:ext cx="1448428" cy="708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57C4-C3B4-47E7-9F74-FBD1E810C90F}">
      <dsp:nvSpPr>
        <dsp:cNvPr id="0" name=""/>
        <dsp:cNvSpPr/>
      </dsp:nvSpPr>
      <dsp:spPr>
        <a:xfrm>
          <a:off x="0" y="1219199"/>
          <a:ext cx="792088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D313-2E06-48EB-A5BF-977B8A1F13AA}">
      <dsp:nvSpPr>
        <dsp:cNvPr id="0" name=""/>
        <dsp:cNvSpPr/>
      </dsp:nvSpPr>
      <dsp:spPr>
        <a:xfrm>
          <a:off x="1398" y="0"/>
          <a:ext cx="287169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Primeros antihipertensivos </a:t>
          </a:r>
          <a:r>
            <a:rPr lang="es-ES" sz="1600" kern="1200" dirty="0" smtClean="0"/>
            <a:t>(</a:t>
          </a:r>
          <a:r>
            <a:rPr lang="es-ES" sz="1600" kern="1200" dirty="0" err="1" smtClean="0"/>
            <a:t>hexametonio</a:t>
          </a:r>
          <a:r>
            <a:rPr lang="es-ES" sz="1600" kern="1200" dirty="0" smtClean="0"/>
            <a:t>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mecamilamina</a:t>
          </a:r>
          <a:r>
            <a:rPr lang="es-ES" sz="1600" kern="1200" dirty="0" smtClean="0"/>
            <a:t>)</a:t>
          </a:r>
          <a:endParaRPr lang="es-ES" sz="1600" kern="1200" dirty="0"/>
        </a:p>
      </dsp:txBody>
      <dsp:txXfrm>
        <a:off x="1398" y="0"/>
        <a:ext cx="2871694" cy="1625600"/>
      </dsp:txXfrm>
    </dsp:sp>
    <dsp:sp modelId="{06A2D57F-B734-4537-ABA7-7C95E9E426E0}">
      <dsp:nvSpPr>
        <dsp:cNvPr id="0" name=""/>
        <dsp:cNvSpPr/>
      </dsp:nvSpPr>
      <dsp:spPr>
        <a:xfrm>
          <a:off x="123404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F6034-41C9-4C64-9842-10B6F37D4891}">
      <dsp:nvSpPr>
        <dsp:cNvPr id="0" name=""/>
        <dsp:cNvSpPr/>
      </dsp:nvSpPr>
      <dsp:spPr>
        <a:xfrm>
          <a:off x="2974385" y="2438399"/>
          <a:ext cx="202585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OP nodular </a:t>
          </a:r>
          <a:r>
            <a:rPr lang="es-ES" sz="1600" kern="1200" dirty="0" smtClean="0"/>
            <a:t>(</a:t>
          </a:r>
          <a:r>
            <a:rPr lang="es-ES" sz="1600" kern="1200" dirty="0" err="1" smtClean="0"/>
            <a:t>bleomicina</a:t>
          </a:r>
          <a:r>
            <a:rPr lang="es-ES" sz="1600" kern="1200" dirty="0" smtClean="0"/>
            <a:t>)</a:t>
          </a:r>
          <a:r>
            <a:rPr lang="es-ES" sz="1600" kern="1200" dirty="0" smtClean="0">
              <a:sym typeface="Wingdings" panose="05000000000000000000" pitchFamily="2" charset="2"/>
            </a:rPr>
            <a:t> </a:t>
          </a:r>
          <a:r>
            <a:rPr lang="es-ES" sz="1600" i="1" kern="1200" dirty="0" smtClean="0">
              <a:sym typeface="Wingdings" panose="05000000000000000000" pitchFamily="2" charset="2"/>
            </a:rPr>
            <a:t>Simulando </a:t>
          </a:r>
          <a:r>
            <a:rPr lang="es-ES" sz="1600" i="1" kern="1200" dirty="0" smtClean="0"/>
            <a:t>metástasis</a:t>
          </a:r>
          <a:endParaRPr lang="es-ES" sz="1600" i="1" kern="1200" dirty="0"/>
        </a:p>
      </dsp:txBody>
      <dsp:txXfrm>
        <a:off x="2974385" y="2438399"/>
        <a:ext cx="2025857" cy="1625600"/>
      </dsp:txXfrm>
    </dsp:sp>
    <dsp:sp modelId="{9D351BAA-00B3-4392-8B17-E87E90D62BF4}">
      <dsp:nvSpPr>
        <dsp:cNvPr id="0" name=""/>
        <dsp:cNvSpPr/>
      </dsp:nvSpPr>
      <dsp:spPr>
        <a:xfrm>
          <a:off x="378411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5B8E9-A4E3-4FBD-AEDB-B116A8969C30}">
      <dsp:nvSpPr>
        <dsp:cNvPr id="0" name=""/>
        <dsp:cNvSpPr/>
      </dsp:nvSpPr>
      <dsp:spPr>
        <a:xfrm>
          <a:off x="5101535" y="0"/>
          <a:ext cx="202585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Amiodarona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Carbamazepina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Metotrexato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Nitrofurantoína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Sales Oro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Ciclofosfamida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5101535" y="0"/>
        <a:ext cx="2025857" cy="1625600"/>
      </dsp:txXfrm>
    </dsp:sp>
    <dsp:sp modelId="{12D16882-E216-4C0A-AD10-AFD7CB27FCFB}">
      <dsp:nvSpPr>
        <dsp:cNvPr id="0" name=""/>
        <dsp:cNvSpPr/>
      </dsp:nvSpPr>
      <dsp:spPr>
        <a:xfrm>
          <a:off x="591126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B80E-21EA-4412-BA93-A9CF6C7D1BE0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07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Figura</a:t>
            </a:r>
            <a:r>
              <a:rPr lang="es-ES" baseline="0" dirty="0" smtClean="0"/>
              <a:t> 2. </a:t>
            </a:r>
            <a:r>
              <a:rPr lang="es-ES" dirty="0" smtClean="0"/>
              <a:t>DAD inducida por </a:t>
            </a:r>
            <a:r>
              <a:rPr lang="es-ES" dirty="0" err="1" smtClean="0"/>
              <a:t>bleomicina</a:t>
            </a:r>
            <a:r>
              <a:rPr lang="es-ES" dirty="0" smtClean="0"/>
              <a:t>. Hombre de 39 años con una neoplasia maligna de células germinales</a:t>
            </a:r>
            <a:r>
              <a:rPr lang="es-ES" baseline="0" dirty="0" smtClean="0"/>
              <a:t>, tos seca </a:t>
            </a:r>
            <a:r>
              <a:rPr lang="es-ES" dirty="0" smtClean="0"/>
              <a:t>y disnea. TCAR muestra áreas dispersas de opacidad de vidrio esmerilado y </a:t>
            </a:r>
            <a:r>
              <a:rPr lang="es-ES" dirty="0" err="1" smtClean="0"/>
              <a:t>engrosamientode</a:t>
            </a:r>
            <a:r>
              <a:rPr lang="es-ES" dirty="0" smtClean="0"/>
              <a:t> tabiques </a:t>
            </a:r>
            <a:r>
              <a:rPr lang="es-ES" dirty="0" err="1" smtClean="0"/>
              <a:t>interlobulillares</a:t>
            </a:r>
            <a:r>
              <a:rPr lang="es-ES" dirty="0" smtClean="0"/>
              <a:t>. La distorsión arquitectura</a:t>
            </a:r>
            <a:r>
              <a:rPr lang="es-ES" baseline="0" dirty="0" smtClean="0"/>
              <a:t> pulmonar</a:t>
            </a:r>
            <a:r>
              <a:rPr lang="es-ES" dirty="0" smtClean="0"/>
              <a:t> y las bronquiectasias por tracción sugieren fibrosis.</a:t>
            </a:r>
            <a:r>
              <a:rPr lang="es-ES" baseline="0" dirty="0" smtClean="0"/>
              <a:t> Además, der</a:t>
            </a:r>
            <a:r>
              <a:rPr lang="es-ES" dirty="0" smtClean="0"/>
              <a:t>rame pleural derecho. La biopsia </a:t>
            </a:r>
            <a:r>
              <a:rPr lang="es-ES" dirty="0" err="1" smtClean="0"/>
              <a:t>transbronquial</a:t>
            </a:r>
            <a:r>
              <a:rPr lang="es-ES" dirty="0" smtClean="0"/>
              <a:t> reveló hallazgos consistentes con proliferación tardía de DAD.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Fig</a:t>
            </a:r>
            <a:r>
              <a:rPr lang="es-ES" dirty="0" smtClean="0"/>
              <a:t> 3. DAD inducida por </a:t>
            </a:r>
            <a:r>
              <a:rPr lang="es-ES" dirty="0" err="1" smtClean="0"/>
              <a:t>ciclofosfamida</a:t>
            </a:r>
            <a:r>
              <a:rPr lang="es-ES" dirty="0" smtClean="0"/>
              <a:t>. Mujer de 74 años con cáncer de mama, disnea progresiva y disminución de la DLCO. La radiografía de tórax anteroposterior muestra opacidades heterogéneas y homogéneas bilaterales típicas de DAD. El diagnóstico se confirmó con biopsia </a:t>
            </a:r>
            <a:r>
              <a:rPr lang="es-ES" dirty="0" err="1" smtClean="0"/>
              <a:t>transbronquial</a:t>
            </a:r>
            <a:r>
              <a:rPr lang="es-E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Fig</a:t>
            </a:r>
            <a:r>
              <a:rPr lang="es-ES" baseline="0" dirty="0" smtClean="0"/>
              <a:t> 4. DAD inducida por </a:t>
            </a:r>
            <a:r>
              <a:rPr lang="es-ES" baseline="0" dirty="0" err="1" smtClean="0"/>
              <a:t>daunorrubicina</a:t>
            </a:r>
            <a:r>
              <a:rPr lang="es-ES" baseline="0" dirty="0" smtClean="0"/>
              <a:t>. Varón de 43 años con </a:t>
            </a:r>
            <a:r>
              <a:rPr lang="es-ES" baseline="0" dirty="0" err="1" smtClean="0"/>
              <a:t>osteosarcoma</a:t>
            </a:r>
            <a:r>
              <a:rPr lang="es-ES" baseline="0" dirty="0" smtClean="0"/>
              <a:t>, fiebre, disnea y disminución de la DLCO. La TCAR muestra un engrosamiento difuso de los tabiques </a:t>
            </a:r>
            <a:r>
              <a:rPr lang="es-ES" baseline="0" dirty="0" err="1" smtClean="0"/>
              <a:t>interlobulillares</a:t>
            </a:r>
            <a:r>
              <a:rPr lang="es-ES" baseline="0" dirty="0" smtClean="0"/>
              <a:t> y áreas dispersas de opacidad en vidrio deslustrado, hallazgos típicos de la DAD temprana. Sin </a:t>
            </a:r>
            <a:r>
              <a:rPr lang="es-ES" baseline="0" dirty="0" err="1" smtClean="0"/>
              <a:t>organismosse</a:t>
            </a:r>
            <a:r>
              <a:rPr lang="es-ES" baseline="0" dirty="0" smtClean="0"/>
              <a:t> cultivaron aislado en BAL y la biopsia reveló hallazgos consistentes con DAD.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29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AutoNum type="alphaUcParenR"/>
            </a:pPr>
            <a:r>
              <a:rPr lang="es-ES" sz="1200" dirty="0" smtClean="0"/>
              <a:t>Vidrio deslustrado con dilataciones bronquiales en el lóbulo medio y consolidación </a:t>
            </a:r>
            <a:r>
              <a:rPr lang="es-ES" sz="1200" dirty="0" err="1" smtClean="0"/>
              <a:t>seudonodular</a:t>
            </a:r>
            <a:r>
              <a:rPr lang="es-ES" sz="1200" dirty="0" smtClean="0"/>
              <a:t> </a:t>
            </a:r>
            <a:r>
              <a:rPr lang="es-ES" sz="1200" dirty="0" err="1" smtClean="0"/>
              <a:t>peribroncovascular</a:t>
            </a:r>
            <a:r>
              <a:rPr lang="es-ES" sz="1200" dirty="0" smtClean="0"/>
              <a:t> con signo del halo en LID. </a:t>
            </a:r>
          </a:p>
          <a:p>
            <a:pPr marL="342900" indent="-342900" algn="just">
              <a:buAutoNum type="alphaUcParenR"/>
            </a:pPr>
            <a:r>
              <a:rPr lang="es-ES" sz="1200" dirty="0" smtClean="0"/>
              <a:t>Consolidación parenquimatosa </a:t>
            </a:r>
            <a:r>
              <a:rPr lang="es-ES" sz="1200" dirty="0" err="1" smtClean="0"/>
              <a:t>seudonodular</a:t>
            </a:r>
            <a:r>
              <a:rPr lang="es-ES" sz="1200" dirty="0" smtClean="0"/>
              <a:t> en LII y LID, con signo del halo invertido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14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drogas pueden actuar como antígenos potenciales</a:t>
            </a:r>
            <a:r>
              <a:rPr lang="es-ES" baseline="0" dirty="0" smtClean="0"/>
              <a:t> </a:t>
            </a:r>
            <a:r>
              <a:rPr lang="es-ES" dirty="0" smtClean="0"/>
              <a:t>que inducen una cascada inmunitaria que puede conducir a toxicidad pulmonar </a:t>
            </a:r>
            <a:r>
              <a:rPr lang="es-ES" dirty="0" err="1" smtClean="0"/>
              <a:t>inmunomediada</a:t>
            </a:r>
            <a:r>
              <a:rPr lang="es-ES" dirty="0" smtClean="0"/>
              <a:t>, lo que se produce es una reacción de hipersensibilidad retardada</a:t>
            </a:r>
            <a:r>
              <a:rPr lang="es-ES" baseline="0" dirty="0" smtClean="0"/>
              <a:t> de tipo IV</a:t>
            </a:r>
            <a:r>
              <a:rPr lang="es-ES" dirty="0" smtClean="0"/>
              <a:t>. Las reacciones de hipersensibilidad no muestran una dosis-respuesta simple -relación y requieren una sensibilización previa a la droga. El daño inmunitario al pulmón puede deberse a fármacos específicos,</a:t>
            </a:r>
            <a:r>
              <a:rPr lang="es-ES" baseline="0" dirty="0" smtClean="0"/>
              <a:t> </a:t>
            </a:r>
            <a:r>
              <a:rPr lang="es-ES" dirty="0" smtClean="0"/>
              <a:t>anticuerpos o, más probablemente, células T específicas de fármacos. El depósito de complejos antígeno-anticuerpo puede desencadenar una respuesta inflamatoria, que conduce a edema pulmonar y enfermedad pulmonar intersticial.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87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Neumonía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eosinofílica</a:t>
            </a:r>
            <a:r>
              <a:rPr lang="es-ES" baseline="0" dirty="0" smtClean="0"/>
              <a:t> aguda cursa de forma aguda como su nombre indica, con  fiebre, disnea y tos seca.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 que los síntomas respiratorios de la neumonía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eosinofílica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crónica (CEP) pueden ir acompañados de pérdida de peso y sudores nocturnos.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eosinofilia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sangre periférica puede observarse en ambas. </a:t>
            </a:r>
            <a:endParaRPr lang="es-ES" dirty="0" smtClean="0"/>
          </a:p>
          <a:p>
            <a:pPr algn="l" fontAlgn="ctr"/>
            <a:endParaRPr lang="es-ES" sz="1200" b="0" dirty="0" smtClean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34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AINES</a:t>
            </a:r>
          </a:p>
          <a:p>
            <a:r>
              <a:rPr lang="es-ES" dirty="0" err="1" smtClean="0"/>
              <a:t>Sulfasalazina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994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es-ES" baseline="0" dirty="0" smtClean="0"/>
              <a:t> administrar corticoides sin un diagnóstico de </a:t>
            </a:r>
            <a:r>
              <a:rPr lang="es-ES" baseline="0" dirty="0" err="1" smtClean="0"/>
              <a:t>eosinofilia</a:t>
            </a:r>
            <a:r>
              <a:rPr lang="es-ES" baseline="0" dirty="0" smtClean="0"/>
              <a:t> pulmonar podría enmascarar el diagnóstico y dificultarlo.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70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opacidades de la neumonía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eosinofílica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inducida por fármacos pueden localizarse en cualquier parte del pulmón, o ser difuso o migratorio.  En la primera imagen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vemos opacidades alveolares difusas y esta segunda imagen predominio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bibasal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TCAR:  opacidades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lobulillares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engrosamiento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interlobulillar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ligero derrame pleural izquierdo.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44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Disnea progresiva 1 semana evolución asociado a tos seca, crepitantes </a:t>
            </a:r>
            <a:r>
              <a:rPr lang="es-ES" dirty="0" err="1" smtClean="0"/>
              <a:t>bibasales</a:t>
            </a:r>
            <a:r>
              <a:rPr lang="es-ES" dirty="0" smtClean="0"/>
              <a:t>. A pesar que la toxicidad por dicho fármaco es frecuentemente reversible, este paciente falleció a los 4 días por insuficiencia respiratoria aguda severa.</a:t>
            </a:r>
          </a:p>
          <a:p>
            <a:pPr algn="just"/>
            <a:r>
              <a:rPr lang="es-ES" sz="1200" b="1" dirty="0" err="1" smtClean="0"/>
              <a:t>Fig</a:t>
            </a:r>
            <a:r>
              <a:rPr lang="es-ES" sz="1200" b="1" dirty="0" smtClean="0"/>
              <a:t> 5. </a:t>
            </a:r>
            <a:r>
              <a:rPr lang="es-ES" sz="1200" dirty="0" smtClean="0"/>
              <a:t>Hombre 79 años, AR + tratamiento </a:t>
            </a:r>
            <a:r>
              <a:rPr lang="es-ES" sz="1200" dirty="0" err="1" smtClean="0"/>
              <a:t>metotrexato</a:t>
            </a:r>
            <a:r>
              <a:rPr lang="es-ES" sz="1200" dirty="0" smtClean="0"/>
              <a:t>. </a:t>
            </a:r>
          </a:p>
          <a:p>
            <a:pPr algn="just"/>
            <a:r>
              <a:rPr lang="es-ES" sz="1200" dirty="0" smtClean="0"/>
              <a:t>TCAR: áreas en vidrio deslustrado con engrosamientos de los septos </a:t>
            </a:r>
            <a:r>
              <a:rPr lang="es-ES" sz="1200" dirty="0" err="1" smtClean="0"/>
              <a:t>interlobulillares</a:t>
            </a:r>
            <a:r>
              <a:rPr lang="es-ES" sz="1200" dirty="0" smtClean="0"/>
              <a:t>. </a:t>
            </a:r>
          </a:p>
          <a:p>
            <a:pPr algn="just"/>
            <a:endParaRPr lang="es-ES" sz="1200" dirty="0" smtClean="0"/>
          </a:p>
          <a:p>
            <a:pPr algn="just"/>
            <a:endParaRPr lang="es-ES" sz="1200" dirty="0" smtClean="0"/>
          </a:p>
          <a:p>
            <a:pPr algn="just"/>
            <a:endParaRPr lang="es-ES" sz="1200" dirty="0" smtClean="0"/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smtClean="0"/>
              <a:t>** Necropsia: DAD y neumonía organizativa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46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aunque</a:t>
            </a:r>
            <a:r>
              <a:rPr lang="es-ES" baseline="0" dirty="0" smtClean="0"/>
              <a:t> reconocer la enfermedad pulmonar inducida por fármacos es difícil pues los ….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45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Icono bombilla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45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Número de fármacos que se ha informado que causan neumonía inducida por fármacos (intersticial). El número de drogas </a:t>
            </a:r>
            <a:r>
              <a:rPr lang="es-ES" dirty="0" err="1" smtClean="0"/>
              <a:t>quese</a:t>
            </a:r>
            <a:r>
              <a:rPr lang="es-ES" dirty="0" smtClean="0"/>
              <a:t> ha informado que causaron neumonía inducida por fármacos (intersticial) entre 1990 y 2011 según los datos informados en</a:t>
            </a:r>
            <a:r>
              <a:rPr lang="es-ES" baseline="0" dirty="0" smtClean="0"/>
              <a:t> i</a:t>
            </a:r>
            <a:r>
              <a:rPr lang="es-ES" dirty="0" smtClean="0"/>
              <a:t>nformación de seguridad de productos farmacéuticos y dispositivos médicos.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6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6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clínica es súbita con tos, disnea y ocasionalmente fiebre. DLCO baja. La </a:t>
            </a:r>
            <a:r>
              <a:rPr lang="es-ES" dirty="0" err="1" smtClean="0"/>
              <a:t>Rx</a:t>
            </a:r>
            <a:r>
              <a:rPr lang="es-ES" dirty="0" smtClean="0"/>
              <a:t> de tórax (figuras 1 y 2 ) muestra opacidades pulmonares bilaterales, homogéneas o heterogéneas en campos medios e inferior. En la Tc de tórax (figuras 3 y 4) se suele presentar con áreas de atenuación en vidrio deslustrado, septos y patrón en empedrado . Dependiendo de la gravedad de la lesión pulmonar, pueden progresar a fibrosis (bronquiectasias, retracción, distorsión arquitectura y panal).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68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que permite la fuga de fluidos y proteínas desde el sistema circulatorio al espacio intersticial dando lugar a shock y edema masivo.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30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clínica es súbita con tos, disnea y ocasionalmente fiebre. DLCO baja. La </a:t>
            </a:r>
            <a:r>
              <a:rPr lang="es-ES" dirty="0" err="1" smtClean="0"/>
              <a:t>Rx</a:t>
            </a:r>
            <a:r>
              <a:rPr lang="es-ES" dirty="0" smtClean="0"/>
              <a:t> de tórax (figuras 1 y 2 ) muestra opacidades pulmonares bilaterales, homogéneas o heterogéneas en campos medios e inferior. En la Tc de tórax (figuras 3 y 4) se suele presentar con áreas de atenuación en vidrio deslustrado, septos y patrón en empedrado . Dependiendo de la gravedad de la lesión pulmonar, pueden progresar a fibrosis (bronquiectasias, retracción, distorsión arquitectura y panal).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30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os destaco quizás las más importantes:</a:t>
            </a:r>
            <a:r>
              <a:rPr lang="es-ES" baseline="0" dirty="0" smtClean="0"/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Tuberculosis e infecciones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micobacterianas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Histoplasmosis,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coccidioidomicosis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aspergilosis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1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Dra. Estefanía Galera. Neumología. CHGUV. 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4220448"/>
            <a:ext cx="4554786" cy="1080120"/>
          </a:xfrm>
        </p:spPr>
        <p:txBody>
          <a:bodyPr/>
          <a:lstStyle/>
          <a:p>
            <a:pPr algn="ctr"/>
            <a:r>
              <a:rPr lang="es-ES" dirty="0"/>
              <a:t>TIPOS DE EPID POR TOXICIDAD FARMACOLÓGICA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483768" y="62068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 JORNADA SOBRE NEUMOPATÍAS INTERSTICIALES</a:t>
            </a:r>
          </a:p>
          <a:p>
            <a:endParaRPr lang="es-ES" dirty="0" smtClean="0"/>
          </a:p>
          <a:p>
            <a:r>
              <a:rPr lang="es-ES" dirty="0" smtClean="0"/>
              <a:t>“EPID COMO EXPRESIÓN DE TOXICIDAD FARMACOLÓGICA”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83" y="1124744"/>
            <a:ext cx="7924800" cy="77152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3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475656" y="5373513"/>
            <a:ext cx="63367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DAÑO ALVEOLAR DIFUSO?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31" y="1160451"/>
            <a:ext cx="8218487" cy="4968551"/>
          </a:xfrm>
        </p:spPr>
        <p:txBody>
          <a:bodyPr>
            <a:normAutofit/>
          </a:bodyPr>
          <a:lstStyle/>
          <a:p>
            <a:r>
              <a:rPr lang="es-ES" sz="2400" dirty="0"/>
              <a:t>R</a:t>
            </a:r>
            <a:r>
              <a:rPr lang="es-ES" sz="2400" dirty="0" smtClean="0"/>
              <a:t>eacción </a:t>
            </a:r>
            <a:r>
              <a:rPr lang="es-ES" sz="2400" dirty="0"/>
              <a:t>inespecífica del pulmón </a:t>
            </a:r>
            <a:r>
              <a:rPr lang="es-ES" sz="2400" dirty="0" smtClean="0"/>
              <a:t>ante multitud </a:t>
            </a:r>
            <a:r>
              <a:rPr lang="es-ES" sz="2400" dirty="0"/>
              <a:t>de agentes </a:t>
            </a:r>
            <a:r>
              <a:rPr lang="es-ES" sz="2400" dirty="0" smtClean="0"/>
              <a:t>agresores                     </a:t>
            </a:r>
            <a:r>
              <a:rPr lang="es-ES" sz="2400" b="1" i="1" dirty="0" smtClean="0">
                <a:solidFill>
                  <a:srgbClr val="FF0000"/>
                </a:solidFill>
              </a:rPr>
              <a:t>FÁRMACOS </a:t>
            </a:r>
          </a:p>
          <a:p>
            <a:r>
              <a:rPr lang="es-ES" sz="2400" dirty="0" smtClean="0"/>
              <a:t>3 </a:t>
            </a:r>
            <a:r>
              <a:rPr lang="es-ES" sz="2400" dirty="0"/>
              <a:t>fases consecutivas: </a:t>
            </a:r>
            <a:endParaRPr lang="es-ES" sz="2400" dirty="0" smtClean="0"/>
          </a:p>
          <a:p>
            <a:pPr marL="457200" indent="-9525">
              <a:buFont typeface="+mj-lt"/>
              <a:buAutoNum type="arabicParenR"/>
            </a:pPr>
            <a:r>
              <a:rPr lang="es-ES" sz="2400" dirty="0" smtClean="0"/>
              <a:t> Exudativa </a:t>
            </a:r>
          </a:p>
          <a:p>
            <a:pPr marL="457200" indent="-9525">
              <a:buFont typeface="+mj-lt"/>
              <a:buAutoNum type="arabicParenR"/>
            </a:pPr>
            <a:r>
              <a:rPr lang="es-ES" sz="2400" dirty="0"/>
              <a:t> </a:t>
            </a:r>
            <a:r>
              <a:rPr lang="es-ES" sz="2400" dirty="0" smtClean="0"/>
              <a:t>Proliferativa</a:t>
            </a:r>
          </a:p>
          <a:p>
            <a:pPr marL="457200" indent="-9525">
              <a:buFont typeface="+mj-lt"/>
              <a:buAutoNum type="arabicParenR"/>
            </a:pPr>
            <a:r>
              <a:rPr lang="es-ES" sz="2400" dirty="0"/>
              <a:t> </a:t>
            </a:r>
            <a:r>
              <a:rPr lang="es-ES" sz="2400" dirty="0" smtClean="0"/>
              <a:t>Organizativa</a:t>
            </a:r>
          </a:p>
          <a:p>
            <a:pPr marL="790575" indent="12700">
              <a:buFont typeface="Wingdings" panose="05000000000000000000" pitchFamily="2" charset="2"/>
              <a:buChar char="ü"/>
            </a:pPr>
            <a:r>
              <a:rPr lang="es-ES" sz="2400" dirty="0"/>
              <a:t> </a:t>
            </a:r>
            <a:r>
              <a:rPr lang="es-ES" sz="2400" dirty="0" smtClean="0"/>
              <a:t>Engrosamiento </a:t>
            </a:r>
            <a:r>
              <a:rPr lang="es-ES" sz="2400" dirty="0"/>
              <a:t>de la membrana </a:t>
            </a:r>
            <a:r>
              <a:rPr lang="es-ES" sz="2400" dirty="0" smtClean="0"/>
              <a:t>alvéolo-capilar</a:t>
            </a:r>
          </a:p>
          <a:p>
            <a:pPr marL="790575" indent="12700">
              <a:buFont typeface="Wingdings" panose="05000000000000000000" pitchFamily="2" charset="2"/>
              <a:buChar char="ü"/>
            </a:pPr>
            <a:r>
              <a:rPr lang="es-ES" sz="2400" dirty="0" smtClean="0"/>
              <a:t> Proliferación </a:t>
            </a:r>
            <a:r>
              <a:rPr lang="es-ES" sz="2400" dirty="0"/>
              <a:t>de fibroblastos </a:t>
            </a:r>
            <a:r>
              <a:rPr lang="es-ES" sz="2400" dirty="0" smtClean="0"/>
              <a:t>en </a:t>
            </a:r>
            <a:r>
              <a:rPr lang="es-ES" sz="2400" dirty="0"/>
              <a:t>el </a:t>
            </a:r>
            <a:r>
              <a:rPr lang="es-ES" sz="2400" dirty="0" smtClean="0"/>
              <a:t>intersticio</a:t>
            </a:r>
          </a:p>
          <a:p>
            <a:pPr marL="790575" indent="195263">
              <a:buFont typeface="Wingdings" panose="05000000000000000000" pitchFamily="2" charset="2"/>
              <a:buChar char="ü"/>
            </a:pPr>
            <a:r>
              <a:rPr lang="es-ES" sz="2400" dirty="0" smtClean="0"/>
              <a:t> Fibrosis</a:t>
            </a:r>
          </a:p>
          <a:p>
            <a:pPr marL="790575" indent="195263">
              <a:buFont typeface="Wingdings" panose="05000000000000000000" pitchFamily="2" charset="2"/>
              <a:buChar char="ü"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    DAD </a:t>
            </a:r>
            <a:r>
              <a:rPr lang="es-ES" dirty="0">
                <a:solidFill>
                  <a:schemeClr val="bg1"/>
                </a:solidFill>
              </a:rPr>
              <a:t>como </a:t>
            </a:r>
            <a:r>
              <a:rPr lang="es-ES" dirty="0" smtClean="0">
                <a:solidFill>
                  <a:schemeClr val="bg1"/>
                </a:solidFill>
              </a:rPr>
              <a:t>hallazgo </a:t>
            </a:r>
            <a:r>
              <a:rPr lang="es-ES" dirty="0">
                <a:solidFill>
                  <a:schemeClr val="bg1"/>
                </a:solidFill>
              </a:rPr>
              <a:t>histológico más característico del </a:t>
            </a:r>
            <a:r>
              <a:rPr lang="es-ES" dirty="0" smtClean="0">
                <a:solidFill>
                  <a:schemeClr val="bg1"/>
                </a:solidFill>
              </a:rPr>
              <a:t>SDRA</a:t>
            </a:r>
          </a:p>
          <a:p>
            <a:pPr marL="790575" indent="195263"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39936" y="6273018"/>
            <a:ext cx="8208143" cy="359445"/>
          </a:xfrm>
        </p:spPr>
        <p:txBody>
          <a:bodyPr/>
          <a:lstStyle/>
          <a:p>
            <a:pPr algn="r" fontAlgn="base"/>
            <a:r>
              <a:rPr lang="es-ES" sz="1000" dirty="0"/>
              <a:t>P</a:t>
            </a:r>
            <a:r>
              <a:rPr lang="es-ES" sz="1000" dirty="0" smtClean="0"/>
              <a:t>. Cardinal-Fernández , E. </a:t>
            </a:r>
            <a:r>
              <a:rPr lang="es-ES" sz="1000" dirty="0" err="1" smtClean="0"/>
              <a:t>Correger</a:t>
            </a:r>
            <a:r>
              <a:rPr lang="es-ES" sz="1000" dirty="0" smtClean="0"/>
              <a:t>, J. Villanueva y F. </a:t>
            </a:r>
            <a:r>
              <a:rPr lang="es-ES" sz="1000" dirty="0" err="1" smtClean="0"/>
              <a:t>Rios</a:t>
            </a:r>
            <a:r>
              <a:rPr lang="es-ES" sz="1000" dirty="0" smtClean="0"/>
              <a:t>. </a:t>
            </a:r>
            <a:r>
              <a:rPr lang="es-ES" sz="1000" dirty="0" err="1" smtClean="0"/>
              <a:t>Distrés</a:t>
            </a:r>
            <a:r>
              <a:rPr lang="es-ES" sz="1000" dirty="0" smtClean="0"/>
              <a:t> respiratorio agudo: del síndrome a la enfermedad. doi.org/10.1016/j.medin.2015.11.006</a:t>
            </a:r>
            <a:endParaRPr lang="es-ES" sz="1000" dirty="0"/>
          </a:p>
          <a:p>
            <a:pPr fontAlgn="base"/>
            <a:endParaRPr lang="es-ES" i="0" dirty="0"/>
          </a:p>
          <a:p>
            <a:endParaRPr lang="es-ES" dirty="0"/>
          </a:p>
        </p:txBody>
      </p:sp>
      <p:sp>
        <p:nvSpPr>
          <p:cNvPr id="6" name="Cerrar llave 5"/>
          <p:cNvSpPr/>
          <p:nvPr/>
        </p:nvSpPr>
        <p:spPr>
          <a:xfrm>
            <a:off x="3851920" y="2492896"/>
            <a:ext cx="576064" cy="108012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18072"/>
            <a:ext cx="762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DAÑO ALVEOLAR DIFUSO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772816"/>
            <a:ext cx="8237596" cy="417646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Forma grave</a:t>
            </a:r>
            <a:endParaRPr lang="es-ES" sz="2800" dirty="0" smtClean="0"/>
          </a:p>
          <a:p>
            <a:r>
              <a:rPr lang="es-ES" sz="2800" dirty="0" smtClean="0"/>
              <a:t>Inicio </a:t>
            </a:r>
            <a:r>
              <a:rPr lang="es-ES" sz="2800" b="1" dirty="0" smtClean="0">
                <a:solidFill>
                  <a:srgbClr val="FF0000"/>
                </a:solidFill>
              </a:rPr>
              <a:t>agudo</a:t>
            </a:r>
            <a:r>
              <a:rPr lang="es-ES" sz="2800" b="1" dirty="0" smtClean="0"/>
              <a:t> </a:t>
            </a:r>
            <a:r>
              <a:rPr lang="es-ES" sz="2800" dirty="0" smtClean="0"/>
              <a:t>(</a:t>
            </a:r>
            <a:r>
              <a:rPr lang="es-ES" sz="2800" dirty="0"/>
              <a:t>⩽1 </a:t>
            </a:r>
            <a:r>
              <a:rPr lang="es-ES" sz="2800" dirty="0" smtClean="0"/>
              <a:t>semana) </a:t>
            </a:r>
          </a:p>
          <a:p>
            <a:r>
              <a:rPr lang="es-ES" sz="2800" dirty="0" smtClean="0"/>
              <a:t>Mortalidad </a:t>
            </a:r>
            <a:r>
              <a:rPr lang="es-ES" sz="2800" dirty="0"/>
              <a:t>elevada (50% </a:t>
            </a:r>
            <a:r>
              <a:rPr lang="es-ES" sz="2800" dirty="0" err="1"/>
              <a:t>amiodarona</a:t>
            </a:r>
            <a:r>
              <a:rPr lang="es-ES" sz="2800" dirty="0" smtClean="0"/>
              <a:t>)</a:t>
            </a:r>
          </a:p>
          <a:p>
            <a:r>
              <a:rPr lang="es-ES" sz="2800" dirty="0" smtClean="0"/>
              <a:t>Mala respuesta </a:t>
            </a:r>
            <a:r>
              <a:rPr lang="es-ES" sz="2800" dirty="0"/>
              <a:t>al </a:t>
            </a:r>
            <a:r>
              <a:rPr lang="es-ES" sz="2800" dirty="0" smtClean="0"/>
              <a:t>tratamiento</a:t>
            </a:r>
            <a:endParaRPr lang="es-ES" sz="2800" dirty="0"/>
          </a:p>
          <a:p>
            <a:r>
              <a:rPr lang="es-ES" sz="2800" dirty="0" smtClean="0"/>
              <a:t>Mal pronóstico </a:t>
            </a:r>
          </a:p>
          <a:p>
            <a:endParaRPr lang="es-ES" sz="2800" dirty="0" smtClean="0"/>
          </a:p>
          <a:p>
            <a:pPr marL="0" indent="0" algn="ctr">
              <a:buNone/>
            </a:pPr>
            <a:r>
              <a:rPr lang="es-ES" sz="2800" dirty="0" smtClean="0"/>
              <a:t>         Re exposición         </a:t>
            </a:r>
            <a:r>
              <a:rPr lang="es-ES" sz="2800" dirty="0" smtClean="0">
                <a:sym typeface="Wingdings" panose="05000000000000000000" pitchFamily="2" charset="2"/>
              </a:rPr>
              <a:t>      R</a:t>
            </a:r>
            <a:r>
              <a:rPr lang="es-ES" sz="2800" dirty="0" smtClean="0"/>
              <a:t>ecurrencia </a:t>
            </a:r>
          </a:p>
          <a:p>
            <a:endParaRPr lang="es-ES" sz="44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323528" y="6165305"/>
            <a:ext cx="8525628" cy="250074"/>
          </a:xfrm>
        </p:spPr>
        <p:txBody>
          <a:bodyPr/>
          <a:lstStyle/>
          <a:p>
            <a:pPr algn="r"/>
            <a:r>
              <a:rPr lang="es-ES" sz="1000" dirty="0" err="1"/>
              <a:t>Spagnolo</a:t>
            </a:r>
            <a:r>
              <a:rPr lang="es-ES" sz="1000" dirty="0"/>
              <a:t> P, </a:t>
            </a:r>
            <a:r>
              <a:rPr lang="es-ES" sz="1000" dirty="0" err="1"/>
              <a:t>Bonniaud</a:t>
            </a:r>
            <a:r>
              <a:rPr lang="es-ES" sz="1000" dirty="0"/>
              <a:t> P, </a:t>
            </a:r>
            <a:r>
              <a:rPr lang="es-ES" sz="1000" dirty="0" err="1"/>
              <a:t>Rossi</a:t>
            </a:r>
            <a:r>
              <a:rPr lang="es-ES" sz="1000" dirty="0"/>
              <a:t> G, et al. </a:t>
            </a:r>
            <a:r>
              <a:rPr lang="es-ES" sz="1000" dirty="0" err="1"/>
              <a:t>Drug-induced</a:t>
            </a:r>
            <a:r>
              <a:rPr lang="es-ES" sz="1000" dirty="0"/>
              <a:t> 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. </a:t>
            </a:r>
            <a:r>
              <a:rPr lang="es-ES" sz="1000" dirty="0" err="1"/>
              <a:t>Eur</a:t>
            </a:r>
            <a:r>
              <a:rPr lang="es-ES" sz="1000" dirty="0"/>
              <a:t> </a:t>
            </a:r>
            <a:r>
              <a:rPr lang="es-ES" sz="1000" dirty="0" err="1"/>
              <a:t>Respir</a:t>
            </a:r>
            <a:r>
              <a:rPr lang="es-ES" sz="1000" dirty="0"/>
              <a:t> J 2022; 60: 2102776 [DOI: 10.1183/13993003.02776-2021].</a:t>
            </a:r>
          </a:p>
          <a:p>
            <a:pPr algn="r"/>
            <a:endParaRPr lang="es-ES" dirty="0"/>
          </a:p>
        </p:txBody>
      </p:sp>
      <p:sp>
        <p:nvSpPr>
          <p:cNvPr id="5" name="Igual que 4"/>
          <p:cNvSpPr/>
          <p:nvPr/>
        </p:nvSpPr>
        <p:spPr>
          <a:xfrm>
            <a:off x="4860032" y="4869160"/>
            <a:ext cx="648072" cy="576064"/>
          </a:xfrm>
          <a:prstGeom prst="mathEqual">
            <a:avLst>
              <a:gd name="adj1" fmla="val 11426"/>
              <a:gd name="adj2" fmla="val 19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SÍNDROME DE FUGA CAPILAR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196753"/>
            <a:ext cx="8964488" cy="496855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  </a:t>
            </a:r>
            <a:r>
              <a:rPr lang="es-ES" sz="2200" dirty="0" smtClean="0"/>
              <a:t>Fármacos </a:t>
            </a:r>
            <a:r>
              <a:rPr lang="es-ES" sz="2200" dirty="0" err="1" smtClean="0"/>
              <a:t>neumotóxicos</a:t>
            </a:r>
            <a:r>
              <a:rPr lang="es-ES" sz="2200" dirty="0" smtClean="0"/>
              <a:t>              Permeabilidad capilares pulmonares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  Diuréticos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PERJUDICAN</a:t>
            </a:r>
          </a:p>
          <a:p>
            <a:pPr marL="0" indent="0">
              <a:buNone/>
            </a:pPr>
            <a:endParaRPr lang="es-ES" sz="2400" b="1" u="sng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ES" sz="2400" i="1" dirty="0" smtClean="0">
                <a:sym typeface="Wingdings" panose="05000000000000000000" pitchFamily="2" charset="2"/>
              </a:rPr>
              <a:t>   FUGA VASCULAR                                       DIURÉTICOS</a:t>
            </a:r>
          </a:p>
          <a:p>
            <a:endParaRPr lang="es-ES" sz="2400" dirty="0">
              <a:sym typeface="Wingdings" panose="05000000000000000000" pitchFamily="2" charset="2"/>
            </a:endParaRPr>
          </a:p>
          <a:p>
            <a:endParaRPr lang="es-ES" sz="24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             HIPOTENSIÓN SISTÉMICA  </a:t>
            </a:r>
          </a:p>
          <a:p>
            <a:pPr marL="0" indent="0" algn="ctr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            COLAPSO VASCULAR</a:t>
            </a:r>
            <a:endParaRPr lang="es-ES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6189879"/>
            <a:ext cx="9001000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</a:t>
            </a:r>
            <a:r>
              <a:rPr lang="es-ES" sz="1000" dirty="0" smtClean="0"/>
              <a:t> </a:t>
            </a:r>
            <a:r>
              <a:rPr lang="en-US" sz="1000" dirty="0" smtClean="0"/>
              <a:t>Drug </a:t>
            </a:r>
            <a:r>
              <a:rPr lang="en-US" sz="1000" dirty="0"/>
              <a:t>Induced Interstitial Lung Disease. The Open Respiratory Medicine Journal, 2012, 6, 63-74</a:t>
            </a:r>
          </a:p>
          <a:p>
            <a:endParaRPr lang="es-ES" dirty="0"/>
          </a:p>
        </p:txBody>
      </p:sp>
      <p:sp>
        <p:nvSpPr>
          <p:cNvPr id="8" name="Flecha izquierda, derecha y arriba 7"/>
          <p:cNvSpPr/>
          <p:nvPr/>
        </p:nvSpPr>
        <p:spPr>
          <a:xfrm rot="10800000">
            <a:off x="4067944" y="3324034"/>
            <a:ext cx="1800200" cy="10896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923928" y="1196753"/>
            <a:ext cx="0" cy="504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14805" y="2153771"/>
            <a:ext cx="82192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CLÍNICA Y RADIOLOGÍA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928" y="1052736"/>
            <a:ext cx="8218487" cy="1656183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u="sng" dirty="0" smtClean="0">
                <a:solidFill>
                  <a:srgbClr val="00B050"/>
                </a:solidFill>
              </a:rPr>
              <a:t>DISNEA</a:t>
            </a:r>
            <a:r>
              <a:rPr lang="es-ES" sz="3200" b="1" dirty="0" smtClean="0">
                <a:solidFill>
                  <a:srgbClr val="00B050"/>
                </a:solidFill>
              </a:rPr>
              <a:t>    </a:t>
            </a:r>
            <a:r>
              <a:rPr lang="es-ES" sz="2800" b="1" dirty="0" smtClean="0">
                <a:solidFill>
                  <a:srgbClr val="00B050"/>
                </a:solidFill>
              </a:rPr>
              <a:t>TOS</a:t>
            </a:r>
            <a:r>
              <a:rPr lang="es-ES" sz="3200" b="1" dirty="0" smtClean="0">
                <a:solidFill>
                  <a:srgbClr val="00B050"/>
                </a:solidFill>
              </a:rPr>
              <a:t>    </a:t>
            </a:r>
            <a:r>
              <a:rPr lang="es-ES" sz="2400" dirty="0" smtClean="0">
                <a:solidFill>
                  <a:srgbClr val="00B050"/>
                </a:solidFill>
              </a:rPr>
              <a:t>FIEBRE</a:t>
            </a:r>
          </a:p>
          <a:p>
            <a:pPr marL="0" indent="0" algn="ctr">
              <a:buNone/>
            </a:pPr>
            <a:endParaRPr lang="es-ES" sz="32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IRA </a:t>
            </a:r>
            <a:r>
              <a:rPr lang="es-ES" b="1" dirty="0" err="1">
                <a:solidFill>
                  <a:schemeClr val="bg1"/>
                </a:solidFill>
              </a:rPr>
              <a:t>hipoxémica</a:t>
            </a:r>
            <a:r>
              <a:rPr lang="es-ES" b="1" dirty="0">
                <a:solidFill>
                  <a:schemeClr val="bg1"/>
                </a:solidFill>
              </a:rPr>
              <a:t> (</a:t>
            </a:r>
            <a:r>
              <a:rPr lang="es-ES" b="1" dirty="0" err="1">
                <a:solidFill>
                  <a:schemeClr val="bg1"/>
                </a:solidFill>
              </a:rPr>
              <a:t>PaFI</a:t>
            </a:r>
            <a:r>
              <a:rPr lang="es-ES" b="1" dirty="0">
                <a:solidFill>
                  <a:schemeClr val="bg1"/>
                </a:solidFill>
              </a:rPr>
              <a:t>  ⩽</a:t>
            </a:r>
            <a:r>
              <a:rPr lang="es-ES" b="1" dirty="0" smtClean="0">
                <a:solidFill>
                  <a:schemeClr val="bg1"/>
                </a:solidFill>
              </a:rPr>
              <a:t>200)  </a:t>
            </a:r>
            <a:r>
              <a:rPr lang="es-ES" b="1" dirty="0" smtClean="0">
                <a:solidFill>
                  <a:schemeClr val="bg1"/>
                </a:solidFill>
              </a:rPr>
              <a:t>+ Infiltrados </a:t>
            </a:r>
            <a:r>
              <a:rPr lang="es-ES" b="1" dirty="0">
                <a:solidFill>
                  <a:schemeClr val="bg1"/>
                </a:solidFill>
              </a:rPr>
              <a:t>bilaterales difusos</a:t>
            </a:r>
          </a:p>
          <a:p>
            <a:pPr marL="0" indent="0">
              <a:buNone/>
            </a:pPr>
            <a:endParaRPr lang="es-ES" sz="1000" dirty="0"/>
          </a:p>
          <a:p>
            <a:pPr marL="0" indent="0">
              <a:buNone/>
            </a:pPr>
            <a:endParaRPr lang="es-ES" sz="1000" dirty="0" smtClean="0"/>
          </a:p>
          <a:p>
            <a:endParaRPr lang="es-ES" sz="1000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12675" y="6309320"/>
            <a:ext cx="8928992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 </a:t>
            </a:r>
            <a:r>
              <a:rPr lang="en-US" sz="1000" dirty="0"/>
              <a:t>Drug Induced Interstitial Lung Disease. The Open Respiratory Medicine Journal, 2012, 6, 63-74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47726"/>
            <a:ext cx="1800200" cy="31383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91880" y="2919892"/>
            <a:ext cx="5042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Densidad de los infiltrados variable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TC </a:t>
            </a:r>
            <a:r>
              <a:rPr lang="es-ES" dirty="0"/>
              <a:t>de alta resolución: 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1" u="sng" dirty="0" smtClean="0">
                <a:solidFill>
                  <a:srgbClr val="C00000"/>
                </a:solidFill>
              </a:rPr>
              <a:t>Fase exudativa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/>
              <a:t>V</a:t>
            </a:r>
            <a:r>
              <a:rPr lang="es-ES" dirty="0" smtClean="0"/>
              <a:t>idrio deslustrado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Consolidaciones bilaterales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Opacidades lineales reticulares</a:t>
            </a:r>
          </a:p>
          <a:p>
            <a:pPr lvl="1" indent="-457200">
              <a:buAutoNum type="arabicPeriod" startAt="2"/>
            </a:pPr>
            <a:r>
              <a:rPr lang="es-ES" b="1" u="sng" dirty="0" smtClean="0">
                <a:solidFill>
                  <a:srgbClr val="C00000"/>
                </a:solidFill>
              </a:rPr>
              <a:t>Fase organizada </a:t>
            </a:r>
          </a:p>
          <a:p>
            <a:pPr lvl="1" indent="-9525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err="1" smtClean="0"/>
              <a:t>Reticulación</a:t>
            </a:r>
            <a:endParaRPr lang="es-ES" dirty="0" smtClean="0"/>
          </a:p>
          <a:p>
            <a:pPr lvl="1" indent="-9525">
              <a:buFont typeface="Wingdings" panose="05000000000000000000" pitchFamily="2" charset="2"/>
              <a:buChar char="ü"/>
            </a:pPr>
            <a:r>
              <a:rPr lang="es-ES" dirty="0" smtClean="0"/>
              <a:t> BQ tracción</a:t>
            </a:r>
          </a:p>
          <a:p>
            <a:pPr lvl="1" indent="-9525">
              <a:buFont typeface="Wingdings" panose="05000000000000000000" pitchFamily="2" charset="2"/>
              <a:buChar char="ü"/>
            </a:pPr>
            <a:r>
              <a:rPr lang="es-ES" dirty="0" smtClean="0"/>
              <a:t> Distorsión arquitectura</a:t>
            </a:r>
          </a:p>
        </p:txBody>
      </p:sp>
    </p:spTree>
    <p:extLst>
      <p:ext uri="{BB962C8B-B14F-4D97-AF65-F5344CB8AC3E}">
        <p14:creationId xmlns:p14="http://schemas.microsoft.com/office/powerpoint/2010/main" val="23484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A TENER EN CUENTA … </a:t>
            </a:r>
            <a:endParaRPr lang="es-ES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97672415"/>
              </p:ext>
            </p:extLst>
          </p:nvPr>
        </p:nvGraphicFramePr>
        <p:xfrm>
          <a:off x="251520" y="967864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07504" y="6281776"/>
            <a:ext cx="8928992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 </a:t>
            </a:r>
            <a:r>
              <a:rPr lang="en-US" sz="1000" dirty="0"/>
              <a:t>Drug Induced Interstitial Lung Disease. The Open Respiratory Medicine Journal, 2012, 6, 63-74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8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3219356"/>
            <a:ext cx="8218487" cy="4968551"/>
          </a:xfrm>
        </p:spPr>
        <p:txBody>
          <a:bodyPr/>
          <a:lstStyle/>
          <a:p>
            <a:r>
              <a:rPr lang="es-ES" sz="2400" dirty="0" smtClean="0"/>
              <a:t>Biopsia pulmonar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b="1" u="sng" dirty="0" smtClean="0">
                <a:sym typeface="Wingdings" panose="05000000000000000000" pitchFamily="2" charset="2"/>
              </a:rPr>
              <a:t>NO</a:t>
            </a:r>
            <a:r>
              <a:rPr lang="es-ES" sz="2400" dirty="0" smtClean="0"/>
              <a:t> posible (gravedad del cuadro clínico subyacente) </a:t>
            </a:r>
          </a:p>
          <a:p>
            <a:r>
              <a:rPr lang="es-ES" sz="2400" dirty="0" smtClean="0"/>
              <a:t>Herramienta útil </a:t>
            </a:r>
            <a:r>
              <a:rPr lang="es-ES" sz="2400" dirty="0" smtClean="0">
                <a:sym typeface="Wingdings" panose="05000000000000000000" pitchFamily="2" charset="2"/>
              </a:rPr>
              <a:t> L</a:t>
            </a:r>
            <a:r>
              <a:rPr lang="es-ES" sz="2400" dirty="0" smtClean="0"/>
              <a:t>avado </a:t>
            </a:r>
            <a:r>
              <a:rPr lang="es-ES" sz="2400" dirty="0" err="1" smtClean="0"/>
              <a:t>broncoalveolar</a:t>
            </a:r>
            <a:endParaRPr lang="es-ES" sz="2400" dirty="0"/>
          </a:p>
          <a:p>
            <a:r>
              <a:rPr lang="es-ES" sz="2400" dirty="0" smtClean="0">
                <a:sym typeface="Wingdings" panose="05000000000000000000" pitchFamily="2" charset="2"/>
              </a:rPr>
              <a:t>F</a:t>
            </a:r>
            <a:r>
              <a:rPr lang="es-ES" sz="2400" dirty="0" smtClean="0"/>
              <a:t>ibrosis </a:t>
            </a:r>
            <a:r>
              <a:rPr lang="es-ES" sz="2400" dirty="0"/>
              <a:t>pulmonar irreversible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s-ES" sz="2400" dirty="0" smtClean="0">
                <a:sym typeface="Wingdings" panose="05000000000000000000" pitchFamily="2" charset="2"/>
              </a:rPr>
              <a:t>T</a:t>
            </a:r>
            <a:r>
              <a:rPr lang="es-ES" sz="2400" dirty="0" smtClean="0"/>
              <a:t>rasplante </a:t>
            </a:r>
            <a:r>
              <a:rPr lang="es-ES" sz="2400" dirty="0"/>
              <a:t>de </a:t>
            </a:r>
            <a:r>
              <a:rPr lang="es-ES" sz="2400" dirty="0" smtClean="0"/>
              <a:t>pulmón</a:t>
            </a:r>
          </a:p>
          <a:p>
            <a:r>
              <a:rPr lang="es-ES" sz="2400" dirty="0" smtClean="0"/>
              <a:t>Suspensión fármaco</a:t>
            </a:r>
            <a:endParaRPr lang="es-ES" sz="2400" dirty="0"/>
          </a:p>
          <a:p>
            <a:endParaRPr lang="es-ES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237312"/>
            <a:ext cx="8856984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 </a:t>
            </a:r>
            <a:r>
              <a:rPr lang="en-US" sz="1000" dirty="0"/>
              <a:t>Drug Induced Interstitial Lung Disease. The Open Respiratory Medicine Journal, 2012, 6, 63-74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22899"/>
            <a:ext cx="1768227" cy="144673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87824" y="18448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rgbClr val="FF0000"/>
                </a:solidFill>
              </a:rPr>
              <a:t>** Relación </a:t>
            </a:r>
            <a:r>
              <a:rPr lang="es-ES" sz="2000" i="1" dirty="0">
                <a:solidFill>
                  <a:srgbClr val="FF0000"/>
                </a:solidFill>
              </a:rPr>
              <a:t>temporal con la exposición al </a:t>
            </a:r>
            <a:r>
              <a:rPr lang="es-ES" sz="2000" i="1" dirty="0" smtClean="0">
                <a:solidFill>
                  <a:srgbClr val="FF0000"/>
                </a:solidFill>
              </a:rPr>
              <a:t>fármaco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157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2454" y="1281627"/>
            <a:ext cx="4103035" cy="3502658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17885" y="6075714"/>
            <a:ext cx="8387642" cy="359445"/>
          </a:xfrm>
        </p:spPr>
        <p:txBody>
          <a:bodyPr/>
          <a:lstStyle/>
          <a:p>
            <a:pPr algn="r"/>
            <a:r>
              <a:rPr lang="es-ES" sz="1000" dirty="0" err="1"/>
              <a:t>Rossi</a:t>
            </a:r>
            <a:r>
              <a:rPr lang="es-ES" sz="1000" dirty="0"/>
              <a:t>, Santiago E.; Erasmo, Jeremy J.; </a:t>
            </a:r>
            <a:r>
              <a:rPr lang="es-ES" sz="1000" dirty="0" err="1"/>
              <a:t>McAdams</a:t>
            </a:r>
            <a:r>
              <a:rPr lang="es-ES" sz="1000" dirty="0"/>
              <a:t>, H. Página; </a:t>
            </a:r>
            <a:r>
              <a:rPr lang="es-ES" sz="1000" dirty="0" err="1"/>
              <a:t>Sporn</a:t>
            </a:r>
            <a:r>
              <a:rPr lang="es-ES" sz="1000" dirty="0"/>
              <a:t>, Thomas A.; Goodman, Philip C. (2000). Toxicidad farmacológica pulmonar: manifestaciones radiológicas y </a:t>
            </a:r>
            <a:r>
              <a:rPr lang="es-ES" sz="1000" dirty="0" smtClean="0"/>
              <a:t>patológicas.</a:t>
            </a:r>
            <a:r>
              <a:rPr lang="es-ES" sz="1000" dirty="0"/>
              <a:t> Radiográficos, 20(5), 1245–1259. doi:10.1148/radiographics.20.5.g00se081245</a:t>
            </a:r>
            <a:r>
              <a:rPr lang="es-ES" i="0" dirty="0"/>
              <a:t> </a:t>
            </a:r>
            <a:endParaRPr lang="es-ES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5" y="1412776"/>
            <a:ext cx="381217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372454" y="4947381"/>
            <a:ext cx="41030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err="1" smtClean="0"/>
              <a:t>Fig</a:t>
            </a:r>
            <a:r>
              <a:rPr lang="es-ES" sz="1600" b="1" dirty="0" smtClean="0"/>
              <a:t> 1. </a:t>
            </a:r>
            <a:r>
              <a:rPr lang="es-ES" sz="1600" dirty="0" smtClean="0"/>
              <a:t>DAD </a:t>
            </a:r>
            <a:r>
              <a:rPr lang="es-ES" sz="1600" dirty="0"/>
              <a:t>debido a la combinación de </a:t>
            </a:r>
            <a:r>
              <a:rPr lang="es-ES" sz="1600" dirty="0" smtClean="0"/>
              <a:t>radioterapia y </a:t>
            </a:r>
            <a:r>
              <a:rPr lang="es-ES" sz="1600" dirty="0" err="1"/>
              <a:t>mitomicina</a:t>
            </a:r>
            <a:r>
              <a:rPr lang="es-ES" sz="1600" dirty="0"/>
              <a:t> </a:t>
            </a:r>
            <a:r>
              <a:rPr lang="es-ES" sz="1600" dirty="0" smtClean="0"/>
              <a:t>(tratamiento </a:t>
            </a:r>
            <a:r>
              <a:rPr lang="es-ES" sz="1600" dirty="0"/>
              <a:t>cáncer </a:t>
            </a:r>
            <a:r>
              <a:rPr lang="es-ES" sz="1600" dirty="0" smtClean="0"/>
              <a:t> </a:t>
            </a:r>
            <a:r>
              <a:rPr lang="es-ES" sz="1600" dirty="0"/>
              <a:t>pulmón y </a:t>
            </a:r>
            <a:r>
              <a:rPr lang="es-ES" sz="1600" dirty="0" smtClean="0"/>
              <a:t>vejiga)</a:t>
            </a:r>
            <a:endParaRPr lang="es-ES" sz="1600" dirty="0"/>
          </a:p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42" y="1412776"/>
            <a:ext cx="4024177" cy="32553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932040" y="4947381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/>
              <a:t>Fig</a:t>
            </a:r>
            <a:r>
              <a:rPr lang="es-ES" sz="1600" b="1" dirty="0" smtClean="0"/>
              <a:t> </a:t>
            </a:r>
            <a:r>
              <a:rPr lang="es-ES" sz="1600" b="1" dirty="0"/>
              <a:t>2.</a:t>
            </a:r>
            <a:r>
              <a:rPr lang="es-ES" sz="1600" dirty="0"/>
              <a:t> DAD inducida por </a:t>
            </a:r>
            <a:r>
              <a:rPr lang="es-ES" sz="1600" dirty="0" err="1"/>
              <a:t>bleomicina</a:t>
            </a:r>
            <a:r>
              <a:rPr lang="es-ES" sz="1600" dirty="0"/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81174" y="1281627"/>
            <a:ext cx="4183314" cy="3502657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618" y="1348568"/>
            <a:ext cx="4081637" cy="3433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33" y="1368229"/>
            <a:ext cx="4019847" cy="34474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9458" y="5275649"/>
            <a:ext cx="433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/>
              <a:t>Fig</a:t>
            </a:r>
            <a:r>
              <a:rPr lang="es-ES" sz="1600" b="1" dirty="0" smtClean="0"/>
              <a:t> 3. </a:t>
            </a:r>
            <a:r>
              <a:rPr lang="es-ES" sz="1600" dirty="0" smtClean="0"/>
              <a:t>DAD </a:t>
            </a:r>
            <a:r>
              <a:rPr lang="es-ES" sz="1600" dirty="0"/>
              <a:t>inducida por </a:t>
            </a:r>
            <a:r>
              <a:rPr lang="es-ES" sz="1600" dirty="0" err="1" smtClean="0"/>
              <a:t>ciclofosfamida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29537" y="5275649"/>
            <a:ext cx="420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Fig</a:t>
            </a:r>
            <a:r>
              <a:rPr lang="es-ES" sz="1600" b="1" dirty="0"/>
              <a:t> 4. </a:t>
            </a:r>
            <a:r>
              <a:rPr lang="es-ES" sz="1600" dirty="0"/>
              <a:t>DAD inducida por </a:t>
            </a:r>
            <a:r>
              <a:rPr lang="es-ES" sz="1600" dirty="0" err="1"/>
              <a:t>daunorrubicina</a:t>
            </a:r>
            <a:r>
              <a:rPr lang="es-ES" sz="1600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3655" y="1271491"/>
            <a:ext cx="4381887" cy="3587533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788024" y="1281626"/>
            <a:ext cx="4248472" cy="3587533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11944" y="6046668"/>
            <a:ext cx="8208143" cy="359445"/>
          </a:xfrm>
        </p:spPr>
        <p:txBody>
          <a:bodyPr/>
          <a:lstStyle/>
          <a:p>
            <a:pPr algn="r"/>
            <a:r>
              <a:rPr lang="es-ES" sz="1000" dirty="0" err="1"/>
              <a:t>Rossi</a:t>
            </a:r>
            <a:r>
              <a:rPr lang="es-ES" sz="1000" dirty="0"/>
              <a:t>, Santiago E.; Erasmo, Jeremy J.; </a:t>
            </a:r>
            <a:r>
              <a:rPr lang="es-ES" sz="1000" dirty="0" err="1"/>
              <a:t>McAdams</a:t>
            </a:r>
            <a:r>
              <a:rPr lang="es-ES" sz="1000" dirty="0"/>
              <a:t>, H. Página; </a:t>
            </a:r>
            <a:r>
              <a:rPr lang="es-ES" sz="1000" dirty="0" err="1"/>
              <a:t>Sporn</a:t>
            </a:r>
            <a:r>
              <a:rPr lang="es-ES" sz="1000" dirty="0"/>
              <a:t>, Thomas A.; Goodman, Philip C. (2000). Toxicidad farmacológica pulmonar: manifestaciones radiológicas y </a:t>
            </a:r>
            <a:r>
              <a:rPr lang="es-ES" sz="1000" dirty="0" smtClean="0"/>
              <a:t>patológicas.</a:t>
            </a:r>
            <a:r>
              <a:rPr lang="es-ES" sz="1000" dirty="0"/>
              <a:t> Radiográficos, 20(5), 1245–1259. doi:10.1148/radiographics.20.5.g00se081245</a:t>
            </a:r>
            <a:r>
              <a:rPr lang="es-ES" i="0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2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FÁRMACOS RELACIONADOS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66944"/>
            <a:ext cx="3925527" cy="5249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34" y="2132856"/>
            <a:ext cx="4362838" cy="2160240"/>
          </a:xfrm>
          <a:prstGeom prst="rect">
            <a:avLst/>
          </a:prstGeom>
        </p:spPr>
      </p:pic>
      <p:sp>
        <p:nvSpPr>
          <p:cNvPr id="7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98897" y="6157314"/>
            <a:ext cx="8207375" cy="408599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Published by Elsevier B.V. All rights reserved. http://dx.doi.org/10.1016/j.resinv.2013.09.001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69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945501" y="3959002"/>
            <a:ext cx="244827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3" y="0"/>
            <a:ext cx="8219255" cy="836712"/>
          </a:xfrm>
        </p:spPr>
        <p:txBody>
          <a:bodyPr/>
          <a:lstStyle/>
          <a:p>
            <a:r>
              <a:rPr lang="es-ES" dirty="0" smtClean="0"/>
              <a:t>ENFERMEDAD PULMONAR INTERSTICIAL POR FÁRMACOS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022" y="1122382"/>
            <a:ext cx="8218487" cy="496855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</a:t>
            </a:r>
            <a:r>
              <a:rPr lang="es-ES" dirty="0" smtClean="0"/>
              <a:t>ausa </a:t>
            </a:r>
            <a:r>
              <a:rPr lang="es-ES" dirty="0"/>
              <a:t>cada vez más común de </a:t>
            </a:r>
            <a:r>
              <a:rPr lang="es-ES" dirty="0" err="1"/>
              <a:t>morbi</a:t>
            </a:r>
            <a:r>
              <a:rPr lang="es-ES" dirty="0"/>
              <a:t>- </a:t>
            </a:r>
            <a:r>
              <a:rPr lang="es-ES" dirty="0" smtClean="0"/>
              <a:t>mortalidad</a:t>
            </a:r>
          </a:p>
          <a:p>
            <a:pPr algn="just"/>
            <a:r>
              <a:rPr lang="es-ES" dirty="0" smtClean="0"/>
              <a:t>Manifestaciones </a:t>
            </a:r>
            <a:r>
              <a:rPr lang="es-ES" dirty="0"/>
              <a:t>clínicas variadas: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b="1" u="sng" dirty="0"/>
              <a:t>Extensión</a:t>
            </a:r>
            <a:r>
              <a:rPr lang="es-ES" sz="2000" dirty="0"/>
              <a:t> de la afectación </a:t>
            </a:r>
            <a:r>
              <a:rPr lang="es-ES" sz="2000" dirty="0" smtClean="0"/>
              <a:t>intersticial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b="1" u="sng" dirty="0" smtClean="0"/>
              <a:t>Condición </a:t>
            </a:r>
            <a:r>
              <a:rPr lang="es-ES" sz="2000" b="1" u="sng" dirty="0"/>
              <a:t>clínica </a:t>
            </a:r>
            <a:r>
              <a:rPr lang="es-ES" sz="2000" dirty="0"/>
              <a:t>paciente</a:t>
            </a:r>
          </a:p>
          <a:p>
            <a:pPr lvl="1" algn="just"/>
            <a:endParaRPr lang="es-ES" sz="2000" dirty="0"/>
          </a:p>
          <a:p>
            <a:pPr marL="0" lvl="1" indent="0" algn="ctr">
              <a:buNone/>
            </a:pPr>
            <a:r>
              <a:rPr lang="es-ES" sz="2400" b="1" dirty="0">
                <a:solidFill>
                  <a:srgbClr val="00B050"/>
                </a:solidFill>
              </a:rPr>
              <a:t>1/3</a:t>
            </a:r>
            <a:r>
              <a:rPr lang="es-ES" sz="2000" b="1" dirty="0">
                <a:solidFill>
                  <a:srgbClr val="00B050"/>
                </a:solidFill>
              </a:rPr>
              <a:t> </a:t>
            </a:r>
            <a:r>
              <a:rPr lang="es-ES" sz="2400" b="1" dirty="0" smtClean="0">
                <a:solidFill>
                  <a:srgbClr val="00B050"/>
                </a:solidFill>
              </a:rPr>
              <a:t>asintomáticos</a:t>
            </a:r>
            <a:r>
              <a:rPr lang="es-ES" sz="2000" b="1" dirty="0" smtClean="0">
                <a:solidFill>
                  <a:srgbClr val="00B050"/>
                </a:solidFill>
              </a:rPr>
              <a:t>  </a:t>
            </a:r>
            <a:r>
              <a:rPr lang="es-E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400" b="1" u="sng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Dx</a:t>
            </a:r>
            <a:r>
              <a:rPr lang="es-ES" sz="24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 INCIDENTAL</a:t>
            </a:r>
          </a:p>
          <a:p>
            <a:pPr marL="0" lvl="1" indent="0" algn="ctr">
              <a:buNone/>
            </a:pPr>
            <a:endParaRPr lang="es-ES" sz="2000" b="1" u="sng" dirty="0" smtClean="0">
              <a:solidFill>
                <a:srgbClr val="0067B2"/>
              </a:solidFill>
              <a:sym typeface="Wingdings" panose="05000000000000000000" pitchFamily="2" charset="2"/>
            </a:endParaRPr>
          </a:p>
          <a:p>
            <a:pPr algn="just"/>
            <a:r>
              <a:rPr lang="es-ES" dirty="0" smtClean="0"/>
              <a:t>Características </a:t>
            </a:r>
            <a:r>
              <a:rPr lang="es-ES" u="sng" dirty="0" smtClean="0"/>
              <a:t>inespecíficas y variables</a:t>
            </a:r>
            <a:r>
              <a:rPr lang="es-ES" dirty="0" smtClean="0"/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Clínicas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/>
              <a:t> Laboratorio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Radiológicas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Histológicas</a:t>
            </a:r>
            <a:endParaRPr lang="es-ES" dirty="0"/>
          </a:p>
          <a:p>
            <a:pPr marL="0" indent="0">
              <a:buNone/>
            </a:pPr>
            <a:endParaRPr lang="es-ES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58" y="4031010"/>
            <a:ext cx="2293558" cy="1584175"/>
          </a:xfrm>
          <a:prstGeom prst="rect">
            <a:avLst/>
          </a:prstGeom>
        </p:spPr>
      </p:pic>
      <p:sp>
        <p:nvSpPr>
          <p:cNvPr id="13" name="Cerrar llave 12"/>
          <p:cNvSpPr/>
          <p:nvPr/>
        </p:nvSpPr>
        <p:spPr>
          <a:xfrm>
            <a:off x="5076056" y="3933056"/>
            <a:ext cx="648072" cy="1728192"/>
          </a:xfrm>
          <a:prstGeom prst="rightBrace">
            <a:avLst>
              <a:gd name="adj1" fmla="val 19700"/>
              <a:gd name="adj2" fmla="val 521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07504" y="6197215"/>
            <a:ext cx="8712968" cy="358775"/>
          </a:xfrm>
        </p:spPr>
        <p:txBody>
          <a:bodyPr/>
          <a:lstStyle/>
          <a:p>
            <a:pPr algn="r"/>
            <a:r>
              <a:rPr lang="es-ES" sz="1000" dirty="0" err="1"/>
              <a:t>Spagnolo</a:t>
            </a:r>
            <a:r>
              <a:rPr lang="es-ES" sz="1000" dirty="0"/>
              <a:t> P, </a:t>
            </a:r>
            <a:r>
              <a:rPr lang="es-ES" sz="1000" dirty="0" err="1"/>
              <a:t>Bonniaud</a:t>
            </a:r>
            <a:r>
              <a:rPr lang="es-ES" sz="1000" dirty="0"/>
              <a:t> P, </a:t>
            </a:r>
            <a:r>
              <a:rPr lang="es-ES" sz="1000" dirty="0" err="1"/>
              <a:t>Rossi</a:t>
            </a:r>
            <a:r>
              <a:rPr lang="es-ES" sz="1000" dirty="0"/>
              <a:t> G, et al. </a:t>
            </a:r>
            <a:r>
              <a:rPr lang="es-ES" sz="1000" dirty="0" err="1"/>
              <a:t>Drug-induced</a:t>
            </a:r>
            <a:r>
              <a:rPr lang="es-ES" sz="1000" dirty="0"/>
              <a:t> 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. </a:t>
            </a:r>
            <a:r>
              <a:rPr lang="es-ES" sz="1000" dirty="0" err="1"/>
              <a:t>Eur</a:t>
            </a:r>
            <a:r>
              <a:rPr lang="es-ES" sz="1000" dirty="0"/>
              <a:t> </a:t>
            </a:r>
            <a:r>
              <a:rPr lang="es-ES" sz="1000" dirty="0" err="1"/>
              <a:t>Respir</a:t>
            </a:r>
            <a:r>
              <a:rPr lang="es-ES" sz="1000" dirty="0"/>
              <a:t> J 2022; 60: 2102776 [DOI: 10.1183/13993003.02776-2021].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44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96" y="1444046"/>
            <a:ext cx="7391400" cy="647700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1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NEUMONÍA ORGANIZADA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03196332"/>
              </p:ext>
            </p:extLst>
          </p:nvPr>
        </p:nvGraphicFramePr>
        <p:xfrm>
          <a:off x="539552" y="1700808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0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CLÍNICA Y RADIOLOGÍA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Disnea progresiva</a:t>
            </a:r>
          </a:p>
          <a:p>
            <a:r>
              <a:rPr lang="es-ES" sz="2400" dirty="0"/>
              <a:t>T</a:t>
            </a:r>
            <a:r>
              <a:rPr lang="es-ES" sz="2400" dirty="0" smtClean="0"/>
              <a:t>os </a:t>
            </a:r>
            <a:r>
              <a:rPr lang="es-ES" sz="2400" dirty="0"/>
              <a:t>seca </a:t>
            </a:r>
          </a:p>
          <a:p>
            <a:r>
              <a:rPr lang="es-ES" sz="2400" dirty="0" smtClean="0"/>
              <a:t>Febrícula/fiebre</a:t>
            </a:r>
          </a:p>
          <a:p>
            <a:r>
              <a:rPr lang="es-ES" sz="2400" dirty="0" smtClean="0"/>
              <a:t>Dolor </a:t>
            </a:r>
            <a:r>
              <a:rPr lang="es-ES" sz="2400" dirty="0"/>
              <a:t>torácico pleurítico agudo o </a:t>
            </a:r>
            <a:r>
              <a:rPr lang="es-ES" sz="2400" dirty="0" smtClean="0"/>
              <a:t>lancinante</a:t>
            </a:r>
          </a:p>
          <a:p>
            <a:pPr marL="177800" lvl="1" indent="-177800">
              <a:buSzPct val="100000"/>
            </a:pPr>
            <a:r>
              <a:rPr lang="es-ES" sz="2200" dirty="0"/>
              <a:t>Trastorno restrictivo o combinado        </a:t>
            </a:r>
            <a:r>
              <a:rPr lang="es-ES" sz="2200" dirty="0" smtClean="0"/>
              <a:t>DLCO</a:t>
            </a:r>
            <a:endParaRPr lang="es-ES" sz="2400" dirty="0"/>
          </a:p>
          <a:p>
            <a:r>
              <a:rPr lang="es-ES" sz="2400" dirty="0">
                <a:solidFill>
                  <a:srgbClr val="FF0000"/>
                </a:solidFill>
              </a:rPr>
              <a:t>C</a:t>
            </a:r>
            <a:r>
              <a:rPr lang="es-ES" sz="2400" dirty="0" smtClean="0">
                <a:solidFill>
                  <a:srgbClr val="FF0000"/>
                </a:solidFill>
              </a:rPr>
              <a:t>onsolidaciones parcheadas </a:t>
            </a:r>
            <a:r>
              <a:rPr lang="es-ES" sz="2400" dirty="0" smtClean="0"/>
              <a:t>con </a:t>
            </a:r>
            <a:r>
              <a:rPr lang="es-ES" sz="2400" dirty="0" err="1" smtClean="0"/>
              <a:t>broncograma</a:t>
            </a:r>
            <a:r>
              <a:rPr lang="es-ES" sz="2400" dirty="0" smtClean="0"/>
              <a:t> aéreo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	                         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</a:t>
            </a:r>
            <a:r>
              <a:rPr lang="es-ES" sz="2800" dirty="0" smtClean="0"/>
              <a:t>Opacidades </a:t>
            </a:r>
            <a:r>
              <a:rPr lang="es-E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MIGRATORIAS</a:t>
            </a:r>
          </a:p>
          <a:p>
            <a:pPr marL="3767138" lvl="8" indent="-174625" algn="just">
              <a:buFont typeface="Wingdings" panose="05000000000000000000" pitchFamily="2" charset="2"/>
              <a:buChar char="ü"/>
            </a:pPr>
            <a:r>
              <a:rPr lang="es-ES" sz="1900" dirty="0" smtClean="0"/>
              <a:t>Puede </a:t>
            </a:r>
            <a:r>
              <a:rPr lang="es-ES" sz="1900" dirty="0"/>
              <a:t>haber períodos </a:t>
            </a:r>
            <a:r>
              <a:rPr lang="es-ES" sz="1900" dirty="0" smtClean="0"/>
              <a:t>con </a:t>
            </a:r>
            <a:r>
              <a:rPr lang="es-ES" sz="1900" dirty="0" err="1"/>
              <a:t>Rx</a:t>
            </a:r>
            <a:r>
              <a:rPr lang="es-ES" sz="1900" dirty="0"/>
              <a:t> tórax normal </a:t>
            </a:r>
          </a:p>
          <a:p>
            <a:pPr marL="3592513" lvl="8" indent="115888" algn="just">
              <a:buFont typeface="Wingdings" panose="05000000000000000000" pitchFamily="2" charset="2"/>
              <a:buChar char="ü"/>
            </a:pPr>
            <a:r>
              <a:rPr lang="es-ES" sz="1900" dirty="0" smtClean="0"/>
              <a:t>Desaparecen </a:t>
            </a:r>
            <a:r>
              <a:rPr lang="es-ES" sz="1900" dirty="0"/>
              <a:t>tras retirada </a:t>
            </a:r>
            <a:r>
              <a:rPr lang="es-ES" sz="1900" dirty="0" smtClean="0"/>
              <a:t>fármaco</a:t>
            </a:r>
          </a:p>
          <a:p>
            <a:pPr marL="3592513" lvl="8" indent="115888" algn="just">
              <a:buFont typeface="Wingdings" panose="05000000000000000000" pitchFamily="2" charset="2"/>
              <a:buChar char="ü"/>
            </a:pPr>
            <a:r>
              <a:rPr lang="es-ES" sz="1900" dirty="0" smtClean="0"/>
              <a:t>No </a:t>
            </a:r>
            <a:r>
              <a:rPr lang="es-ES" sz="1900" dirty="0"/>
              <a:t>recaída si </a:t>
            </a:r>
            <a:r>
              <a:rPr lang="es-ES" sz="1900" dirty="0" smtClean="0"/>
              <a:t>no </a:t>
            </a:r>
            <a:r>
              <a:rPr lang="es-ES" sz="1900" dirty="0"/>
              <a:t>vuelve a estar </a:t>
            </a:r>
            <a:r>
              <a:rPr lang="es-ES" sz="1900" dirty="0" smtClean="0"/>
              <a:t>expuesto</a:t>
            </a:r>
          </a:p>
          <a:p>
            <a:pPr marL="3592513" lvl="8" indent="0" algn="just">
              <a:buNone/>
            </a:pPr>
            <a:endParaRPr lang="es-ES" sz="1900" dirty="0"/>
          </a:p>
          <a:p>
            <a:pPr marL="0" indent="0">
              <a:buNone/>
            </a:pPr>
            <a:endParaRPr lang="es-E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87016" y="6237312"/>
            <a:ext cx="8856984" cy="359445"/>
          </a:xfrm>
        </p:spPr>
        <p:txBody>
          <a:bodyPr/>
          <a:lstStyle/>
          <a:p>
            <a:pPr algn="r"/>
            <a:r>
              <a:rPr lang="es-ES" sz="1000" dirty="0" err="1"/>
              <a:t>Spagnolo</a:t>
            </a:r>
            <a:r>
              <a:rPr lang="es-ES" sz="1000" dirty="0"/>
              <a:t> P, </a:t>
            </a:r>
            <a:r>
              <a:rPr lang="es-ES" sz="1000" dirty="0" err="1"/>
              <a:t>Bonniaud</a:t>
            </a:r>
            <a:r>
              <a:rPr lang="es-ES" sz="1000" dirty="0"/>
              <a:t> P, </a:t>
            </a:r>
            <a:r>
              <a:rPr lang="es-ES" sz="1000" dirty="0" err="1"/>
              <a:t>Rossi</a:t>
            </a:r>
            <a:r>
              <a:rPr lang="es-ES" sz="1000" dirty="0"/>
              <a:t> G, et al. </a:t>
            </a:r>
            <a:r>
              <a:rPr lang="es-ES" sz="1000" dirty="0" err="1"/>
              <a:t>Drug-induced</a:t>
            </a:r>
            <a:r>
              <a:rPr lang="es-ES" sz="1000" dirty="0"/>
              <a:t> 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. </a:t>
            </a:r>
            <a:r>
              <a:rPr lang="es-ES" sz="1000" dirty="0" err="1"/>
              <a:t>Eur</a:t>
            </a:r>
            <a:r>
              <a:rPr lang="es-ES" sz="1000" dirty="0"/>
              <a:t> </a:t>
            </a:r>
            <a:r>
              <a:rPr lang="es-ES" sz="1000" dirty="0" err="1"/>
              <a:t>Respir</a:t>
            </a:r>
            <a:r>
              <a:rPr lang="es-ES" sz="1000" dirty="0"/>
              <a:t> J 2022; 60: 2102776 [DOI: 10.1183/13993003.02776-2021].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46559"/>
            <a:ext cx="1800200" cy="24907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5940152" y="278092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PATRONES QUE PODEMOS ENCONTRAR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64067"/>
            <a:ext cx="8218487" cy="4968551"/>
          </a:xfrm>
        </p:spPr>
        <p:txBody>
          <a:bodyPr/>
          <a:lstStyle/>
          <a:p>
            <a:r>
              <a:rPr lang="es-ES" b="1" dirty="0"/>
              <a:t>N</a:t>
            </a:r>
            <a:r>
              <a:rPr lang="es-ES" b="1" dirty="0" smtClean="0"/>
              <a:t>ódulos bilaterales: </a:t>
            </a:r>
            <a:r>
              <a:rPr lang="es-ES" sz="1800" dirty="0" err="1" smtClean="0"/>
              <a:t>Bleomicina</a:t>
            </a:r>
            <a:r>
              <a:rPr lang="es-ES" sz="1800" dirty="0" smtClean="0"/>
              <a:t>, </a:t>
            </a:r>
            <a:r>
              <a:rPr lang="es-ES" sz="1800" dirty="0" err="1"/>
              <a:t>carbamazepina</a:t>
            </a:r>
            <a:r>
              <a:rPr lang="es-ES" sz="1800" dirty="0"/>
              <a:t>, </a:t>
            </a:r>
            <a:r>
              <a:rPr lang="es-ES" sz="1800" dirty="0" err="1"/>
              <a:t>minociclina</a:t>
            </a:r>
            <a:r>
              <a:rPr lang="es-ES" sz="1800" dirty="0"/>
              <a:t> </a:t>
            </a:r>
            <a:r>
              <a:rPr lang="es-ES" sz="1800" dirty="0" smtClean="0"/>
              <a:t>o </a:t>
            </a:r>
            <a:r>
              <a:rPr lang="es-ES" sz="1800" dirty="0" err="1" smtClean="0"/>
              <a:t>estatinas</a:t>
            </a:r>
            <a:r>
              <a:rPr lang="es-ES" sz="1800" dirty="0" smtClean="0"/>
              <a:t>, …</a:t>
            </a:r>
          </a:p>
          <a:p>
            <a:pPr lvl="0"/>
            <a:r>
              <a:rPr lang="es-ES" b="1" dirty="0"/>
              <a:t>Masas </a:t>
            </a:r>
            <a:r>
              <a:rPr lang="es-ES" b="1" dirty="0" err="1" smtClean="0"/>
              <a:t>biapicales</a:t>
            </a:r>
            <a:r>
              <a:rPr lang="es-ES" b="1" dirty="0" smtClean="0"/>
              <a:t>: </a:t>
            </a:r>
            <a:r>
              <a:rPr lang="es-ES" sz="1800" dirty="0" err="1"/>
              <a:t>M</a:t>
            </a:r>
            <a:r>
              <a:rPr lang="es-ES" sz="1800" dirty="0" err="1" smtClean="0"/>
              <a:t>esalazina</a:t>
            </a:r>
            <a:r>
              <a:rPr lang="es-ES" sz="1800" dirty="0" smtClean="0"/>
              <a:t> </a:t>
            </a:r>
            <a:r>
              <a:rPr lang="es-ES" sz="1800" dirty="0"/>
              <a:t>o </a:t>
            </a:r>
            <a:r>
              <a:rPr lang="es-ES" sz="1800" dirty="0" err="1" smtClean="0"/>
              <a:t>sulfasalazina</a:t>
            </a:r>
            <a:r>
              <a:rPr lang="es-ES" sz="1800" dirty="0" smtClean="0"/>
              <a:t> (EII)</a:t>
            </a:r>
            <a:endParaRPr lang="es-ES" sz="1800" dirty="0"/>
          </a:p>
          <a:p>
            <a:pPr lvl="0"/>
            <a:r>
              <a:rPr lang="es-ES" b="1" dirty="0"/>
              <a:t>Infiltrados pulmonares </a:t>
            </a:r>
            <a:r>
              <a:rPr lang="es-ES" b="1" dirty="0" smtClean="0"/>
              <a:t>difusos: </a:t>
            </a:r>
            <a:r>
              <a:rPr lang="es-ES" sz="1800" dirty="0" err="1"/>
              <a:t>N</a:t>
            </a:r>
            <a:r>
              <a:rPr lang="es-ES" sz="1800" dirty="0" err="1" smtClean="0"/>
              <a:t>itrofurantoína</a:t>
            </a:r>
            <a:endParaRPr lang="es-ES" sz="1800" dirty="0" smtClean="0"/>
          </a:p>
          <a:p>
            <a:pPr lvl="0"/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48295" y="6112405"/>
            <a:ext cx="8856984" cy="359445"/>
          </a:xfrm>
        </p:spPr>
        <p:txBody>
          <a:bodyPr/>
          <a:lstStyle/>
          <a:p>
            <a:pPr algn="r"/>
            <a:r>
              <a:rPr lang="es-ES" sz="1000" dirty="0"/>
              <a:t>BRAVO SOBERÓN A ET AL. PATRONES DE PRESENTACIÓN DE LA NEUMONÍA ORGANIZADA MEDIANTE TOMOGRAFÍA COMPUTARIZADA DE ALTA </a:t>
            </a:r>
            <a:r>
              <a:rPr lang="es-ES" sz="1000" dirty="0" smtClean="0"/>
              <a:t>RESOLUCIÓN </a:t>
            </a:r>
          </a:p>
          <a:p>
            <a:pPr algn="r"/>
            <a:r>
              <a:rPr lang="es-ES" sz="1000" dirty="0" err="1" smtClean="0"/>
              <a:t>Arch</a:t>
            </a:r>
            <a:r>
              <a:rPr lang="es-ES" sz="1000" dirty="0" smtClean="0"/>
              <a:t> </a:t>
            </a:r>
            <a:r>
              <a:rPr lang="es-ES" sz="1000" dirty="0" err="1"/>
              <a:t>Bronconeumol</a:t>
            </a:r>
            <a:r>
              <a:rPr lang="es-ES" sz="1000" dirty="0"/>
              <a:t>. 2006;42(8):413-6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2" y="2576234"/>
            <a:ext cx="3542341" cy="25922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90" y="2492896"/>
            <a:ext cx="3739964" cy="27212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7544" y="5401368"/>
            <a:ext cx="41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err="1" smtClean="0"/>
              <a:t>Fig</a:t>
            </a:r>
            <a:r>
              <a:rPr lang="es-ES" sz="1400" b="1" dirty="0" smtClean="0"/>
              <a:t> 5. </a:t>
            </a:r>
            <a:r>
              <a:rPr lang="es-ES" sz="1400" dirty="0" smtClean="0"/>
              <a:t>Extensa </a:t>
            </a:r>
            <a:r>
              <a:rPr lang="es-ES" sz="1400" dirty="0"/>
              <a:t>consolidación parenquimatosa en ambos lóbulos </a:t>
            </a:r>
            <a:r>
              <a:rPr lang="es-ES" sz="1400" dirty="0" smtClean="0"/>
              <a:t>inferiores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44009" y="5293954"/>
            <a:ext cx="4042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err="1" smtClean="0"/>
              <a:t>Fig</a:t>
            </a:r>
            <a:r>
              <a:rPr lang="es-ES" sz="1400" b="1" dirty="0" smtClean="0"/>
              <a:t> 6. </a:t>
            </a:r>
            <a:r>
              <a:rPr lang="es-ES" sz="1400" dirty="0" smtClean="0"/>
              <a:t>Afectación </a:t>
            </a:r>
            <a:r>
              <a:rPr lang="es-ES" sz="1400" dirty="0"/>
              <a:t>difusa en vidrio deslustrado, dilataciones bronquiales y engrosamientos </a:t>
            </a:r>
            <a:r>
              <a:rPr lang="es-ES" sz="1400" dirty="0" err="1"/>
              <a:t>septales</a:t>
            </a:r>
            <a:r>
              <a:rPr lang="es-ES" sz="1400" dirty="0"/>
              <a:t> </a:t>
            </a:r>
            <a:r>
              <a:rPr lang="es-ES" sz="1400" dirty="0" err="1" smtClean="0"/>
              <a:t>subpleurales</a:t>
            </a:r>
            <a:endParaRPr lang="es-ES" sz="1400" dirty="0"/>
          </a:p>
        </p:txBody>
      </p:sp>
      <p:sp>
        <p:nvSpPr>
          <p:cNvPr id="11" name="Rectángulo 10"/>
          <p:cNvSpPr/>
          <p:nvPr/>
        </p:nvSpPr>
        <p:spPr>
          <a:xfrm>
            <a:off x="683568" y="2492896"/>
            <a:ext cx="3672407" cy="2780144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827569" y="2492896"/>
            <a:ext cx="3709485" cy="2780144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4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093295"/>
            <a:ext cx="8784976" cy="359445"/>
          </a:xfrm>
        </p:spPr>
        <p:txBody>
          <a:bodyPr/>
          <a:lstStyle/>
          <a:p>
            <a:pPr algn="r"/>
            <a:r>
              <a:rPr lang="es-ES" sz="1000" dirty="0" smtClean="0"/>
              <a:t>BRAVO SOBERÓN A ET AL. PATRONES DE PRESENTACIÓN DE LA NEUMONÍA ORGANIZADA MEDIANTE TOMOGRAFÍA COMPUTARIZADA DE ALTA RESOLUCIÓN</a:t>
            </a:r>
          </a:p>
          <a:p>
            <a:pPr algn="r"/>
            <a:r>
              <a:rPr lang="es-ES" sz="1000" dirty="0" err="1" smtClean="0"/>
              <a:t>Arch</a:t>
            </a:r>
            <a:r>
              <a:rPr lang="es-ES" sz="1000" dirty="0" smtClean="0"/>
              <a:t> </a:t>
            </a:r>
            <a:r>
              <a:rPr lang="es-ES" sz="1000" dirty="0" err="1" smtClean="0"/>
              <a:t>Bronconeumol</a:t>
            </a:r>
            <a:r>
              <a:rPr lang="es-ES" sz="1000" dirty="0" smtClean="0"/>
              <a:t>. 2006;42(8):413-6</a:t>
            </a:r>
            <a:endParaRPr lang="es-ES" sz="10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u="sng" dirty="0" smtClean="0">
                <a:solidFill>
                  <a:schemeClr val="accent6">
                    <a:lumMod val="75000"/>
                  </a:schemeClr>
                </a:solidFill>
              </a:rPr>
              <a:t>** Signo </a:t>
            </a: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del halo invertido o signo de </a:t>
            </a:r>
            <a:r>
              <a:rPr lang="es-ES" b="1" i="1" u="sng" dirty="0" smtClean="0">
                <a:solidFill>
                  <a:schemeClr val="accent6">
                    <a:lumMod val="75000"/>
                  </a:schemeClr>
                </a:solidFill>
              </a:rPr>
              <a:t>atolón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/>
              <a:t>hiperatenuación</a:t>
            </a:r>
            <a:r>
              <a:rPr lang="es-ES" dirty="0" smtClean="0"/>
              <a:t> </a:t>
            </a:r>
            <a:r>
              <a:rPr lang="es-ES" dirty="0"/>
              <a:t>central de vidrio </a:t>
            </a:r>
            <a:r>
              <a:rPr lang="es-ES" dirty="0" smtClean="0"/>
              <a:t>deslustrado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7784387" cy="33222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11560" y="1916832"/>
            <a:ext cx="7920880" cy="3528392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lamada de flecha hacia abajo 13"/>
          <p:cNvSpPr/>
          <p:nvPr/>
        </p:nvSpPr>
        <p:spPr>
          <a:xfrm>
            <a:off x="3343073" y="874560"/>
            <a:ext cx="2448272" cy="8635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457966" y="2953726"/>
            <a:ext cx="3960441" cy="1360826"/>
          </a:xfrm>
          <a:prstGeom prst="round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A TENER EN CUENTA …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966" y="978623"/>
            <a:ext cx="8218487" cy="4034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Reto diagnóstico</a:t>
            </a:r>
          </a:p>
          <a:p>
            <a:pPr marL="666750" lvl="1" indent="-400050">
              <a:buFont typeface="+mj-lt"/>
              <a:buAutoNum type="romanLcPeriod"/>
            </a:pPr>
            <a:endParaRPr lang="es-ES" dirty="0"/>
          </a:p>
          <a:p>
            <a:pPr marL="666750" lvl="1" indent="-400050">
              <a:buFont typeface="+mj-lt"/>
              <a:buAutoNum type="romanLcPeriod"/>
            </a:pPr>
            <a:endParaRPr lang="es-ES" dirty="0" smtClean="0"/>
          </a:p>
          <a:p>
            <a:pPr marL="2667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** Presente en múltiples enfermedades                   ** Histopatología </a:t>
            </a:r>
            <a:r>
              <a:rPr lang="es-ES" dirty="0">
                <a:solidFill>
                  <a:srgbClr val="00B0F0"/>
                </a:solidFill>
              </a:rPr>
              <a:t>similar </a:t>
            </a:r>
            <a:endParaRPr lang="es-ES" dirty="0" smtClean="0">
              <a:solidFill>
                <a:srgbClr val="00B0F0"/>
              </a:solidFill>
            </a:endParaRPr>
          </a:p>
          <a:p>
            <a:pPr marL="266700" lvl="1" indent="0">
              <a:buNone/>
            </a:pP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dirty="0" smtClean="0">
                <a:solidFill>
                  <a:srgbClr val="00B0F0"/>
                </a:solidFill>
              </a:rPr>
              <a:t>            </a:t>
            </a:r>
            <a:r>
              <a:rPr lang="es-ES" dirty="0" smtClean="0"/>
              <a:t>(EII, </a:t>
            </a:r>
            <a:r>
              <a:rPr lang="es-ES" dirty="0" err="1" smtClean="0"/>
              <a:t>enf</a:t>
            </a:r>
            <a:r>
              <a:rPr lang="es-ES" dirty="0" smtClean="0"/>
              <a:t>. Tejido conectivo, …)                           (Excepción: </a:t>
            </a:r>
            <a:r>
              <a:rPr lang="es-ES" dirty="0" err="1" smtClean="0"/>
              <a:t>amiodarona</a:t>
            </a:r>
            <a:r>
              <a:rPr lang="es-ES" dirty="0" smtClean="0"/>
              <a:t>)</a:t>
            </a:r>
            <a:endParaRPr lang="es-ES" dirty="0"/>
          </a:p>
          <a:p>
            <a:pPr marL="0" lvl="1" indent="0" algn="ctr">
              <a:buNone/>
            </a:pPr>
            <a:endParaRPr lang="es-ES" dirty="0"/>
          </a:p>
          <a:p>
            <a:pPr marL="0" lvl="1" indent="0">
              <a:buNone/>
            </a:pPr>
            <a:r>
              <a:rPr lang="es-ES" sz="2000" dirty="0" smtClean="0"/>
              <a:t>Opacidades </a:t>
            </a:r>
            <a:r>
              <a:rPr lang="es-ES" sz="2000" dirty="0"/>
              <a:t>pulmonares </a:t>
            </a:r>
            <a:r>
              <a:rPr lang="es-ES" sz="2000" dirty="0" smtClean="0"/>
              <a:t>migratorias</a:t>
            </a:r>
          </a:p>
          <a:p>
            <a:pPr marL="0" lvl="1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+                                                          </a:t>
            </a:r>
            <a:r>
              <a:rPr lang="es-ES" sz="2400" dirty="0" smtClean="0">
                <a:solidFill>
                  <a:srgbClr val="C00000"/>
                </a:solidFill>
              </a:rPr>
              <a:t>NEUMONÍA ORGANIZADA</a:t>
            </a:r>
          </a:p>
          <a:p>
            <a:pPr marL="0" lvl="1" indent="0">
              <a:buNone/>
            </a:pPr>
            <a:r>
              <a:rPr lang="es-ES" sz="2000" dirty="0" smtClean="0"/>
              <a:t>        Exposición </a:t>
            </a:r>
            <a:r>
              <a:rPr lang="es-ES" sz="2000" dirty="0"/>
              <a:t>compatible </a:t>
            </a:r>
          </a:p>
          <a:p>
            <a:pPr marL="0" lvl="1" indent="0">
              <a:buNone/>
            </a:pPr>
            <a:endParaRPr lang="es-ES" dirty="0" smtClean="0"/>
          </a:p>
          <a:p>
            <a:pPr marL="0" lvl="1" indent="0">
              <a:buNone/>
            </a:pPr>
            <a:r>
              <a:rPr lang="es-ES" i="1" dirty="0" smtClean="0">
                <a:solidFill>
                  <a:srgbClr val="C00000"/>
                </a:solidFill>
              </a:rPr>
              <a:t>** En ocasiones necesaria confirmación histológica  -- utilidad BAL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5" name="Distinto de 4"/>
          <p:cNvSpPr/>
          <p:nvPr/>
        </p:nvSpPr>
        <p:spPr>
          <a:xfrm>
            <a:off x="4542057" y="3482577"/>
            <a:ext cx="720080" cy="360040"/>
          </a:xfrm>
          <a:prstGeom prst="mathNot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>
          <a:xfrm>
            <a:off x="282735" y="6197582"/>
            <a:ext cx="85689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M. Haro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Estarriol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, M. Rubio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Goday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, L.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Bernado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Turmo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. Lesiones pulmonares inducidas por fármacos. </a:t>
            </a:r>
            <a:r>
              <a:rPr lang="es-ES" sz="1000" i="1" dirty="0" err="1">
                <a:solidFill>
                  <a:prstClr val="white">
                    <a:lumMod val="50000"/>
                  </a:prstClr>
                </a:solidFill>
              </a:rPr>
              <a:t>Med</a:t>
            </a:r>
            <a:r>
              <a:rPr lang="es-ES" sz="1000" i="1" dirty="0">
                <a:solidFill>
                  <a:prstClr val="white">
                    <a:lumMod val="50000"/>
                  </a:prstClr>
                </a:solidFill>
              </a:rPr>
              <a:t> Integral 2002;40(2):64-75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544" y="5296232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 panose="05000000000000000000" pitchFamily="2" charset="2"/>
              </a:rPr>
              <a:t>Respuesta favorable a corticoides  </a:t>
            </a:r>
            <a:r>
              <a:rPr lang="es-ES" b="1" u="sng" dirty="0">
                <a:sym typeface="Wingdings" panose="05000000000000000000" pitchFamily="2" charset="2"/>
              </a:rPr>
              <a:t>NUNCA </a:t>
            </a:r>
            <a:r>
              <a:rPr lang="es-ES" dirty="0">
                <a:sym typeface="Wingdings" panose="05000000000000000000" pitchFamily="2" charset="2"/>
              </a:rPr>
              <a:t>será prueba </a:t>
            </a:r>
            <a:r>
              <a:rPr lang="es-ES" dirty="0" smtClean="0">
                <a:sym typeface="Wingdings" panose="05000000000000000000" pitchFamily="2" charset="2"/>
              </a:rPr>
              <a:t>diagnóstica</a:t>
            </a:r>
          </a:p>
          <a:p>
            <a:r>
              <a:rPr lang="es-E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OJO</a:t>
            </a:r>
            <a:r>
              <a:rPr lang="es-E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!! </a:t>
            </a:r>
            <a:r>
              <a:rPr lang="es-ES" dirty="0">
                <a:sym typeface="Wingdings" panose="05000000000000000000" pitchFamily="2" charset="2"/>
              </a:rPr>
              <a:t>Recaídas durante la reducción gradual de corticoides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08" y="2350008"/>
            <a:ext cx="7219950" cy="69532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8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BRONQUIOLITIS OBLITERANTE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200" dirty="0" smtClean="0"/>
              <a:t>Bronquiolos: zona transicional entre conductos aéreos y zona intercambio gaseoso</a:t>
            </a:r>
          </a:p>
          <a:p>
            <a:pPr algn="just"/>
            <a:r>
              <a:rPr lang="es-ES" sz="2400" b="1" dirty="0" smtClean="0">
                <a:solidFill>
                  <a:srgbClr val="0070C0"/>
                </a:solidFill>
              </a:rPr>
              <a:t>Bronquiolitis: </a:t>
            </a:r>
            <a:r>
              <a:rPr lang="es-ES" sz="2200" dirty="0" smtClean="0">
                <a:solidFill>
                  <a:srgbClr val="0070C0"/>
                </a:solidFill>
              </a:rPr>
              <a:t>inflamación</a:t>
            </a:r>
            <a:r>
              <a:rPr lang="es-ES" sz="2200" dirty="0" smtClean="0"/>
              <a:t> bronquiolos</a:t>
            </a:r>
          </a:p>
          <a:p>
            <a:pPr marL="0" indent="0" algn="just">
              <a:buNone/>
            </a:pPr>
            <a:endParaRPr lang="es-ES" sz="2200" dirty="0" smtClean="0"/>
          </a:p>
          <a:p>
            <a:pPr marL="0" indent="0" algn="just">
              <a:buNone/>
            </a:pPr>
            <a:r>
              <a:rPr lang="es-ES" sz="2200" b="1" u="sng" dirty="0" smtClean="0"/>
              <a:t>Espectro </a:t>
            </a:r>
            <a:r>
              <a:rPr lang="es-ES" sz="2200" b="1" u="sng" dirty="0" err="1" smtClean="0"/>
              <a:t>lesional</a:t>
            </a:r>
            <a:endParaRPr lang="es-ES" sz="2200" b="1" u="sng" dirty="0" smtClean="0"/>
          </a:p>
          <a:p>
            <a:pPr marL="514350" indent="23813" algn="just">
              <a:buFont typeface="+mj-lt"/>
              <a:buAutoNum type="romanUcPeriod"/>
              <a:tabLst>
                <a:tab pos="720725" algn="l"/>
              </a:tabLst>
            </a:pPr>
            <a:r>
              <a:rPr lang="es-ES" sz="2200" dirty="0" smtClean="0"/>
              <a:t>   Inflamación </a:t>
            </a:r>
            <a:r>
              <a:rPr lang="es-ES" sz="2200" dirty="0" err="1" smtClean="0"/>
              <a:t>bronquiolar</a:t>
            </a:r>
            <a:r>
              <a:rPr lang="es-ES" sz="2200" dirty="0" smtClean="0"/>
              <a:t> + fibrosis </a:t>
            </a:r>
            <a:r>
              <a:rPr lang="es-ES" sz="2200" dirty="0" err="1" smtClean="0"/>
              <a:t>peribronquial</a:t>
            </a:r>
            <a:endParaRPr lang="es-ES" sz="2200" dirty="0" smtClean="0"/>
          </a:p>
          <a:p>
            <a:pPr marL="514350" indent="23813" algn="just">
              <a:buFont typeface="+mj-lt"/>
              <a:buAutoNum type="romanUcPeriod"/>
              <a:tabLst>
                <a:tab pos="720725" algn="l"/>
              </a:tabLst>
            </a:pPr>
            <a:r>
              <a:rPr lang="es-ES" sz="2200" dirty="0"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sym typeface="Wingdings" panose="05000000000000000000" pitchFamily="2" charset="2"/>
              </a:rPr>
              <a:t>Estenosis cicatricial</a:t>
            </a:r>
          </a:p>
          <a:p>
            <a:pPr marL="0" indent="0" algn="just">
              <a:buNone/>
            </a:pPr>
            <a:endParaRPr lang="es-ES" sz="22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2200" b="1" u="sng" dirty="0" smtClean="0">
                <a:sym typeface="Wingdings" panose="05000000000000000000" pitchFamily="2" charset="2"/>
              </a:rPr>
              <a:t>Dos formas histológicas: </a:t>
            </a:r>
          </a:p>
          <a:p>
            <a:pPr marL="0" indent="0" algn="just">
              <a:buNone/>
            </a:pPr>
            <a:endParaRPr lang="es-ES" sz="2200" b="1" u="sng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1. </a:t>
            </a:r>
            <a:r>
              <a:rPr lang="es-ES" sz="2200" b="1" dirty="0" smtClean="0">
                <a:sym typeface="Wingdings" panose="05000000000000000000" pitchFamily="2" charset="2"/>
              </a:rPr>
              <a:t>Obstrucción bronquial por cicatrización submucosa </a:t>
            </a:r>
          </a:p>
          <a:p>
            <a:pPr marL="0" indent="0" algn="just">
              <a:buNone/>
            </a:pPr>
            <a:r>
              <a:rPr lang="es-ES" sz="2200" dirty="0" smtClean="0">
                <a:sym typeface="Wingdings" panose="05000000000000000000" pitchFamily="2" charset="2"/>
              </a:rPr>
              <a:t>         Formas </a:t>
            </a:r>
            <a:r>
              <a:rPr lang="es-ES" sz="2200" b="1" i="1" dirty="0">
                <a:solidFill>
                  <a:srgbClr val="C00000"/>
                </a:solidFill>
                <a:sym typeface="Wingdings" panose="05000000000000000000" pitchFamily="2" charset="2"/>
              </a:rPr>
              <a:t>más graves </a:t>
            </a:r>
            <a:r>
              <a:rPr lang="es-ES" sz="2200" dirty="0">
                <a:sym typeface="Wingdings" panose="05000000000000000000" pitchFamily="2" charset="2"/>
              </a:rPr>
              <a:t> obliteración completa </a:t>
            </a:r>
            <a:r>
              <a:rPr lang="es-ES" sz="2200" dirty="0" smtClean="0">
                <a:sym typeface="Wingdings" panose="05000000000000000000" pitchFamily="2" charset="2"/>
              </a:rPr>
              <a:t>luz</a:t>
            </a:r>
            <a:endParaRPr lang="es-ES" sz="22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2. </a:t>
            </a:r>
            <a:r>
              <a:rPr lang="es-ES" sz="2200" b="1" dirty="0" smtClean="0">
                <a:sym typeface="Wingdings" panose="05000000000000000000" pitchFamily="2" charset="2"/>
              </a:rPr>
              <a:t>Bronquiolitis Obliterante con neumonía organizada</a:t>
            </a:r>
            <a:endParaRPr lang="es-ES" sz="22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51520" y="6093295"/>
            <a:ext cx="8712968" cy="359445"/>
          </a:xfrm>
        </p:spPr>
        <p:txBody>
          <a:bodyPr/>
          <a:lstStyle/>
          <a:p>
            <a:pPr algn="r"/>
            <a:r>
              <a:rPr lang="es-ES" sz="1000" dirty="0"/>
              <a:t>Carlos </a:t>
            </a:r>
            <a:r>
              <a:rPr lang="es-ES" sz="1000" dirty="0" smtClean="0"/>
              <a:t>Bravo, </a:t>
            </a:r>
            <a:r>
              <a:rPr lang="es-ES" sz="1000" dirty="0"/>
              <a:t>Ramón </a:t>
            </a:r>
            <a:r>
              <a:rPr lang="es-ES" sz="1000" dirty="0" err="1" smtClean="0"/>
              <a:t>Orriols</a:t>
            </a:r>
            <a:r>
              <a:rPr lang="es-ES" sz="1000" dirty="0" smtClean="0"/>
              <a:t>, </a:t>
            </a:r>
            <a:r>
              <a:rPr lang="es-ES" sz="1000" dirty="0"/>
              <a:t>M Estrella </a:t>
            </a:r>
            <a:r>
              <a:rPr lang="es-ES" sz="1000" dirty="0" err="1" smtClean="0"/>
              <a:t>Drobnic</a:t>
            </a:r>
            <a:r>
              <a:rPr lang="es-ES" sz="1000" dirty="0" smtClean="0"/>
              <a:t>. </a:t>
            </a:r>
            <a:r>
              <a:rPr lang="es-ES" sz="1000" dirty="0"/>
              <a:t>Bronquiolitis constrictiva y bronquiolitis obliterante con neumonía organizada en las enfermedades </a:t>
            </a:r>
            <a:r>
              <a:rPr lang="es-ES" sz="1000" dirty="0" smtClean="0"/>
              <a:t>sistémicas. Reumatología Clínica. Vol. 27. Núm. 4. páginas </a:t>
            </a:r>
            <a:r>
              <a:rPr lang="es-ES" sz="1000" dirty="0"/>
              <a:t>128-136 (Abril 2000)</a:t>
            </a:r>
          </a:p>
        </p:txBody>
      </p:sp>
    </p:spTree>
    <p:extLst>
      <p:ext uri="{BB962C8B-B14F-4D97-AF65-F5344CB8AC3E}">
        <p14:creationId xmlns:p14="http://schemas.microsoft.com/office/powerpoint/2010/main" val="17671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42795" y="3899375"/>
            <a:ext cx="3456384" cy="125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1979712" y="2060848"/>
            <a:ext cx="54006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BRONQUIOLITIS OBLITERANTE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6536" y="1014409"/>
            <a:ext cx="8218487" cy="496855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Puede </a:t>
            </a:r>
            <a:r>
              <a:rPr lang="es-ES" dirty="0"/>
              <a:t>aparecer como reacción a fármacos</a:t>
            </a:r>
          </a:p>
          <a:p>
            <a:pPr algn="just"/>
            <a:r>
              <a:rPr lang="es-ES" dirty="0"/>
              <a:t>Síntomas inespecíficos (tos-disnea)</a:t>
            </a:r>
          </a:p>
          <a:p>
            <a:pPr marL="0" indent="0" algn="ctr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Trastorno </a:t>
            </a:r>
            <a:r>
              <a:rPr lang="es-ES" b="1" dirty="0">
                <a:solidFill>
                  <a:schemeClr val="bg1"/>
                </a:solidFill>
              </a:rPr>
              <a:t>ventilatorio obstructivo no reversible </a:t>
            </a:r>
          </a:p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+ atrapamiento + descenso </a:t>
            </a:r>
            <a:r>
              <a:rPr lang="es-ES" b="1" dirty="0" smtClean="0">
                <a:solidFill>
                  <a:schemeClr val="bg1"/>
                </a:solidFill>
              </a:rPr>
              <a:t>DLCO</a:t>
            </a:r>
            <a:endParaRPr lang="es-ES" sz="2100" dirty="0" smtClean="0"/>
          </a:p>
          <a:p>
            <a:pPr marL="0" indent="0" algn="just">
              <a:buNone/>
            </a:pPr>
            <a:endParaRPr lang="es-ES" sz="2100" dirty="0"/>
          </a:p>
          <a:p>
            <a:pPr algn="just"/>
            <a:r>
              <a:rPr lang="es-ES" sz="2100" dirty="0" err="1" smtClean="0"/>
              <a:t>Rx</a:t>
            </a:r>
            <a:r>
              <a:rPr lang="es-ES" sz="2100" dirty="0" smtClean="0"/>
              <a:t> </a:t>
            </a:r>
            <a:r>
              <a:rPr lang="es-ES" sz="2100" dirty="0"/>
              <a:t>tórax: normal / signos </a:t>
            </a:r>
            <a:r>
              <a:rPr lang="es-ES" sz="2100" dirty="0" err="1"/>
              <a:t>hiperinsuflación</a:t>
            </a:r>
            <a:endParaRPr lang="es-ES" sz="2100" dirty="0"/>
          </a:p>
          <a:p>
            <a:pPr algn="just"/>
            <a:r>
              <a:rPr lang="es-ES" sz="2100" dirty="0"/>
              <a:t>TCAR: </a:t>
            </a:r>
          </a:p>
          <a:p>
            <a:pPr lvl="1" algn="just"/>
            <a:r>
              <a:rPr lang="es-ES" sz="2100" dirty="0"/>
              <a:t>Engrosamiento pared </a:t>
            </a:r>
            <a:r>
              <a:rPr lang="es-ES" sz="2100" dirty="0" err="1"/>
              <a:t>bronquiolar</a:t>
            </a:r>
            <a:endParaRPr lang="es-ES" sz="2100" dirty="0"/>
          </a:p>
          <a:p>
            <a:pPr lvl="1" algn="just"/>
            <a:r>
              <a:rPr lang="es-ES" sz="2100" dirty="0"/>
              <a:t>Dilatación bronquiolos proximales</a:t>
            </a:r>
          </a:p>
          <a:p>
            <a:pPr lvl="1" algn="just"/>
            <a:r>
              <a:rPr lang="es-ES" sz="2100" dirty="0"/>
              <a:t>Patrón en mosaico</a:t>
            </a:r>
          </a:p>
          <a:p>
            <a:pPr marL="266700" lvl="1" indent="0" algn="just">
              <a:buNone/>
            </a:pPr>
            <a:endParaRPr lang="es-ES" sz="2100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49295" y="6110729"/>
            <a:ext cx="8712968" cy="452942"/>
          </a:xfrm>
        </p:spPr>
        <p:txBody>
          <a:bodyPr/>
          <a:lstStyle/>
          <a:p>
            <a:pPr algn="r"/>
            <a:r>
              <a:rPr lang="es-ES" sz="1000" dirty="0" err="1" smtClean="0"/>
              <a:t>Sydney</a:t>
            </a:r>
            <a:r>
              <a:rPr lang="es-ES" sz="1000" dirty="0" smtClean="0"/>
              <a:t> </a:t>
            </a:r>
            <a:r>
              <a:rPr lang="es-ES" sz="1000" dirty="0"/>
              <a:t>B. </a:t>
            </a:r>
            <a:r>
              <a:rPr lang="es-ES" sz="1000" dirty="0" err="1"/>
              <a:t>Montesi</a:t>
            </a:r>
            <a:r>
              <a:rPr lang="es-ES" sz="1000" dirty="0"/>
              <a:t>, M.D., John W. Nance, M.D., R. Scott Harris, M.D., and Eugene J. Mark, M.D</a:t>
            </a:r>
            <a:r>
              <a:rPr lang="es-ES" sz="1000" dirty="0" smtClean="0"/>
              <a:t>. </a:t>
            </a:r>
            <a:r>
              <a:rPr lang="en-US" sz="1000" dirty="0"/>
              <a:t>Case 17-2016: A 60-Year-Old Woman with Increasing </a:t>
            </a:r>
            <a:r>
              <a:rPr lang="en-US" sz="1000" dirty="0" smtClean="0"/>
              <a:t>Dyspnea </a:t>
            </a:r>
            <a:r>
              <a:rPr lang="pt-BR" sz="1000" dirty="0"/>
              <a:t>N </a:t>
            </a:r>
            <a:r>
              <a:rPr lang="pt-BR" sz="1000" dirty="0" err="1"/>
              <a:t>Engl</a:t>
            </a:r>
            <a:r>
              <a:rPr lang="pt-BR" sz="1000" dirty="0"/>
              <a:t> J </a:t>
            </a:r>
            <a:r>
              <a:rPr lang="pt-BR" sz="1000" dirty="0" err="1"/>
              <a:t>Med</a:t>
            </a:r>
            <a:r>
              <a:rPr lang="pt-BR" sz="1000" dirty="0"/>
              <a:t> 2016;374:2269-79. DOI: 10.1056/NEJMcpc1516452</a:t>
            </a:r>
            <a:endParaRPr lang="es-ES" sz="1000" dirty="0"/>
          </a:p>
          <a:p>
            <a:pPr algn="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342795" y="4005064"/>
            <a:ext cx="3456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 smtClean="0"/>
              <a:t>*Diagnóstico </a:t>
            </a:r>
            <a:r>
              <a:rPr lang="es-ES" sz="2100" dirty="0"/>
              <a:t>certeza: </a:t>
            </a:r>
            <a:r>
              <a:rPr lang="es-ES" sz="2100" b="1" dirty="0">
                <a:solidFill>
                  <a:srgbClr val="C00000"/>
                </a:solidFill>
              </a:rPr>
              <a:t>biopsia</a:t>
            </a:r>
          </a:p>
          <a:p>
            <a:pPr marL="0" lvl="1" indent="0" algn="just"/>
            <a:r>
              <a:rPr lang="es-ES" sz="2100" dirty="0"/>
              <a:t> </a:t>
            </a:r>
            <a:r>
              <a:rPr lang="es-ES" sz="2100" dirty="0" smtClean="0"/>
              <a:t>*</a:t>
            </a:r>
            <a:r>
              <a:rPr lang="es-ES" sz="2100" dirty="0" err="1" smtClean="0"/>
              <a:t>Tto</a:t>
            </a:r>
            <a:r>
              <a:rPr lang="es-ES" sz="2100" dirty="0"/>
              <a:t>: corticoides 1 mg/kg </a:t>
            </a:r>
            <a:r>
              <a:rPr lang="es-ES" sz="2100" dirty="0" smtClean="0"/>
              <a:t>día </a:t>
            </a:r>
            <a:endParaRPr lang="es-ES" sz="2100" dirty="0"/>
          </a:p>
          <a:p>
            <a:pPr marL="0" lvl="1" indent="0" algn="just"/>
            <a:r>
              <a:rPr lang="es-ES" sz="2100" dirty="0"/>
              <a:t> </a:t>
            </a:r>
            <a:r>
              <a:rPr lang="es-ES" sz="2100" dirty="0" smtClean="0"/>
              <a:t>* Pronóstico</a:t>
            </a:r>
            <a:r>
              <a:rPr lang="es-ES" sz="2100" dirty="0"/>
              <a:t>: </a:t>
            </a:r>
            <a:r>
              <a:rPr lang="es-ES" sz="2100" b="1" dirty="0">
                <a:solidFill>
                  <a:srgbClr val="C00000"/>
                </a:solidFill>
              </a:rPr>
              <a:t>desfavorable</a:t>
            </a:r>
          </a:p>
        </p:txBody>
      </p:sp>
    </p:spTree>
    <p:extLst>
      <p:ext uri="{BB962C8B-B14F-4D97-AF65-F5344CB8AC3E}">
        <p14:creationId xmlns:p14="http://schemas.microsoft.com/office/powerpoint/2010/main" val="115767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FÁRMACOS RELACIONADOS</a:t>
            </a:r>
            <a:endParaRPr lang="es-ES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69776" y="6093296"/>
            <a:ext cx="8748464" cy="349389"/>
          </a:xfrm>
        </p:spPr>
        <p:txBody>
          <a:bodyPr/>
          <a:lstStyle/>
          <a:p>
            <a:pPr lvl="0" algn="r">
              <a:defRPr/>
            </a:pPr>
            <a:r>
              <a:rPr lang="es-ES" sz="1000" dirty="0"/>
              <a:t>Carlos Bravo, Ramón </a:t>
            </a:r>
            <a:r>
              <a:rPr lang="es-ES" sz="1000" dirty="0" err="1"/>
              <a:t>Orriols</a:t>
            </a:r>
            <a:r>
              <a:rPr lang="es-ES" sz="1000" dirty="0"/>
              <a:t>, M Estrella </a:t>
            </a:r>
            <a:r>
              <a:rPr lang="es-ES" sz="1000" dirty="0" err="1"/>
              <a:t>Drobnic</a:t>
            </a:r>
            <a:r>
              <a:rPr lang="es-ES" sz="1000" dirty="0"/>
              <a:t>. Bronquiolitis constrictiva y bronquiolitis obliterante con neumonía organizada en las enfermedades sistémicas. Reumatología Clínica. Vol. 27. Núm. 4. páginas 128-136 (Abril 2000</a:t>
            </a:r>
            <a:endParaRPr lang="es-E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268760"/>
            <a:ext cx="1952625" cy="1447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68760"/>
            <a:ext cx="2076450" cy="11906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55576" y="2852936"/>
            <a:ext cx="74888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755576" y="335699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>
                <a:solidFill>
                  <a:srgbClr val="C00000"/>
                </a:solidFill>
              </a:rPr>
              <a:t>Penicilamina</a:t>
            </a:r>
            <a:r>
              <a:rPr lang="es-ES" b="1" u="sng" dirty="0">
                <a:solidFill>
                  <a:srgbClr val="C00000"/>
                </a:solidFill>
              </a:rPr>
              <a:t>: </a:t>
            </a:r>
            <a:r>
              <a:rPr lang="es-ES" dirty="0" err="1">
                <a:solidFill>
                  <a:srgbClr val="C00000"/>
                </a:solidFill>
              </a:rPr>
              <a:t>quelante</a:t>
            </a:r>
            <a:r>
              <a:rPr lang="es-ES" dirty="0">
                <a:solidFill>
                  <a:srgbClr val="C00000"/>
                </a:solidFill>
              </a:rPr>
              <a:t> del cobre, zinc, mercurio</a:t>
            </a:r>
          </a:p>
          <a:p>
            <a:pPr marL="538163" indent="-274638">
              <a:buFont typeface="Wingdings" panose="05000000000000000000" pitchFamily="2" charset="2"/>
              <a:buChar char="ü"/>
            </a:pPr>
            <a:r>
              <a:rPr lang="es-ES" dirty="0"/>
              <a:t>Propiedades antiinflamatorias: AR refractaria y ES</a:t>
            </a:r>
          </a:p>
          <a:p>
            <a:pPr marL="538163" indent="-274638">
              <a:buFont typeface="Wingdings" panose="05000000000000000000" pitchFamily="2" charset="2"/>
              <a:buChar char="ü"/>
            </a:pPr>
            <a:r>
              <a:rPr lang="es-ES" dirty="0"/>
              <a:t>Formador de colágeno</a:t>
            </a:r>
          </a:p>
          <a:p>
            <a:endParaRPr lang="es-ES" b="1" u="sng" dirty="0" smtClean="0">
              <a:solidFill>
                <a:srgbClr val="00B050"/>
              </a:solidFill>
            </a:endParaRPr>
          </a:p>
          <a:p>
            <a:r>
              <a:rPr lang="es-ES" b="1" u="sng" dirty="0" smtClean="0">
                <a:solidFill>
                  <a:srgbClr val="00B050"/>
                </a:solidFill>
              </a:rPr>
              <a:t>Crisoterapia (sales de oro): </a:t>
            </a:r>
            <a:r>
              <a:rPr lang="es-ES" u="sng" dirty="0" smtClean="0">
                <a:solidFill>
                  <a:srgbClr val="00B050"/>
                </a:solidFill>
              </a:rPr>
              <a:t> </a:t>
            </a:r>
            <a:r>
              <a:rPr lang="es-ES" dirty="0" smtClean="0"/>
              <a:t>AR y artropatía </a:t>
            </a:r>
            <a:r>
              <a:rPr lang="es-ES" dirty="0" err="1" smtClean="0"/>
              <a:t>psoriásica</a:t>
            </a:r>
            <a:endParaRPr lang="es-ES" dirty="0" smtClean="0"/>
          </a:p>
          <a:p>
            <a:pPr marL="285750" indent="-22225"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es-ES" dirty="0"/>
              <a:t>	</a:t>
            </a:r>
            <a:r>
              <a:rPr lang="es-ES" dirty="0" smtClean="0"/>
              <a:t>Relacionada con BC o BONO</a:t>
            </a:r>
          </a:p>
          <a:p>
            <a:pPr marL="285750" indent="-22225">
              <a:buFont typeface="Wingdings" panose="05000000000000000000" pitchFamily="2" charset="2"/>
              <a:buChar char="ü"/>
            </a:pPr>
            <a:r>
              <a:rPr lang="es-ES" dirty="0" smtClean="0"/>
              <a:t>  Pronóstico </a:t>
            </a:r>
            <a:r>
              <a:rPr lang="es-ES" dirty="0"/>
              <a:t>favorable</a:t>
            </a:r>
          </a:p>
          <a:p>
            <a:pPr marL="263525"/>
            <a:r>
              <a:rPr lang="es-ES" dirty="0"/>
              <a:t>	</a:t>
            </a:r>
            <a:r>
              <a:rPr lang="es-ES" dirty="0" smtClean="0"/>
              <a:t>Algunos casos: resistentes a corticoides</a:t>
            </a:r>
          </a:p>
          <a:p>
            <a:pPr marL="263525"/>
            <a:endParaRPr lang="es-E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2483768" y="1230263"/>
            <a:ext cx="1512168" cy="3265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2483768" y="1586436"/>
            <a:ext cx="1512168" cy="2583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6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ENFERMEDAD PULMONAR INTERSTICIAL POR FÁRMACOS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339" y="980729"/>
            <a:ext cx="8218487" cy="4968551"/>
          </a:xfrm>
        </p:spPr>
        <p:txBody>
          <a:bodyPr/>
          <a:lstStyle/>
          <a:p>
            <a:pPr marL="0" indent="0">
              <a:buNone/>
            </a:pPr>
            <a:r>
              <a:rPr lang="es-ES" sz="2200" i="1" dirty="0"/>
              <a:t>Variedad de patrones clínicos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200" dirty="0">
                <a:solidFill>
                  <a:srgbClr val="00B050"/>
                </a:solidFill>
              </a:rPr>
              <a:t>Síntomas respiratorios leves</a:t>
            </a:r>
          </a:p>
          <a:p>
            <a:pPr marL="0" indent="0">
              <a:buNone/>
            </a:pPr>
            <a:r>
              <a:rPr lang="es-ES" dirty="0"/>
              <a:t>       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IRA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rápidamente progresiva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2600" b="1" dirty="0" smtClean="0">
                <a:solidFill>
                  <a:srgbClr val="FF0000"/>
                </a:solidFill>
              </a:rPr>
              <a:t>Muerte</a:t>
            </a:r>
            <a:endParaRPr lang="es-ES" sz="26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323623" y="6227987"/>
            <a:ext cx="8712968" cy="359445"/>
          </a:xfrm>
        </p:spPr>
        <p:txBody>
          <a:bodyPr/>
          <a:lstStyle/>
          <a:p>
            <a:pPr algn="r"/>
            <a:r>
              <a:rPr lang="es-ES" sz="1000" dirty="0" err="1"/>
              <a:t>Spagnolo</a:t>
            </a:r>
            <a:r>
              <a:rPr lang="es-ES" sz="1000" dirty="0"/>
              <a:t> P, </a:t>
            </a:r>
            <a:r>
              <a:rPr lang="es-ES" sz="1000" dirty="0" err="1"/>
              <a:t>Bonniaud</a:t>
            </a:r>
            <a:r>
              <a:rPr lang="es-ES" sz="1000" dirty="0"/>
              <a:t> P, </a:t>
            </a:r>
            <a:r>
              <a:rPr lang="es-ES" sz="1000" dirty="0" err="1"/>
              <a:t>Rossi</a:t>
            </a:r>
            <a:r>
              <a:rPr lang="es-ES" sz="1000" dirty="0"/>
              <a:t> G, et al. </a:t>
            </a:r>
            <a:r>
              <a:rPr lang="es-ES" sz="1000" dirty="0" err="1"/>
              <a:t>Drug-induced</a:t>
            </a:r>
            <a:r>
              <a:rPr lang="es-ES" sz="1000" dirty="0"/>
              <a:t> 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. </a:t>
            </a:r>
            <a:r>
              <a:rPr lang="es-ES" sz="1000" dirty="0" err="1"/>
              <a:t>Eur</a:t>
            </a:r>
            <a:r>
              <a:rPr lang="es-ES" sz="1000" dirty="0"/>
              <a:t> </a:t>
            </a:r>
            <a:r>
              <a:rPr lang="es-ES" sz="1000" dirty="0" err="1"/>
              <a:t>Respir</a:t>
            </a:r>
            <a:r>
              <a:rPr lang="es-ES" sz="1000" dirty="0"/>
              <a:t> J 2022; 60: 2102776 [DOI: 10.1183/13993003.02776-2021].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>
            <a:off x="4500182" y="2204863"/>
            <a:ext cx="359850" cy="504057"/>
          </a:xfrm>
          <a:prstGeom prst="downArrow">
            <a:avLst>
              <a:gd name="adj1" fmla="val 21766"/>
              <a:gd name="adj2" fmla="val 35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4513894" y="3428997"/>
            <a:ext cx="359850" cy="504057"/>
          </a:xfrm>
          <a:prstGeom prst="downArrow">
            <a:avLst>
              <a:gd name="adj1" fmla="val 21766"/>
              <a:gd name="adj2" fmla="val 35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943708" y="518357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NO</a:t>
            </a:r>
            <a:r>
              <a:rPr lang="es-ES" sz="2800" b="1" dirty="0"/>
              <a:t> HALLAZGOS </a:t>
            </a:r>
            <a:r>
              <a:rPr lang="es-ES" sz="2800" b="1" dirty="0">
                <a:solidFill>
                  <a:srgbClr val="C00000"/>
                </a:solidFill>
              </a:rPr>
              <a:t>PATOGNOMÓNICOS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051720" y="5245130"/>
            <a:ext cx="5616624" cy="416117"/>
          </a:xfrm>
          <a:prstGeom prst="roundRect">
            <a:avLst/>
          </a:prstGeom>
          <a:noFill/>
          <a:ln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194" y="3113087"/>
            <a:ext cx="7324725" cy="704850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465904" y="2924944"/>
            <a:ext cx="842898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NEUMONITIS POR HIPERSENSIBILIDAD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312" y="980728"/>
            <a:ext cx="8424168" cy="5877272"/>
          </a:xfrm>
        </p:spPr>
        <p:txBody>
          <a:bodyPr>
            <a:normAutofit/>
          </a:bodyPr>
          <a:lstStyle/>
          <a:p>
            <a:r>
              <a:rPr lang="es-ES" dirty="0" smtClean="0"/>
              <a:t>Antígeno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FÁRMACO</a:t>
            </a:r>
          </a:p>
          <a:p>
            <a:r>
              <a:rPr lang="es-ES" dirty="0" smtClean="0"/>
              <a:t>Reacción </a:t>
            </a:r>
            <a:r>
              <a:rPr lang="es-ES" dirty="0"/>
              <a:t>de hipersensibilidad </a:t>
            </a:r>
            <a:r>
              <a:rPr lang="es-ES" dirty="0" smtClean="0"/>
              <a:t>retardada Tipo IV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Horas </a:t>
            </a:r>
            <a:r>
              <a:rPr lang="es-ES" dirty="0">
                <a:sym typeface="Wingdings" panose="05000000000000000000" pitchFamily="2" charset="2"/>
              </a:rPr>
              <a:t>o días de la </a:t>
            </a:r>
            <a:r>
              <a:rPr lang="es-ES" dirty="0" smtClean="0">
                <a:sym typeface="Wingdings" panose="05000000000000000000" pitchFamily="2" charset="2"/>
              </a:rPr>
              <a:t>ingesta</a:t>
            </a:r>
          </a:p>
          <a:p>
            <a:endParaRPr lang="es-E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</a:t>
            </a:r>
            <a:r>
              <a:rPr lang="es-E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1. </a:t>
            </a:r>
            <a:r>
              <a:rPr lang="es-ES" dirty="0" smtClean="0">
                <a:solidFill>
                  <a:schemeClr val="bg1"/>
                </a:solidFill>
              </a:rPr>
              <a:t>Clínica inespecífica</a:t>
            </a:r>
          </a:p>
          <a:p>
            <a:pPr marL="0" indent="0">
              <a:buNone/>
            </a:pPr>
            <a:r>
              <a:rPr lang="es-ES" sz="1900" i="1" dirty="0" smtClean="0"/>
              <a:t>        (Tos </a:t>
            </a:r>
            <a:r>
              <a:rPr lang="es-ES" sz="1900" i="1" dirty="0"/>
              <a:t>escasamente productiva, fiebre y </a:t>
            </a:r>
            <a:r>
              <a:rPr lang="es-ES" sz="1900" i="1" dirty="0" smtClean="0"/>
              <a:t>disnea)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      2. Infiltrados pulmonares múltiples, nódulos </a:t>
            </a:r>
            <a:r>
              <a:rPr lang="es-ES" dirty="0" err="1">
                <a:solidFill>
                  <a:schemeClr val="bg1"/>
                </a:solidFill>
              </a:rPr>
              <a:t>centrolobulillares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  y  atrapamiento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      3. BAL </a:t>
            </a:r>
            <a:r>
              <a:rPr lang="es-ES" dirty="0">
                <a:solidFill>
                  <a:schemeClr val="bg1"/>
                </a:solidFill>
              </a:rPr>
              <a:t>linfocitario </a:t>
            </a:r>
            <a:r>
              <a:rPr lang="es-ES" dirty="0" smtClean="0">
                <a:solidFill>
                  <a:schemeClr val="bg1"/>
                </a:solidFill>
              </a:rPr>
              <a:t>           CD4/CD8 baja</a:t>
            </a:r>
            <a:endParaRPr lang="es-ES" sz="2200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Exclusión de otras causas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Mejoría tras retirada fármaco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082560"/>
            <a:ext cx="8784976" cy="359445"/>
          </a:xfrm>
        </p:spPr>
        <p:txBody>
          <a:bodyPr/>
          <a:lstStyle/>
          <a:p>
            <a:pPr algn="r"/>
            <a:r>
              <a:rPr lang="es-ES" sz="1000" i="0" dirty="0"/>
              <a:t>Camus P, </a:t>
            </a:r>
            <a:r>
              <a:rPr lang="es-ES" sz="1000" i="0" dirty="0" err="1"/>
              <a:t>Foucher</a:t>
            </a:r>
            <a:r>
              <a:rPr lang="es-ES" sz="1000" i="0" dirty="0"/>
              <a:t> P, </a:t>
            </a:r>
            <a:r>
              <a:rPr lang="es-ES" sz="1000" i="0" dirty="0" err="1"/>
              <a:t>Bonniaud</a:t>
            </a:r>
            <a:r>
              <a:rPr lang="es-ES" sz="1000" i="0" dirty="0"/>
              <a:t> P, Ask K. </a:t>
            </a:r>
            <a:r>
              <a:rPr lang="es-ES" sz="1000" i="0" dirty="0" err="1"/>
              <a:t>Drug-induced</a:t>
            </a:r>
            <a:r>
              <a:rPr lang="es-ES" sz="1000" i="0" dirty="0"/>
              <a:t> </a:t>
            </a:r>
            <a:r>
              <a:rPr lang="es-ES" sz="1000" i="0" dirty="0" err="1"/>
              <a:t>infiltrative</a:t>
            </a:r>
            <a:r>
              <a:rPr lang="es-ES" sz="1000" i="0" dirty="0"/>
              <a:t> </a:t>
            </a:r>
            <a:r>
              <a:rPr lang="es-ES" sz="1000" i="0" dirty="0" err="1"/>
              <a:t>lung</a:t>
            </a:r>
            <a:r>
              <a:rPr lang="es-ES" sz="1000" i="0" dirty="0"/>
              <a:t> </a:t>
            </a:r>
            <a:r>
              <a:rPr lang="es-ES" sz="1000" i="0" dirty="0" err="1"/>
              <a:t>disease</a:t>
            </a:r>
            <a:r>
              <a:rPr lang="es-ES" sz="1000" i="0" dirty="0"/>
              <a:t>. </a:t>
            </a:r>
            <a:r>
              <a:rPr lang="es-ES" sz="1000" i="0" dirty="0" err="1"/>
              <a:t>Eur</a:t>
            </a:r>
            <a:r>
              <a:rPr lang="es-ES" sz="1000" i="0" dirty="0"/>
              <a:t> </a:t>
            </a:r>
            <a:r>
              <a:rPr lang="es-ES" sz="1000" i="0" dirty="0" err="1"/>
              <a:t>Respir</a:t>
            </a:r>
            <a:r>
              <a:rPr lang="es-ES" sz="1000" i="0" dirty="0"/>
              <a:t> J. 2001;18 </a:t>
            </a:r>
            <a:r>
              <a:rPr lang="es-ES" sz="1000" i="0" dirty="0" err="1"/>
              <a:t>Suppl</a:t>
            </a:r>
            <a:r>
              <a:rPr lang="es-ES" sz="1000" i="0" dirty="0"/>
              <a:t> 32:93-100</a:t>
            </a:r>
            <a:r>
              <a:rPr lang="es-ES" sz="1000" i="0" dirty="0" smtClean="0"/>
              <a:t>.</a:t>
            </a:r>
          </a:p>
          <a:p>
            <a:pPr lvl="0" algn="r"/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M. Haro </a:t>
            </a:r>
            <a:r>
              <a:rPr lang="es-ES" sz="1000" i="0" dirty="0" err="1">
                <a:solidFill>
                  <a:prstClr val="white">
                    <a:lumMod val="50000"/>
                  </a:prstClr>
                </a:solidFill>
              </a:rPr>
              <a:t>Estarriol</a:t>
            </a:r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, M. Rubio </a:t>
            </a:r>
            <a:r>
              <a:rPr lang="es-ES" sz="1000" i="0" dirty="0" err="1">
                <a:solidFill>
                  <a:prstClr val="white">
                    <a:lumMod val="50000"/>
                  </a:prstClr>
                </a:solidFill>
              </a:rPr>
              <a:t>Goday</a:t>
            </a:r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, L. </a:t>
            </a:r>
            <a:r>
              <a:rPr lang="es-ES" sz="1000" i="0" dirty="0" err="1">
                <a:solidFill>
                  <a:prstClr val="white">
                    <a:lumMod val="50000"/>
                  </a:prstClr>
                </a:solidFill>
              </a:rPr>
              <a:t>Bernado</a:t>
            </a:r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" sz="1000" i="0" dirty="0" err="1">
                <a:solidFill>
                  <a:prstClr val="white">
                    <a:lumMod val="50000"/>
                  </a:prstClr>
                </a:solidFill>
              </a:rPr>
              <a:t>Turmo</a:t>
            </a:r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. Lesiones pulmonares inducidas por fármacos. </a:t>
            </a:r>
            <a:r>
              <a:rPr lang="es-ES" sz="1000" i="0" dirty="0" err="1">
                <a:solidFill>
                  <a:prstClr val="white">
                    <a:lumMod val="50000"/>
                  </a:prstClr>
                </a:solidFill>
              </a:rPr>
              <a:t>Med</a:t>
            </a:r>
            <a:r>
              <a:rPr lang="es-ES" sz="1000" i="0" dirty="0">
                <a:solidFill>
                  <a:prstClr val="white">
                    <a:lumMod val="50000"/>
                  </a:prstClr>
                </a:solidFill>
              </a:rPr>
              <a:t> Integral 2002;40(2):64-75</a:t>
            </a:r>
            <a:endParaRPr lang="es-ES" sz="1000" i="0" baseline="30000" dirty="0">
              <a:solidFill>
                <a:prstClr val="white">
                  <a:lumMod val="50000"/>
                </a:prstClr>
              </a:solidFill>
            </a:endParaRPr>
          </a:p>
          <a:p>
            <a:pPr algn="r"/>
            <a:endParaRPr lang="es-ES" sz="1000" i="0" dirty="0"/>
          </a:p>
        </p:txBody>
      </p:sp>
      <p:sp>
        <p:nvSpPr>
          <p:cNvPr id="11" name="Flecha curvada hacia la derecha 10"/>
          <p:cNvSpPr/>
          <p:nvPr/>
        </p:nvSpPr>
        <p:spPr>
          <a:xfrm>
            <a:off x="2267744" y="4811141"/>
            <a:ext cx="792088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1"/>
          <p:cNvSpPr/>
          <p:nvPr/>
        </p:nvSpPr>
        <p:spPr>
          <a:xfrm>
            <a:off x="6588224" y="4849192"/>
            <a:ext cx="79208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721819"/>
            <a:ext cx="1087931" cy="10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NEUMONITIS POR HIPERSENSIBILIDAD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04268"/>
            <a:ext cx="8218487" cy="4968551"/>
          </a:xfrm>
        </p:spPr>
        <p:txBody>
          <a:bodyPr/>
          <a:lstStyle/>
          <a:p>
            <a:r>
              <a:rPr lang="es-ES" dirty="0"/>
              <a:t>Biopsia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rgbClr val="C00000"/>
                </a:solidFill>
              </a:rPr>
              <a:t>granulomas </a:t>
            </a:r>
            <a:r>
              <a:rPr lang="es-ES" dirty="0" smtClean="0">
                <a:solidFill>
                  <a:srgbClr val="C00000"/>
                </a:solidFill>
              </a:rPr>
              <a:t>NO </a:t>
            </a:r>
            <a:r>
              <a:rPr lang="es-ES" dirty="0" err="1" smtClean="0">
                <a:solidFill>
                  <a:srgbClr val="C00000"/>
                </a:solidFill>
              </a:rPr>
              <a:t>caseificantes</a:t>
            </a:r>
            <a:r>
              <a:rPr lang="es-ES" dirty="0" smtClean="0">
                <a:solidFill>
                  <a:srgbClr val="C00000"/>
                </a:solidFill>
              </a:rPr>
              <a:t>   </a:t>
            </a:r>
            <a:r>
              <a:rPr lang="es-ES" i="1" dirty="0" smtClean="0">
                <a:solidFill>
                  <a:srgbClr val="C00000"/>
                </a:solidFill>
              </a:rPr>
              <a:t>(</a:t>
            </a:r>
            <a:r>
              <a:rPr lang="es-ES" i="1" dirty="0" err="1" smtClean="0">
                <a:solidFill>
                  <a:srgbClr val="C00000"/>
                </a:solidFill>
              </a:rPr>
              <a:t>centrolobulillares</a:t>
            </a:r>
            <a:r>
              <a:rPr lang="es-ES" i="1" dirty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Inflamación linfocítica </a:t>
            </a:r>
            <a:r>
              <a:rPr lang="es-ES" dirty="0" smtClean="0"/>
              <a:t>intersticial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Inflamación alveolar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Forma crónica: fibrosis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dirty="0"/>
          </a:p>
          <a:p>
            <a:pPr lvl="1">
              <a:buFont typeface="Wingdings" panose="05000000000000000000" pitchFamily="2" charset="2"/>
              <a:buChar char="ü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83568" y="6309320"/>
            <a:ext cx="8208143" cy="359445"/>
          </a:xfrm>
        </p:spPr>
        <p:txBody>
          <a:bodyPr/>
          <a:lstStyle/>
          <a:p>
            <a:pPr lvl="0" algn="r"/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M. Haro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Estarriol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, M. Rubio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Goday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, L.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Bernado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Turmo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. Lesiones pulmonares inducidas por fármacos. </a:t>
            </a:r>
            <a:r>
              <a:rPr lang="es-ES" sz="1000" dirty="0" err="1">
                <a:solidFill>
                  <a:prstClr val="white">
                    <a:lumMod val="50000"/>
                  </a:prstClr>
                </a:solidFill>
              </a:rPr>
              <a:t>Med</a:t>
            </a:r>
            <a:r>
              <a:rPr lang="es-ES" sz="1000" dirty="0">
                <a:solidFill>
                  <a:prstClr val="white">
                    <a:lumMod val="50000"/>
                  </a:prstClr>
                </a:solidFill>
              </a:rPr>
              <a:t> Integral 2002;40(2):64-75</a:t>
            </a:r>
            <a:endParaRPr lang="es-ES" sz="1000" baseline="30000" dirty="0">
              <a:solidFill>
                <a:prstClr val="white">
                  <a:lumMod val="50000"/>
                </a:prstClr>
              </a:solidFill>
            </a:endParaRPr>
          </a:p>
          <a:p>
            <a:pPr algn="r"/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18162"/>
            <a:ext cx="3112079" cy="26041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2902893"/>
            <a:ext cx="3184087" cy="26207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74479" y="5669296"/>
            <a:ext cx="682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Figs. 7</a:t>
            </a:r>
            <a:r>
              <a:rPr lang="es-ES" sz="1400" b="1" dirty="0" smtClean="0"/>
              <a:t> </a:t>
            </a:r>
            <a:r>
              <a:rPr lang="es-ES" sz="1400" b="1" dirty="0"/>
              <a:t>y </a:t>
            </a:r>
            <a:r>
              <a:rPr lang="es-ES" sz="1400" b="1" dirty="0" smtClean="0"/>
              <a:t>8. </a:t>
            </a:r>
            <a:r>
              <a:rPr lang="es-ES" sz="1400" dirty="0" err="1" smtClean="0"/>
              <a:t>Rx</a:t>
            </a:r>
            <a:r>
              <a:rPr lang="es-ES" sz="1400" dirty="0" smtClean="0"/>
              <a:t> </a:t>
            </a:r>
            <a:r>
              <a:rPr lang="es-ES" sz="1400" dirty="0"/>
              <a:t>y </a:t>
            </a:r>
            <a:r>
              <a:rPr lang="es-ES" sz="1400" dirty="0" smtClean="0"/>
              <a:t>TC </a:t>
            </a:r>
            <a:r>
              <a:rPr lang="es-ES" sz="1400" dirty="0"/>
              <a:t>torácicas. </a:t>
            </a:r>
            <a:r>
              <a:rPr lang="es-ES" sz="1400" dirty="0" smtClean="0"/>
              <a:t>Patrón </a:t>
            </a:r>
            <a:r>
              <a:rPr lang="es-ES" sz="1400" dirty="0"/>
              <a:t>intersticial difuso en vidrio deslustrado en una </a:t>
            </a:r>
            <a:r>
              <a:rPr lang="es-ES" sz="1400" dirty="0" smtClean="0"/>
              <a:t>NH </a:t>
            </a:r>
            <a:r>
              <a:rPr lang="es-ES" sz="1400" dirty="0"/>
              <a:t>producida por </a:t>
            </a:r>
            <a:r>
              <a:rPr lang="es-ES" sz="1400" dirty="0" err="1" smtClean="0"/>
              <a:t>nitrofurantoína</a:t>
            </a:r>
            <a:r>
              <a:rPr lang="es-ES" sz="12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74479" y="2852936"/>
            <a:ext cx="6825913" cy="2732979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>
            <a:stCxn id="8" idx="0"/>
            <a:endCxn id="8" idx="2"/>
          </p:cNvCxnSpPr>
          <p:nvPr/>
        </p:nvCxnSpPr>
        <p:spPr>
          <a:xfrm>
            <a:off x="4687436" y="2852936"/>
            <a:ext cx="0" cy="2732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73016"/>
            <a:ext cx="73628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EOSINOFILIAS PULMONARES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Infiltración </a:t>
            </a:r>
            <a:r>
              <a:rPr lang="es-ES" sz="2400" b="1" dirty="0" err="1">
                <a:solidFill>
                  <a:srgbClr val="C00000"/>
                </a:solidFill>
              </a:rPr>
              <a:t>eosinofílica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67B2"/>
                </a:solidFill>
              </a:rPr>
              <a:t>DIAGNÓSTICO DEFINITIVO </a:t>
            </a:r>
            <a:r>
              <a:rPr lang="es-ES" sz="2400" i="1" dirty="0" smtClean="0">
                <a:solidFill>
                  <a:srgbClr val="0067B2"/>
                </a:solidFill>
              </a:rPr>
              <a:t>(al </a:t>
            </a:r>
            <a:r>
              <a:rPr lang="es-ES" sz="2400" i="1" dirty="0">
                <a:solidFill>
                  <a:srgbClr val="0067B2"/>
                </a:solidFill>
              </a:rPr>
              <a:t>menos </a:t>
            </a:r>
            <a:r>
              <a:rPr lang="es-ES" sz="2400" i="1" dirty="0" smtClean="0">
                <a:solidFill>
                  <a:srgbClr val="0067B2"/>
                </a:solidFill>
              </a:rPr>
              <a:t>1): </a:t>
            </a:r>
          </a:p>
          <a:p>
            <a:pPr marL="447675" indent="0">
              <a:buFont typeface="Wingdings" panose="05000000000000000000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 err="1" smtClean="0"/>
              <a:t>Eosinófilos</a:t>
            </a:r>
            <a:r>
              <a:rPr lang="es-ES" sz="2400" dirty="0" smtClean="0"/>
              <a:t> </a:t>
            </a:r>
            <a:r>
              <a:rPr lang="es-ES" sz="2400" dirty="0"/>
              <a:t>en sangre </a:t>
            </a:r>
            <a:r>
              <a:rPr lang="es-ES" sz="2400" dirty="0" smtClean="0"/>
              <a:t>periférica elevados </a:t>
            </a:r>
            <a:r>
              <a:rPr lang="es-ES" sz="2400" dirty="0"/>
              <a:t>y </a:t>
            </a:r>
            <a:r>
              <a:rPr lang="es-ES" sz="2400" dirty="0" smtClean="0"/>
              <a:t>anomalías radiológicas</a:t>
            </a:r>
          </a:p>
          <a:p>
            <a:pPr marL="447675" indent="0">
              <a:buFont typeface="Wingdings" panose="05000000000000000000" pitchFamily="2" charset="2"/>
              <a:buChar char="ü"/>
            </a:pPr>
            <a:r>
              <a:rPr lang="es-ES" sz="2400" dirty="0" smtClean="0"/>
              <a:t> Infiltración </a:t>
            </a:r>
            <a:r>
              <a:rPr lang="es-ES" sz="2400" dirty="0" err="1"/>
              <a:t>eosinofílica</a:t>
            </a:r>
            <a:r>
              <a:rPr lang="es-ES" sz="2400" dirty="0"/>
              <a:t> </a:t>
            </a:r>
            <a:r>
              <a:rPr lang="es-ES" sz="2400" dirty="0" smtClean="0"/>
              <a:t>en tejido </a:t>
            </a:r>
            <a:r>
              <a:rPr lang="es-ES" sz="2400" dirty="0"/>
              <a:t>pulmonar </a:t>
            </a:r>
            <a:r>
              <a:rPr lang="es-ES" sz="2400" dirty="0" smtClean="0"/>
              <a:t>(BTB o quirúrgica) </a:t>
            </a:r>
          </a:p>
          <a:p>
            <a:pPr marL="447675" indent="0">
              <a:buFont typeface="Wingdings" panose="05000000000000000000" pitchFamily="2" charset="2"/>
              <a:buChar char="ü"/>
            </a:pPr>
            <a:r>
              <a:rPr lang="es-ES" sz="2400" dirty="0" smtClean="0"/>
              <a:t> BAL </a:t>
            </a:r>
            <a:r>
              <a:rPr lang="es-ES" sz="2400" dirty="0" err="1" smtClean="0"/>
              <a:t>eosinofílico</a:t>
            </a:r>
            <a:r>
              <a:rPr lang="es-ES" sz="2400" dirty="0" smtClean="0"/>
              <a:t> (&gt; = 25 </a:t>
            </a:r>
            <a:r>
              <a:rPr lang="es-ES" sz="2400" dirty="0"/>
              <a:t>%)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14072" y="6093295"/>
            <a:ext cx="8208143" cy="359445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/>
              <a:t>Kuboa</a:t>
            </a:r>
            <a:r>
              <a:rPr lang="pt-BR" sz="1000" dirty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/>
              <a:t>Kanazawac</a:t>
            </a:r>
            <a:r>
              <a:rPr lang="pt-BR" sz="1000" dirty="0"/>
              <a:t> et al. </a:t>
            </a:r>
            <a:r>
              <a:rPr lang="en-US" sz="1000" dirty="0"/>
              <a:t>Consensus statement for the diagnosis and treatment of drug-induced lung injuries. Japanese Respiratory Society. Published by Elsevier B.V. All rights reserved. http://dx.doi.org/10.1016/j.resinv.2013.09.001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946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NEUMONÍA EOSINOFÍLICA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140955"/>
              </p:ext>
            </p:extLst>
          </p:nvPr>
        </p:nvGraphicFramePr>
        <p:xfrm>
          <a:off x="468311" y="981075"/>
          <a:ext cx="8280152" cy="446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76">
                  <a:extLst>
                    <a:ext uri="{9D8B030D-6E8A-4147-A177-3AD203B41FA5}">
                      <a16:colId xmlns:a16="http://schemas.microsoft.com/office/drawing/2014/main" val="1190211294"/>
                    </a:ext>
                  </a:extLst>
                </a:gridCol>
                <a:gridCol w="4140076">
                  <a:extLst>
                    <a:ext uri="{9D8B030D-6E8A-4147-A177-3AD203B41FA5}">
                      <a16:colId xmlns:a16="http://schemas.microsoft.com/office/drawing/2014/main" val="2435779980"/>
                    </a:ext>
                  </a:extLst>
                </a:gridCol>
              </a:tblGrid>
              <a:tr h="41224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NEUMONÍ</a:t>
                      </a:r>
                      <a:r>
                        <a:rPr lang="es-ES" baseline="0" dirty="0" smtClean="0"/>
                        <a:t>A EOSINOFÍLICA AGUDA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NEUMONÍA</a:t>
                      </a:r>
                      <a:r>
                        <a:rPr lang="es-ES" baseline="0" dirty="0" smtClean="0"/>
                        <a:t> EOSINOFÍLICA CRÓNICA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26876"/>
                  </a:ext>
                </a:extLst>
              </a:tr>
              <a:tr h="412248">
                <a:tc>
                  <a:txBody>
                    <a:bodyPr/>
                    <a:lstStyle/>
                    <a:p>
                      <a:r>
                        <a:rPr lang="es-ES" dirty="0" smtClean="0"/>
                        <a:t>Fiebre,</a:t>
                      </a:r>
                      <a:r>
                        <a:rPr lang="es-ES" baseline="0" dirty="0" smtClean="0"/>
                        <a:t> disnea, tos, DP (días- semanas)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Pérdida</a:t>
                      </a:r>
                      <a:r>
                        <a:rPr lang="es-ES" baseline="0" dirty="0" smtClean="0"/>
                        <a:t> peso y sudoración nocturna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3086"/>
                  </a:ext>
                </a:extLst>
              </a:tr>
              <a:tr h="1321452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GGO +/- consolidación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ocalizado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Migratorio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 con frecuencia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ym typeface="Wingdings" panose="05000000000000000000" pitchFamily="2" charset="2"/>
                        </a:rPr>
                        <a:t>“Negativo del edema agudo de pulmón”: </a:t>
                      </a:r>
                      <a:r>
                        <a:rPr lang="es-ES" dirty="0" smtClean="0"/>
                        <a:t>opacidades </a:t>
                      </a:r>
                      <a:r>
                        <a:rPr lang="es-ES" dirty="0" err="1" smtClean="0"/>
                        <a:t>subpleurales</a:t>
                      </a:r>
                      <a:r>
                        <a:rPr lang="es-ES" dirty="0" smtClean="0"/>
                        <a:t> </a:t>
                      </a:r>
                      <a:r>
                        <a:rPr lang="es-ES" b="1" u="sng" dirty="0" smtClean="0"/>
                        <a:t>periféricas apicales </a:t>
                      </a:r>
                    </a:p>
                    <a:p>
                      <a:r>
                        <a:rPr lang="es-ES" dirty="0" smtClean="0"/>
                        <a:t>(&lt; ½ pacientes)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60678"/>
                  </a:ext>
                </a:extLst>
              </a:tr>
              <a:tr h="440484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esencial)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Eosinófilos</a:t>
                      </a:r>
                      <a:r>
                        <a:rPr lang="es-ES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&gt; 25%</a:t>
                      </a:r>
                      <a:endParaRPr lang="es-E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41533"/>
                  </a:ext>
                </a:extLst>
              </a:tr>
              <a:tr h="412248">
                <a:tc>
                  <a:txBody>
                    <a:bodyPr/>
                    <a:lstStyle/>
                    <a:p>
                      <a:r>
                        <a:rPr lang="es-ES" dirty="0" smtClean="0"/>
                        <a:t>Rara</a:t>
                      </a:r>
                      <a:r>
                        <a:rPr lang="es-ES" baseline="0" dirty="0" smtClean="0"/>
                        <a:t> vez </a:t>
                      </a:r>
                      <a:r>
                        <a:rPr lang="es-ES" baseline="0" dirty="0" smtClean="0">
                          <a:sym typeface="Wingdings" panose="05000000000000000000" pitchFamily="2" charset="2"/>
                        </a:rPr>
                        <a:t> biopsia pulmonar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98850"/>
                  </a:ext>
                </a:extLst>
              </a:tr>
              <a:tr h="1321452">
                <a:tc>
                  <a:txBody>
                    <a:bodyPr/>
                    <a:lstStyle/>
                    <a:p>
                      <a:r>
                        <a:rPr lang="es-ES" sz="1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xclusión de otras causas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Infecciones parasitarias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Fúngicas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Vasculitis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5657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339752" y="5535149"/>
            <a:ext cx="4248472" cy="523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115616" y="556313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EOSINOFILIA PERIFÉRICA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29616" y="3285122"/>
            <a:ext cx="4118847" cy="2149583"/>
          </a:xfrm>
          <a:prstGeom prst="rect">
            <a:avLst/>
          </a:prstGeom>
          <a:solidFill>
            <a:schemeClr val="bg1"/>
          </a:solidFill>
          <a:ln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3309241"/>
            <a:ext cx="2952328" cy="21062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20073" y="3300609"/>
            <a:ext cx="2952328" cy="210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87907" y="6151241"/>
            <a:ext cx="8640960" cy="358775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Published by Elsevier B.V. All rights reserved. http://dx.doi.org/10.1016/j.resinv.2013.09.001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715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539167" y="2337933"/>
            <a:ext cx="80648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EOSINOFILIAS PULMONARES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371" y="895952"/>
            <a:ext cx="8218487" cy="5112567"/>
          </a:xfrm>
        </p:spPr>
        <p:txBody>
          <a:bodyPr>
            <a:normAutofit fontScale="92500"/>
          </a:bodyPr>
          <a:lstStyle/>
          <a:p>
            <a:r>
              <a:rPr lang="es-ES" sz="2200" dirty="0" smtClean="0"/>
              <a:t>Asintomáticas</a:t>
            </a:r>
          </a:p>
          <a:p>
            <a:r>
              <a:rPr lang="es-ES" sz="2200" dirty="0" smtClean="0"/>
              <a:t>Cuadro agudo: Fiebre</a:t>
            </a:r>
            <a:r>
              <a:rPr lang="es-ES" sz="2200" dirty="0"/>
              <a:t>, disnea y tos seca. </a:t>
            </a:r>
            <a:endParaRPr lang="es-ES" sz="2200" dirty="0" smtClean="0"/>
          </a:p>
          <a:p>
            <a:r>
              <a:rPr lang="es-ES" sz="2200" dirty="0"/>
              <a:t>A</a:t>
            </a:r>
            <a:r>
              <a:rPr lang="es-ES" sz="2200" dirty="0" smtClean="0"/>
              <a:t>fectación sistémica (</a:t>
            </a:r>
            <a:r>
              <a:rPr lang="es-ES" sz="2200" b="1" u="sng" dirty="0" smtClean="0"/>
              <a:t>Síndrome DRESS</a:t>
            </a:r>
            <a:r>
              <a:rPr lang="es-ES" sz="2200" dirty="0" smtClean="0"/>
              <a:t>) </a:t>
            </a:r>
            <a:r>
              <a:rPr lang="es-ES" sz="2200" dirty="0" smtClean="0">
                <a:sym typeface="Wingdings" panose="05000000000000000000" pitchFamily="2" charset="2"/>
              </a:rPr>
              <a:t> potencialmente letal</a:t>
            </a:r>
            <a:endParaRPr lang="es-ES" sz="2200" dirty="0" smtClean="0"/>
          </a:p>
          <a:p>
            <a:pPr marL="0" indent="0">
              <a:buNone/>
            </a:pPr>
            <a:endParaRPr lang="es-ES" sz="2200" dirty="0"/>
          </a:p>
          <a:p>
            <a:pPr marL="0" indent="0" algn="ctr">
              <a:buNone/>
            </a:pPr>
            <a:r>
              <a:rPr lang="es-ES" sz="2200" b="1" dirty="0">
                <a:solidFill>
                  <a:srgbClr val="FFFF00"/>
                </a:solidFill>
              </a:rPr>
              <a:t>E</a:t>
            </a:r>
            <a:r>
              <a:rPr lang="es-ES" sz="2200" b="1" dirty="0" smtClean="0">
                <a:solidFill>
                  <a:srgbClr val="FFFF00"/>
                </a:solidFill>
              </a:rPr>
              <a:t>rupción cutánea grave + fiebre + edema facial + adenopatías + </a:t>
            </a:r>
            <a:r>
              <a:rPr lang="es-ES" sz="2200" b="1" dirty="0" err="1" smtClean="0">
                <a:solidFill>
                  <a:srgbClr val="FFFF00"/>
                </a:solidFill>
              </a:rPr>
              <a:t>eosinofília</a:t>
            </a:r>
            <a:endParaRPr lang="es-ES" sz="2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r>
              <a:rPr lang="es-ES" sz="2200" dirty="0"/>
              <a:t> </a:t>
            </a:r>
            <a:endParaRPr lang="es-ES" sz="2200" dirty="0" smtClean="0"/>
          </a:p>
          <a:p>
            <a:endParaRPr lang="es-ES" sz="2200" dirty="0" smtClean="0"/>
          </a:p>
          <a:p>
            <a:endParaRPr lang="es-ES" sz="2200" dirty="0"/>
          </a:p>
          <a:p>
            <a:endParaRPr lang="es-ES" sz="2200" dirty="0" smtClean="0"/>
          </a:p>
          <a:p>
            <a:endParaRPr lang="es-ES" sz="2200" dirty="0" smtClean="0"/>
          </a:p>
          <a:p>
            <a:endParaRPr lang="es-ES" sz="2200" dirty="0"/>
          </a:p>
          <a:p>
            <a:pPr marL="0" indent="0" algn="ctr">
              <a:buNone/>
            </a:pPr>
            <a:r>
              <a:rPr lang="es-ES" sz="2200" dirty="0" smtClean="0"/>
              <a:t>2ª - 6ª semana después de iniciar el fármaco responsable  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6197967"/>
            <a:ext cx="8208143" cy="35944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50" y="3325959"/>
            <a:ext cx="1971647" cy="1879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80" y="3325516"/>
            <a:ext cx="1786097" cy="18800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83383" y="3273773"/>
            <a:ext cx="4176464" cy="1983562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4499991" y="3265167"/>
            <a:ext cx="0" cy="1983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NEUMONÍAS EOSINOFÍLICAS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687" y="1124744"/>
            <a:ext cx="8537736" cy="4968551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>
                <a:solidFill>
                  <a:srgbClr val="00B0F0"/>
                </a:solidFill>
              </a:rPr>
              <a:t>HIPOXEMIA</a:t>
            </a:r>
            <a:r>
              <a:rPr lang="es-ES" sz="2200" dirty="0">
                <a:solidFill>
                  <a:srgbClr val="00B0F0"/>
                </a:solidFill>
              </a:rPr>
              <a:t>                     </a:t>
            </a:r>
            <a:r>
              <a:rPr lang="es-ES" sz="2800" dirty="0" smtClean="0">
                <a:solidFill>
                  <a:srgbClr val="00B0F0"/>
                </a:solidFill>
              </a:rPr>
              <a:t>EXTENSIÓN </a:t>
            </a:r>
            <a:r>
              <a:rPr lang="es-ES" sz="2800" dirty="0">
                <a:solidFill>
                  <a:srgbClr val="00B0F0"/>
                </a:solidFill>
              </a:rPr>
              <a:t>INFILTRADOS </a:t>
            </a:r>
            <a:endParaRPr lang="es-ES" sz="2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smtClean="0">
                <a:solidFill>
                  <a:srgbClr val="00B0F0"/>
                </a:solidFill>
              </a:rPr>
              <a:t>                                    PULMONARES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algn="just"/>
            <a:r>
              <a:rPr lang="es-ES" sz="2200" dirty="0" smtClean="0"/>
              <a:t>Algunos </a:t>
            </a:r>
            <a:r>
              <a:rPr lang="es-ES" sz="2200" dirty="0"/>
              <a:t>pacientes </a:t>
            </a:r>
            <a:r>
              <a:rPr lang="es-ES" sz="2200" dirty="0">
                <a:sym typeface="Wingdings" panose="05000000000000000000" pitchFamily="2" charset="2"/>
              </a:rPr>
              <a:t> DP</a:t>
            </a:r>
            <a:r>
              <a:rPr lang="es-ES" sz="2200" dirty="0"/>
              <a:t> </a:t>
            </a:r>
            <a:r>
              <a:rPr lang="es-ES" sz="2200" dirty="0" err="1"/>
              <a:t>eosinofílico</a:t>
            </a:r>
            <a:r>
              <a:rPr lang="es-ES" sz="2200" dirty="0"/>
              <a:t> </a:t>
            </a:r>
          </a:p>
          <a:p>
            <a:pPr algn="just"/>
            <a:r>
              <a:rPr lang="es-ES" sz="2200" dirty="0"/>
              <a:t>Después de un tiempo variable en el </a:t>
            </a:r>
            <a:r>
              <a:rPr lang="es-ES" sz="2200" dirty="0" smtClean="0"/>
              <a:t>tratamiento</a:t>
            </a:r>
          </a:p>
          <a:p>
            <a:pPr algn="just"/>
            <a:r>
              <a:rPr lang="es-ES" sz="2200" dirty="0" smtClean="0"/>
              <a:t>Factores de riesgo:</a:t>
            </a:r>
          </a:p>
          <a:p>
            <a:pPr indent="269875" algn="just">
              <a:buFont typeface="Wingdings" panose="05000000000000000000" pitchFamily="2" charset="2"/>
              <a:buChar char="ü"/>
            </a:pPr>
            <a:r>
              <a:rPr lang="es-ES" sz="2200" dirty="0" smtClean="0"/>
              <a:t>Atopia </a:t>
            </a:r>
            <a:r>
              <a:rPr lang="es-ES" sz="2200" dirty="0"/>
              <a:t>previa o </a:t>
            </a:r>
            <a:r>
              <a:rPr lang="es-ES" sz="2200" dirty="0" smtClean="0"/>
              <a:t>asma</a:t>
            </a:r>
          </a:p>
          <a:p>
            <a:pPr indent="4763" algn="just">
              <a:buFont typeface="Wingdings" panose="05000000000000000000" pitchFamily="2" charset="2"/>
              <a:buChar char="ü"/>
            </a:pPr>
            <a:r>
              <a:rPr lang="es-ES" sz="2200" dirty="0" smtClean="0"/>
              <a:t> Antecedentes </a:t>
            </a:r>
            <a:r>
              <a:rPr lang="es-ES" sz="2200" dirty="0"/>
              <a:t>de alergia o reacción a </a:t>
            </a:r>
            <a:r>
              <a:rPr lang="es-ES" sz="2200" dirty="0" smtClean="0"/>
              <a:t>otros fármacos relacionados</a:t>
            </a:r>
          </a:p>
          <a:p>
            <a:pPr indent="4763" algn="just">
              <a:buFont typeface="Wingdings" panose="05000000000000000000" pitchFamily="2" charset="2"/>
              <a:buChar char="ü"/>
            </a:pPr>
            <a:r>
              <a:rPr lang="es-ES" sz="2200" dirty="0" smtClean="0"/>
              <a:t> Ciclos repetidos </a:t>
            </a:r>
            <a:r>
              <a:rPr lang="es-ES" sz="2200" dirty="0"/>
              <a:t>de </a:t>
            </a:r>
            <a:r>
              <a:rPr lang="es-ES" sz="2200" dirty="0" err="1" smtClean="0"/>
              <a:t>tto</a:t>
            </a:r>
            <a:r>
              <a:rPr lang="es-ES" sz="2200" dirty="0" smtClean="0"/>
              <a:t> con </a:t>
            </a:r>
            <a:r>
              <a:rPr lang="es-ES" sz="2200" dirty="0"/>
              <a:t>el fármaco al cual el paciente es </a:t>
            </a:r>
            <a:r>
              <a:rPr lang="es-ES" sz="2200" dirty="0" smtClean="0"/>
              <a:t>sensible</a:t>
            </a:r>
            <a:endParaRPr lang="es-ES" sz="2200" dirty="0"/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49063" y="6237311"/>
            <a:ext cx="8856984" cy="359445"/>
          </a:xfrm>
        </p:spPr>
        <p:txBody>
          <a:bodyPr/>
          <a:lstStyle/>
          <a:p>
            <a:pPr algn="r"/>
            <a:r>
              <a:rPr lang="de-DE" sz="1000" i="0" dirty="0"/>
              <a:t>M. Schwaiblmair, W.Behr, T. Haeckel, </a:t>
            </a:r>
            <a:r>
              <a:rPr lang="es-ES" sz="1000" i="0" dirty="0"/>
              <a:t>B. </a:t>
            </a:r>
            <a:r>
              <a:rPr lang="es-ES" sz="1000" i="0" dirty="0" err="1"/>
              <a:t>Märkl</a:t>
            </a:r>
            <a:r>
              <a:rPr lang="es-ES" sz="1000" i="0" dirty="0"/>
              <a:t>, W. </a:t>
            </a:r>
            <a:r>
              <a:rPr lang="es-ES" sz="1000" i="0" dirty="0" err="1"/>
              <a:t>Foerg</a:t>
            </a:r>
            <a:r>
              <a:rPr lang="es-ES" sz="1000" i="0" dirty="0"/>
              <a:t> and T. </a:t>
            </a:r>
            <a:r>
              <a:rPr lang="es-ES" sz="1000" i="0" dirty="0" err="1"/>
              <a:t>Berghaus</a:t>
            </a:r>
            <a:r>
              <a:rPr lang="es-ES" sz="1000" i="0" dirty="0"/>
              <a:t>.  </a:t>
            </a:r>
            <a:r>
              <a:rPr lang="en-US" sz="1000" i="0" dirty="0"/>
              <a:t>Drug Induced Interstitial Lung Disease. </a:t>
            </a:r>
            <a:r>
              <a:rPr lang="en-US" sz="1000" dirty="0"/>
              <a:t>The Open Respiratory Medicine Journal, </a:t>
            </a:r>
            <a:r>
              <a:rPr lang="en-US" sz="1000" i="0" dirty="0"/>
              <a:t>2012, </a:t>
            </a:r>
            <a:r>
              <a:rPr lang="en-US" sz="1000" dirty="0"/>
              <a:t>6, </a:t>
            </a:r>
            <a:r>
              <a:rPr lang="en-US" sz="1000" i="0" dirty="0"/>
              <a:t>63-74</a:t>
            </a:r>
          </a:p>
          <a:p>
            <a:endParaRPr lang="es-ES" sz="1000" dirty="0"/>
          </a:p>
          <a:p>
            <a:endParaRPr lang="es-ES" sz="1000" dirty="0"/>
          </a:p>
        </p:txBody>
      </p:sp>
      <p:sp>
        <p:nvSpPr>
          <p:cNvPr id="10" name="Flecha izquierda y derecha 9"/>
          <p:cNvSpPr/>
          <p:nvPr/>
        </p:nvSpPr>
        <p:spPr>
          <a:xfrm>
            <a:off x="3203848" y="1268760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848872" cy="836712"/>
          </a:xfrm>
        </p:spPr>
        <p:txBody>
          <a:bodyPr/>
          <a:lstStyle/>
          <a:p>
            <a:r>
              <a:rPr lang="es-ES" dirty="0" smtClean="0"/>
              <a:t>RELACIÓN DE FÁRMACOS CAUSANTES DE EOSINOFILIA PULMONAR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80728"/>
            <a:ext cx="4351252" cy="5040560"/>
          </a:xfrm>
          <a:prstGeom prst="rect">
            <a:avLst/>
          </a:prstGeom>
        </p:spPr>
      </p:pic>
      <p:sp>
        <p:nvSpPr>
          <p:cNvPr id="7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98897" y="6116744"/>
            <a:ext cx="8207375" cy="408599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Published by Elsevier B.V. All rights reserved. http://dx.doi.org/10.1016/j.resinv.2013.09.001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67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derecha 12"/>
          <p:cNvSpPr/>
          <p:nvPr/>
        </p:nvSpPr>
        <p:spPr>
          <a:xfrm>
            <a:off x="683568" y="3662082"/>
            <a:ext cx="4536504" cy="2092223"/>
          </a:xfrm>
          <a:prstGeom prst="rightArrow">
            <a:avLst>
              <a:gd name="adj1" fmla="val 50000"/>
              <a:gd name="adj2" fmla="val 364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FÁRMACOS QUE PRODUCEN EOSINOFILIAS PULMONARES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8311" y="6110802"/>
            <a:ext cx="8208143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 </a:t>
            </a:r>
            <a:r>
              <a:rPr lang="en-US" sz="1000" dirty="0"/>
              <a:t>Drug Induced Interstitial Lung Disease. The Open Respiratory Medicine Journal, 2012, 6, 63-74</a:t>
            </a:r>
          </a:p>
          <a:p>
            <a:endParaRPr lang="es-ES" sz="1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83196"/>
            <a:ext cx="3162716" cy="24788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78975"/>
            <a:ext cx="2827249" cy="17012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040960"/>
            <a:ext cx="2549896" cy="14275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5576" y="424652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err="1"/>
              <a:t>E</a:t>
            </a:r>
            <a:r>
              <a:rPr lang="es-ES" dirty="0" err="1" smtClean="0"/>
              <a:t>osinofilia</a:t>
            </a:r>
            <a:r>
              <a:rPr lang="es-ES" dirty="0" smtClean="0"/>
              <a:t> </a:t>
            </a:r>
            <a:r>
              <a:rPr lang="es-ES" dirty="0"/>
              <a:t>leve en sangre, BAL y tejido </a:t>
            </a:r>
            <a:r>
              <a:rPr lang="es-ES" dirty="0" smtClean="0"/>
              <a:t>pulmonar</a:t>
            </a:r>
          </a:p>
          <a:p>
            <a:pPr lvl="0"/>
            <a:r>
              <a:rPr lang="es-ES" b="1" dirty="0" smtClean="0">
                <a:solidFill>
                  <a:srgbClr val="00B050"/>
                </a:solidFill>
              </a:rPr>
              <a:t>No </a:t>
            </a:r>
            <a:r>
              <a:rPr lang="es-ES" dirty="0"/>
              <a:t>suele </a:t>
            </a:r>
            <a:r>
              <a:rPr lang="es-ES" dirty="0" smtClean="0"/>
              <a:t>provocar </a:t>
            </a:r>
            <a:r>
              <a:rPr lang="es-ES" b="1" dirty="0" smtClean="0">
                <a:solidFill>
                  <a:srgbClr val="00B050"/>
                </a:solidFill>
              </a:rPr>
              <a:t>neumonía </a:t>
            </a:r>
            <a:r>
              <a:rPr lang="es-ES" b="1" dirty="0" err="1" smtClean="0">
                <a:solidFill>
                  <a:srgbClr val="00B050"/>
                </a:solidFill>
              </a:rPr>
              <a:t>eosinofílica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907703" y="3434632"/>
            <a:ext cx="5256584" cy="2448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2" y="144016"/>
            <a:ext cx="8424168" cy="836712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CUÁNDO SOSPECHAR AFECTACIÓN INSTERTICIAL POR FÁRMACOS?    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52" y="836712"/>
            <a:ext cx="8218487" cy="4968551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s-ES" sz="2200" b="1" u="sng" dirty="0" smtClean="0">
                <a:solidFill>
                  <a:srgbClr val="0067B2"/>
                </a:solidFill>
              </a:rPr>
              <a:t>SOSPECHA CLÍNICA</a:t>
            </a:r>
          </a:p>
          <a:p>
            <a:pPr marL="457200" indent="-457200" algn="just">
              <a:buAutoNum type="arabicPeriod"/>
            </a:pPr>
            <a:r>
              <a:rPr lang="es-ES" sz="2200" b="1" u="sng" dirty="0" smtClean="0">
                <a:solidFill>
                  <a:srgbClr val="0067B2"/>
                </a:solidFill>
              </a:rPr>
              <a:t>EXPOSICIÓN</a:t>
            </a:r>
            <a:r>
              <a:rPr lang="es-ES" dirty="0" smtClean="0">
                <a:solidFill>
                  <a:srgbClr val="0067B2"/>
                </a:solidFill>
              </a:rPr>
              <a:t> </a:t>
            </a:r>
            <a:r>
              <a:rPr lang="es-ES" dirty="0"/>
              <a:t>a un fármaco causante de toxicidad pulmonar </a:t>
            </a:r>
            <a:endParaRPr lang="es-ES" dirty="0" smtClean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s-ES" sz="2200" b="1" u="sng" dirty="0" smtClean="0">
                <a:solidFill>
                  <a:srgbClr val="0067B2"/>
                </a:solidFill>
              </a:rPr>
              <a:t>EXCLUSIÓN</a:t>
            </a:r>
            <a:r>
              <a:rPr lang="es-ES" dirty="0" smtClean="0"/>
              <a:t> </a:t>
            </a:r>
            <a:r>
              <a:rPr lang="es-ES" dirty="0"/>
              <a:t>de causas alternativas (infección, IC, …)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800" dirty="0"/>
              <a:t> </a:t>
            </a:r>
            <a:r>
              <a:rPr lang="es-ES" sz="2800" b="1" dirty="0"/>
              <a:t>Diagnóstico de toxicidad pulmonar</a:t>
            </a:r>
          </a:p>
          <a:p>
            <a:pPr marL="0" indent="0" algn="ctr">
              <a:buNone/>
              <a:tabLst>
                <a:tab pos="2509838" algn="l"/>
                <a:tab pos="2782888" algn="l"/>
              </a:tabLst>
            </a:pPr>
            <a:endParaRPr lang="es-ES" b="1" dirty="0"/>
          </a:p>
          <a:p>
            <a:pPr marL="0" indent="0" algn="ctr">
              <a:buNone/>
              <a:tabLst>
                <a:tab pos="2509838" algn="l"/>
                <a:tab pos="2782888" algn="l"/>
              </a:tabLst>
            </a:pPr>
            <a:endParaRPr lang="es-ES" b="1" u="sng" dirty="0">
              <a:solidFill>
                <a:srgbClr val="C00000"/>
              </a:solidFill>
            </a:endParaRPr>
          </a:p>
          <a:p>
            <a:pPr marL="0" indent="0" algn="ctr">
              <a:buNone/>
              <a:tabLst>
                <a:tab pos="2236788" algn="l"/>
                <a:tab pos="2782888" algn="l"/>
              </a:tabLst>
            </a:pPr>
            <a:endParaRPr lang="es-ES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  <a:tabLst>
                <a:tab pos="2236788" algn="l"/>
                <a:tab pos="2782888" algn="l"/>
              </a:tabLst>
            </a:pPr>
            <a:endParaRPr lang="es-ES" b="1" u="sng" dirty="0" smtClean="0">
              <a:solidFill>
                <a:srgbClr val="C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40680" y="6243712"/>
            <a:ext cx="8640960" cy="359445"/>
          </a:xfrm>
        </p:spPr>
        <p:txBody>
          <a:bodyPr/>
          <a:lstStyle/>
          <a:p>
            <a:pPr algn="r"/>
            <a:r>
              <a:rPr lang="es-ES" sz="1000" dirty="0" err="1"/>
              <a:t>Spagnolo</a:t>
            </a:r>
            <a:r>
              <a:rPr lang="es-ES" sz="1000" dirty="0"/>
              <a:t> P, </a:t>
            </a:r>
            <a:r>
              <a:rPr lang="es-ES" sz="1000" dirty="0" err="1"/>
              <a:t>Bonniaud</a:t>
            </a:r>
            <a:r>
              <a:rPr lang="es-ES" sz="1000" dirty="0"/>
              <a:t> P, </a:t>
            </a:r>
            <a:r>
              <a:rPr lang="es-ES" sz="1000" dirty="0" err="1"/>
              <a:t>Rossi</a:t>
            </a:r>
            <a:r>
              <a:rPr lang="es-ES" sz="1000" dirty="0"/>
              <a:t> G, et al. </a:t>
            </a:r>
            <a:r>
              <a:rPr lang="es-ES" sz="1000" dirty="0" err="1"/>
              <a:t>Drug-induced</a:t>
            </a:r>
            <a:r>
              <a:rPr lang="es-ES" sz="1000" dirty="0"/>
              <a:t> 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. </a:t>
            </a:r>
            <a:r>
              <a:rPr lang="es-ES" sz="1000" dirty="0" err="1"/>
              <a:t>Eur</a:t>
            </a:r>
            <a:r>
              <a:rPr lang="es-ES" sz="1000" dirty="0"/>
              <a:t> </a:t>
            </a:r>
            <a:r>
              <a:rPr lang="es-ES" sz="1000" dirty="0" err="1"/>
              <a:t>Respir</a:t>
            </a:r>
            <a:r>
              <a:rPr lang="es-ES" sz="1000" dirty="0"/>
              <a:t> J 2022; 60: 2102776 [DOI: 10.1183/13993003.02776-2021].</a:t>
            </a: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3567384"/>
            <a:ext cx="4968552" cy="21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PUNTOS A TENER EN CUENTA …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400" dirty="0" err="1" smtClean="0"/>
              <a:t>Eosinofilia</a:t>
            </a:r>
            <a:r>
              <a:rPr lang="es-ES" sz="2400" dirty="0" smtClean="0"/>
              <a:t> </a:t>
            </a:r>
            <a:r>
              <a:rPr lang="es-ES" sz="2400" dirty="0"/>
              <a:t>periférica y/o </a:t>
            </a:r>
            <a:r>
              <a:rPr lang="es-ES" sz="2400" dirty="0" smtClean="0"/>
              <a:t>BAL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800" b="1" dirty="0" smtClean="0"/>
              <a:t>Diagnóstico histológico</a:t>
            </a:r>
          </a:p>
          <a:p>
            <a:pPr marL="0" indent="0" algn="ctr">
              <a:buNone/>
            </a:pPr>
            <a:r>
              <a:rPr lang="es-ES" dirty="0" smtClean="0"/>
              <a:t>Infiltrado </a:t>
            </a:r>
            <a:r>
              <a:rPr lang="es-ES" dirty="0"/>
              <a:t>intersticial de </a:t>
            </a:r>
            <a:r>
              <a:rPr lang="es-ES" dirty="0" err="1" smtClean="0"/>
              <a:t>eosinófilos</a:t>
            </a:r>
            <a:r>
              <a:rPr lang="es-ES" dirty="0"/>
              <a:t> </a:t>
            </a:r>
            <a:r>
              <a:rPr lang="es-ES" dirty="0" smtClean="0"/>
              <a:t>con </a:t>
            </a:r>
            <a:r>
              <a:rPr lang="es-ES" dirty="0"/>
              <a:t>células </a:t>
            </a:r>
            <a:r>
              <a:rPr lang="es-ES" dirty="0" smtClean="0"/>
              <a:t>mononucleares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</a:t>
            </a:r>
            <a:r>
              <a:rPr lang="es-ES" i="1" dirty="0" err="1">
                <a:solidFill>
                  <a:srgbClr val="C00000"/>
                </a:solidFill>
              </a:rPr>
              <a:t>E</a:t>
            </a:r>
            <a:r>
              <a:rPr lang="es-ES" i="1" dirty="0" err="1" smtClean="0">
                <a:solidFill>
                  <a:srgbClr val="C00000"/>
                </a:solidFill>
              </a:rPr>
              <a:t>osinofilia</a:t>
            </a:r>
            <a:r>
              <a:rPr lang="es-ES" i="1" dirty="0" smtClean="0">
                <a:solidFill>
                  <a:srgbClr val="C00000"/>
                </a:solidFill>
              </a:rPr>
              <a:t> </a:t>
            </a:r>
            <a:r>
              <a:rPr lang="es-ES" i="1" dirty="0">
                <a:solidFill>
                  <a:srgbClr val="C00000"/>
                </a:solidFill>
              </a:rPr>
              <a:t>se suprime si se administran </a:t>
            </a:r>
            <a:r>
              <a:rPr lang="es-ES" i="1" dirty="0" err="1" smtClean="0">
                <a:solidFill>
                  <a:srgbClr val="C00000"/>
                </a:solidFill>
              </a:rPr>
              <a:t>corticosteroides</a:t>
            </a:r>
            <a:endParaRPr lang="es-ES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</a:t>
            </a:r>
            <a:r>
              <a:rPr lang="es-ES" i="1" dirty="0" smtClean="0">
                <a:solidFill>
                  <a:srgbClr val="C00000"/>
                </a:solidFill>
              </a:rPr>
              <a:t>Actúa </a:t>
            </a:r>
            <a:r>
              <a:rPr lang="es-ES" i="1" dirty="0">
                <a:solidFill>
                  <a:srgbClr val="C00000"/>
                </a:solidFill>
              </a:rPr>
              <a:t>como señales de advertencia tempranas de </a:t>
            </a:r>
            <a:r>
              <a:rPr lang="es-ES" i="1" dirty="0" smtClean="0">
                <a:solidFill>
                  <a:srgbClr val="C00000"/>
                </a:solidFill>
              </a:rPr>
              <a:t>recaída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14636" y="1196752"/>
            <a:ext cx="778720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151620" y="149161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0067B2"/>
                </a:solidFill>
              </a:rPr>
              <a:t>Eosinófilos</a:t>
            </a:r>
            <a:r>
              <a:rPr lang="es-ES" sz="2400" b="1" dirty="0">
                <a:solidFill>
                  <a:srgbClr val="0067B2"/>
                </a:solidFill>
              </a:rPr>
              <a:t> en sangre, BAL o tejido </a:t>
            </a:r>
            <a:r>
              <a:rPr lang="es-ES" sz="2400" b="1" dirty="0" smtClean="0">
                <a:solidFill>
                  <a:srgbClr val="0067B2"/>
                </a:solidFill>
              </a:rPr>
              <a:t>pulmonar </a:t>
            </a:r>
            <a:endParaRPr lang="es-ES" sz="2400" b="1" dirty="0">
              <a:solidFill>
                <a:srgbClr val="0067B2"/>
              </a:solidFill>
            </a:endParaRPr>
          </a:p>
        </p:txBody>
      </p:sp>
      <p:sp>
        <p:nvSpPr>
          <p:cNvPr id="5" name="Flecha arriba 4"/>
          <p:cNvSpPr/>
          <p:nvPr/>
        </p:nvSpPr>
        <p:spPr>
          <a:xfrm flipH="1">
            <a:off x="1187624" y="1448780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ultiplicar 7"/>
          <p:cNvSpPr/>
          <p:nvPr/>
        </p:nvSpPr>
        <p:spPr>
          <a:xfrm>
            <a:off x="3491880" y="2128168"/>
            <a:ext cx="1440160" cy="936104"/>
          </a:xfrm>
          <a:prstGeom prst="mathMultiply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8" y="4581128"/>
            <a:ext cx="1172484" cy="10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00800" cy="836712"/>
          </a:xfrm>
        </p:spPr>
        <p:txBody>
          <a:bodyPr/>
          <a:lstStyle/>
          <a:p>
            <a:r>
              <a:rPr lang="es-ES" dirty="0" smtClean="0"/>
              <a:t>NEUMONÍAS EOSINOFÍLICAS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8" y="1011783"/>
            <a:ext cx="3188384" cy="2548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122192" y="974753"/>
            <a:ext cx="46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0070C0"/>
                </a:solidFill>
              </a:rPr>
              <a:t>** </a:t>
            </a:r>
            <a:r>
              <a:rPr lang="es-ES" i="1" dirty="0" err="1" smtClean="0">
                <a:solidFill>
                  <a:srgbClr val="0070C0"/>
                </a:solidFill>
              </a:rPr>
              <a:t>Minociclina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endParaRPr lang="es-ES" i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64550"/>
            <a:ext cx="3528392" cy="284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8" y="3785956"/>
            <a:ext cx="3205792" cy="254853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11560" y="972624"/>
            <a:ext cx="3384376" cy="5480711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995936" y="2273788"/>
            <a:ext cx="3744416" cy="3024336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H="1" flipV="1">
            <a:off x="611560" y="3656969"/>
            <a:ext cx="3384376" cy="10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283968" y="5975045"/>
            <a:ext cx="4752528" cy="359445"/>
          </a:xfrm>
        </p:spPr>
        <p:txBody>
          <a:bodyPr/>
          <a:lstStyle/>
          <a:p>
            <a:pPr algn="r"/>
            <a:r>
              <a:rPr lang="fr-FR" sz="1000" dirty="0"/>
              <a:t>Philippe Camus Annlyse Fanton Philippe Bonniaud Clio Camus Pascal </a:t>
            </a:r>
            <a:r>
              <a:rPr lang="fr-FR" sz="1000" dirty="0" smtClean="0"/>
              <a:t>Foucher. </a:t>
            </a:r>
            <a:r>
              <a:rPr lang="en-US" sz="1000" dirty="0"/>
              <a:t>Interstitial Lung Disease Induced by Drugs and </a:t>
            </a:r>
            <a:r>
              <a:rPr lang="en-US" sz="1000" dirty="0" smtClean="0"/>
              <a:t>Radiation. </a:t>
            </a:r>
            <a:r>
              <a:rPr lang="es-ES" sz="1000" dirty="0" err="1"/>
              <a:t>Respiration</a:t>
            </a:r>
            <a:r>
              <a:rPr lang="es-ES" sz="1000" dirty="0"/>
              <a:t> 2004;71:301–326 DOI: 10.1159/000079633</a:t>
            </a:r>
          </a:p>
        </p:txBody>
      </p:sp>
    </p:spTree>
    <p:extLst>
      <p:ext uri="{BB962C8B-B14F-4D97-AF65-F5344CB8AC3E}">
        <p14:creationId xmlns:p14="http://schemas.microsoft.com/office/powerpoint/2010/main" val="5564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58" y="3573016"/>
            <a:ext cx="7486650" cy="67627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9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FIBROSIS PULMONAR INDUCIDA POR FÁRMACOS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30423"/>
            <a:ext cx="8218487" cy="496855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Difícil de atribuir a fármacos </a:t>
            </a:r>
            <a:r>
              <a:rPr lang="es-ES" dirty="0" smtClean="0">
                <a:sym typeface="Wingdings" panose="05000000000000000000" pitchFamily="2" charset="2"/>
              </a:rPr>
              <a:t> Asociación temporal definida</a:t>
            </a:r>
          </a:p>
          <a:p>
            <a:pPr algn="just"/>
            <a:r>
              <a:rPr lang="es-ES" dirty="0"/>
              <a:t>D</a:t>
            </a:r>
            <a:r>
              <a:rPr lang="es-ES" dirty="0" smtClean="0"/>
              <a:t>urante </a:t>
            </a:r>
            <a:r>
              <a:rPr lang="es-ES" dirty="0"/>
              <a:t>o </a:t>
            </a:r>
            <a:r>
              <a:rPr lang="es-ES" dirty="0" smtClean="0"/>
              <a:t>hasta </a:t>
            </a:r>
            <a:r>
              <a:rPr lang="es-ES" dirty="0"/>
              <a:t>muchos </a:t>
            </a:r>
            <a:r>
              <a:rPr lang="es-ES" dirty="0" smtClean="0"/>
              <a:t>años después </a:t>
            </a:r>
            <a:r>
              <a:rPr lang="es-ES" dirty="0"/>
              <a:t>de </a:t>
            </a:r>
            <a:r>
              <a:rPr lang="es-ES" dirty="0" smtClean="0"/>
              <a:t>finalizar </a:t>
            </a:r>
            <a:r>
              <a:rPr lang="es-ES" dirty="0" err="1" smtClean="0"/>
              <a:t>tto</a:t>
            </a:r>
            <a:endParaRPr lang="es-ES" dirty="0" smtClean="0"/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 smtClean="0">
                <a:solidFill>
                  <a:srgbClr val="00B0F0"/>
                </a:solidFill>
              </a:rPr>
              <a:t>RADIOLOGÍA </a:t>
            </a:r>
            <a:r>
              <a:rPr lang="es-ES" dirty="0" smtClean="0"/>
              <a:t>(s/t  basal)</a:t>
            </a:r>
          </a:p>
          <a:p>
            <a:pPr marL="790575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Patrón reticular</a:t>
            </a:r>
          </a:p>
          <a:p>
            <a:pPr marL="790575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BQ tracción</a:t>
            </a:r>
          </a:p>
          <a:p>
            <a:pPr marL="790575" indent="-342900" algn="just">
              <a:buFont typeface="Wingdings" panose="05000000000000000000" pitchFamily="2" charset="2"/>
              <a:buChar char="Ø"/>
            </a:pPr>
            <a:r>
              <a:rPr lang="es-ES" dirty="0"/>
              <a:t>Pérdida </a:t>
            </a:r>
            <a:r>
              <a:rPr lang="es-ES" dirty="0" smtClean="0"/>
              <a:t>volumen</a:t>
            </a:r>
          </a:p>
          <a:p>
            <a:pPr marL="790575" indent="-342900" algn="just">
              <a:buFont typeface="Wingdings" panose="05000000000000000000" pitchFamily="2" charset="2"/>
              <a:buChar char="Ø"/>
            </a:pPr>
            <a:r>
              <a:rPr lang="es-ES" dirty="0" err="1" smtClean="0"/>
              <a:t>Panalización</a:t>
            </a:r>
            <a:endParaRPr lang="es-ES" dirty="0" smtClean="0"/>
          </a:p>
          <a:p>
            <a:pPr marL="790575" indent="-34290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C00000"/>
                </a:solidFill>
              </a:rPr>
              <a:t>CRITERIOS DIAGNÓSTICOS</a:t>
            </a:r>
          </a:p>
          <a:p>
            <a:pPr marL="904875" indent="-457200" algn="just">
              <a:buFont typeface="+mj-lt"/>
              <a:buAutoNum type="arabicPeriod"/>
            </a:pPr>
            <a:r>
              <a:rPr lang="es-ES" dirty="0" err="1" smtClean="0"/>
              <a:t>Rx</a:t>
            </a:r>
            <a:r>
              <a:rPr lang="es-ES" dirty="0" smtClean="0"/>
              <a:t> tórax previa NORMAL</a:t>
            </a:r>
          </a:p>
          <a:p>
            <a:pPr marL="904875" indent="-457200" algn="just">
              <a:buFont typeface="+mj-lt"/>
              <a:buAutoNum type="arabicPeriod"/>
            </a:pPr>
            <a:r>
              <a:rPr lang="es-ES" dirty="0" smtClean="0"/>
              <a:t>Fibrosis durante o poco después de finalizar </a:t>
            </a:r>
            <a:r>
              <a:rPr lang="es-ES" dirty="0" err="1" smtClean="0"/>
              <a:t>tto</a:t>
            </a:r>
            <a:endParaRPr lang="es-ES" dirty="0" smtClean="0"/>
          </a:p>
          <a:p>
            <a:pPr marL="904875" indent="-457200" algn="just">
              <a:buFont typeface="+mj-lt"/>
              <a:buAutoNum type="arabicPeriod"/>
            </a:pPr>
            <a:r>
              <a:rPr lang="es-ES" dirty="0" smtClean="0"/>
              <a:t>Ausencia de otras causas</a:t>
            </a:r>
          </a:p>
          <a:p>
            <a:pPr marL="904875" indent="-457200" algn="just">
              <a:buFont typeface="+mj-lt"/>
              <a:buAutoNum type="arabicPeriod"/>
            </a:pPr>
            <a:r>
              <a:rPr lang="es-ES" dirty="0"/>
              <a:t>T</a:t>
            </a:r>
            <a:r>
              <a:rPr lang="es-ES" dirty="0" smtClean="0"/>
              <a:t>oxicidad pulmonar previa </a:t>
            </a:r>
            <a:r>
              <a:rPr lang="es-ES" dirty="0"/>
              <a:t>con </a:t>
            </a:r>
            <a:r>
              <a:rPr lang="es-ES" dirty="0" smtClean="0"/>
              <a:t>resolución </a:t>
            </a:r>
            <a:r>
              <a:rPr lang="es-ES" dirty="0"/>
              <a:t>incompleta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098974"/>
            <a:ext cx="8784976" cy="359445"/>
          </a:xfrm>
        </p:spPr>
        <p:txBody>
          <a:bodyPr/>
          <a:lstStyle/>
          <a:p>
            <a:pPr algn="r"/>
            <a:r>
              <a:rPr lang="fr-FR" sz="1000" i="0" dirty="0"/>
              <a:t>Philippe Camus Annlyse Fanton Philippe Bonniaud Clio Camus Pascal </a:t>
            </a:r>
            <a:r>
              <a:rPr lang="fr-FR" sz="1000" i="0" dirty="0" smtClean="0"/>
              <a:t>Foucher. </a:t>
            </a:r>
            <a:r>
              <a:rPr lang="en-US" sz="1000" i="0" dirty="0"/>
              <a:t>Interstitial Lung Disease Induced by Drugs and</a:t>
            </a:r>
          </a:p>
          <a:p>
            <a:pPr algn="r"/>
            <a:r>
              <a:rPr lang="es-ES" sz="1000" i="0" dirty="0" err="1" smtClean="0"/>
              <a:t>Radiation</a:t>
            </a:r>
            <a:r>
              <a:rPr lang="es-ES" sz="1000" i="0" dirty="0" smtClean="0"/>
              <a:t>. </a:t>
            </a:r>
            <a:r>
              <a:rPr lang="es-ES" sz="1000" i="0" dirty="0" err="1"/>
              <a:t>Respiration</a:t>
            </a:r>
            <a:r>
              <a:rPr lang="es-ES" sz="1000" i="0" dirty="0"/>
              <a:t> </a:t>
            </a:r>
            <a:r>
              <a:rPr lang="es-ES" sz="1000" i="0" dirty="0" smtClean="0"/>
              <a:t>2004;71:301–326. DOI</a:t>
            </a:r>
            <a:r>
              <a:rPr lang="es-ES" sz="1000" i="0" dirty="0"/>
              <a:t>: 10.1159/000079633</a:t>
            </a:r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412776"/>
            <a:ext cx="1942347" cy="15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080" y="1052736"/>
            <a:ext cx="8218487" cy="2952328"/>
          </a:xfrm>
        </p:spPr>
        <p:txBody>
          <a:bodyPr>
            <a:normAutofit/>
          </a:bodyPr>
          <a:lstStyle/>
          <a:p>
            <a:r>
              <a:rPr lang="es-ES" sz="2400" b="1" u="sng" dirty="0">
                <a:solidFill>
                  <a:srgbClr val="C00000"/>
                </a:solidFill>
              </a:rPr>
              <a:t>SIEMPRE!! </a:t>
            </a:r>
            <a:r>
              <a:rPr lang="es-ES" sz="2400" dirty="0"/>
              <a:t>Retirar </a:t>
            </a:r>
            <a:r>
              <a:rPr lang="es-ES" sz="2400" dirty="0" smtClean="0"/>
              <a:t>fármaco</a:t>
            </a:r>
          </a:p>
          <a:p>
            <a:r>
              <a:rPr lang="es-ES" sz="2400" dirty="0" smtClean="0"/>
              <a:t>Rara vez hay mejoría</a:t>
            </a:r>
            <a:endParaRPr lang="es-ES" sz="2400" dirty="0"/>
          </a:p>
          <a:p>
            <a:r>
              <a:rPr lang="es-ES" sz="2400" dirty="0"/>
              <a:t>Respuesta a </a:t>
            </a:r>
            <a:r>
              <a:rPr lang="es-ES" sz="2400" dirty="0" err="1"/>
              <a:t>corticosteroides</a:t>
            </a:r>
            <a:r>
              <a:rPr lang="es-ES" sz="2400" dirty="0"/>
              <a:t> </a:t>
            </a:r>
            <a:r>
              <a:rPr lang="es-ES" sz="2400" dirty="0" smtClean="0"/>
              <a:t> limitada</a:t>
            </a:r>
            <a:endParaRPr lang="es-ES" sz="2400" dirty="0"/>
          </a:p>
          <a:p>
            <a:r>
              <a:rPr lang="es-ES" sz="2400" dirty="0" smtClean="0"/>
              <a:t>Opción: Trasplante pulmonar</a:t>
            </a:r>
          </a:p>
          <a:p>
            <a:r>
              <a:rPr lang="es-ES" sz="2400" dirty="0" smtClean="0"/>
              <a:t>Mortalidad </a:t>
            </a:r>
            <a:r>
              <a:rPr lang="es-ES" sz="2400" dirty="0"/>
              <a:t>50%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323528" y="6151189"/>
            <a:ext cx="8712968" cy="359445"/>
          </a:xfrm>
        </p:spPr>
        <p:txBody>
          <a:bodyPr/>
          <a:lstStyle/>
          <a:p>
            <a:pPr algn="r"/>
            <a:r>
              <a:rPr lang="fr-FR" sz="1000" dirty="0"/>
              <a:t>Philippe Camus Annlyse Fanton Philippe Bonniaud Clio Camus Pascal Foucher. </a:t>
            </a:r>
            <a:r>
              <a:rPr lang="en-US" sz="1000" dirty="0"/>
              <a:t>Interstitial Lung Disease Induced by Drugs and</a:t>
            </a:r>
          </a:p>
          <a:p>
            <a:pPr algn="r"/>
            <a:r>
              <a:rPr lang="es-ES" sz="1000" dirty="0" err="1"/>
              <a:t>Radiation</a:t>
            </a:r>
            <a:r>
              <a:rPr lang="es-ES" sz="1000" dirty="0"/>
              <a:t>. </a:t>
            </a:r>
            <a:r>
              <a:rPr lang="es-ES" sz="1000" dirty="0" err="1"/>
              <a:t>Respiration</a:t>
            </a:r>
            <a:r>
              <a:rPr lang="es-ES" sz="1000" dirty="0"/>
              <a:t> 2004;71:301–326. DOI: 10.1159/000079633</a:t>
            </a: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55959" y="3645024"/>
            <a:ext cx="76328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-1260648" y="38209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67B2"/>
                </a:solidFill>
              </a:rPr>
              <a:t>FÁRMACOS RELACIONADOS</a:t>
            </a:r>
            <a:endParaRPr lang="es-ES" sz="2000" b="1" u="sng" dirty="0">
              <a:solidFill>
                <a:srgbClr val="0067B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9592" y="441301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Agentes quimioterapéuticos (</a:t>
            </a:r>
            <a:r>
              <a:rPr lang="es-ES" dirty="0" err="1"/>
              <a:t>ciclofosfamida</a:t>
            </a:r>
            <a:r>
              <a:rPr lang="es-ES" dirty="0"/>
              <a:t>), </a:t>
            </a:r>
            <a:r>
              <a:rPr lang="es-ES" dirty="0" err="1"/>
              <a:t>amiodarona</a:t>
            </a:r>
            <a:r>
              <a:rPr lang="es-ES" dirty="0"/>
              <a:t>, </a:t>
            </a:r>
            <a:r>
              <a:rPr lang="es-ES" dirty="0" smtClean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Raro</a:t>
            </a:r>
            <a:r>
              <a:rPr lang="es-ES" dirty="0"/>
              <a:t>: </a:t>
            </a:r>
            <a:r>
              <a:rPr lang="es-ES" dirty="0" err="1"/>
              <a:t>sulfasalazina</a:t>
            </a:r>
            <a:r>
              <a:rPr lang="es-ES" dirty="0"/>
              <a:t> o </a:t>
            </a:r>
            <a:r>
              <a:rPr lang="es-ES" dirty="0" err="1"/>
              <a:t>metotrexato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86956"/>
            <a:ext cx="2866712" cy="210258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213268" y="3820978"/>
            <a:ext cx="3031140" cy="2208942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146384" y="5684460"/>
            <a:ext cx="4063764" cy="343360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155016" y="5669260"/>
            <a:ext cx="412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err="1" smtClean="0"/>
              <a:t>Fig</a:t>
            </a:r>
            <a:r>
              <a:rPr lang="es-ES" sz="1400" b="1" dirty="0" smtClean="0"/>
              <a:t> 9</a:t>
            </a:r>
            <a:r>
              <a:rPr lang="es-ES" sz="1400" dirty="0" smtClean="0"/>
              <a:t>. Fibrosis </a:t>
            </a:r>
            <a:r>
              <a:rPr lang="es-ES" sz="1400" dirty="0"/>
              <a:t>pulmonar inducida por </a:t>
            </a:r>
            <a:r>
              <a:rPr lang="es-ES" sz="1400" dirty="0" err="1"/>
              <a:t>mitomicina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765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25144"/>
            <a:ext cx="7762875" cy="723900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GRANULOMATOSIS Y REACCIONES DE TIPO SARCOIDE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048" y="2780928"/>
            <a:ext cx="8521903" cy="4968551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Granulomas</a:t>
            </a:r>
            <a:r>
              <a:rPr lang="es-ES" dirty="0"/>
              <a:t> </a:t>
            </a:r>
            <a:r>
              <a:rPr lang="es-ES" b="1" u="sng" dirty="0">
                <a:solidFill>
                  <a:srgbClr val="C00000"/>
                </a:solidFill>
              </a:rPr>
              <a:t>NO CASEIFICANTES </a:t>
            </a:r>
            <a:r>
              <a:rPr lang="es-ES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s-E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s-ES" i="1" dirty="0" err="1" smtClean="0">
                <a:sym typeface="Wingdings" panose="05000000000000000000" pitchFamily="2" charset="2"/>
              </a:rPr>
              <a:t>Etanercept</a:t>
            </a:r>
            <a:r>
              <a:rPr lang="es-ES" i="1" dirty="0" smtClean="0">
                <a:sym typeface="Wingdings" panose="05000000000000000000" pitchFamily="2" charset="2"/>
              </a:rPr>
              <a:t>, MTX, </a:t>
            </a:r>
            <a:r>
              <a:rPr lang="es-ES" i="1" dirty="0" err="1" smtClean="0">
                <a:sym typeface="Wingdings" panose="05000000000000000000" pitchFamily="2" charset="2"/>
              </a:rPr>
              <a:t>sirolimus</a:t>
            </a:r>
            <a:r>
              <a:rPr lang="es-ES" i="1" dirty="0" smtClean="0">
                <a:sym typeface="Wingdings" panose="05000000000000000000" pitchFamily="2" charset="2"/>
              </a:rPr>
              <a:t>, </a:t>
            </a:r>
            <a:r>
              <a:rPr lang="es-ES" i="1" dirty="0" err="1" smtClean="0">
                <a:sym typeface="Wingdings" panose="05000000000000000000" pitchFamily="2" charset="2"/>
              </a:rPr>
              <a:t>bleomicina</a:t>
            </a:r>
            <a:r>
              <a:rPr lang="es-ES" i="1" dirty="0" smtClean="0">
                <a:sym typeface="Wingdings" panose="05000000000000000000" pitchFamily="2" charset="2"/>
              </a:rPr>
              <a:t>, </a:t>
            </a:r>
            <a:r>
              <a:rPr lang="es-ES" i="1" dirty="0" err="1" smtClean="0">
                <a:sym typeface="Wingdings" panose="05000000000000000000" pitchFamily="2" charset="2"/>
              </a:rPr>
              <a:t>etc</a:t>
            </a:r>
            <a:endParaRPr lang="es-ES" b="1" i="1" u="sng" dirty="0">
              <a:solidFill>
                <a:srgbClr val="C00000"/>
              </a:solidFill>
            </a:endParaRPr>
          </a:p>
          <a:p>
            <a:endParaRPr lang="es-ES" dirty="0" smtClean="0"/>
          </a:p>
          <a:p>
            <a:r>
              <a:rPr lang="es-ES" dirty="0" smtClean="0"/>
              <a:t>Meses después del inicio del fármaco </a:t>
            </a:r>
          </a:p>
          <a:p>
            <a:r>
              <a:rPr lang="es-ES" dirty="0" smtClean="0"/>
              <a:t>Raras tras las retirada </a:t>
            </a:r>
          </a:p>
          <a:p>
            <a:r>
              <a:rPr lang="es-ES" dirty="0" smtClean="0"/>
              <a:t>Clínica (1eras semanas): MEG, </a:t>
            </a:r>
            <a:r>
              <a:rPr lang="es-ES" dirty="0"/>
              <a:t>disnea y tos. </a:t>
            </a:r>
            <a:endParaRPr lang="es-ES" dirty="0" smtClean="0"/>
          </a:p>
          <a:p>
            <a:r>
              <a:rPr lang="es-ES" dirty="0"/>
              <a:t>Mejora con reducción de la dosis del fármaco, retirada </a:t>
            </a:r>
            <a:r>
              <a:rPr lang="es-ES" dirty="0" smtClean="0"/>
              <a:t>o corticoides</a:t>
            </a:r>
            <a:endParaRPr lang="es-ES" dirty="0"/>
          </a:p>
          <a:p>
            <a:r>
              <a:rPr lang="es-ES" dirty="0" smtClean="0"/>
              <a:t>Fibrosis rara 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35288" y="1484784"/>
            <a:ext cx="82089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solidFill>
                  <a:srgbClr val="002060"/>
                </a:solidFill>
              </a:rPr>
              <a:t>** Inflamación granulomatosa no </a:t>
            </a:r>
            <a:r>
              <a:rPr lang="es-ES" sz="2000" i="1" dirty="0" err="1">
                <a:solidFill>
                  <a:srgbClr val="002060"/>
                </a:solidFill>
              </a:rPr>
              <a:t>necrosante</a:t>
            </a:r>
            <a:r>
              <a:rPr lang="es-ES" sz="2000" i="1" dirty="0">
                <a:solidFill>
                  <a:srgbClr val="002060"/>
                </a:solidFill>
              </a:rPr>
              <a:t> (aislada) en pacientes que no cumplen los criterios clínicos/radiológicos de </a:t>
            </a:r>
            <a:r>
              <a:rPr lang="es-ES" sz="2000" i="1" dirty="0" err="1">
                <a:solidFill>
                  <a:srgbClr val="002060"/>
                </a:solidFill>
              </a:rPr>
              <a:t>sarcoidosis</a:t>
            </a:r>
            <a:endParaRPr lang="es-ES" sz="2000" i="1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0" y="6093296"/>
            <a:ext cx="9036496" cy="359445"/>
          </a:xfrm>
        </p:spPr>
        <p:txBody>
          <a:bodyPr/>
          <a:lstStyle/>
          <a:p>
            <a:pPr algn="r"/>
            <a:r>
              <a:rPr lang="es-ES" sz="1000" dirty="0" err="1"/>
              <a:t>Keishi</a:t>
            </a:r>
            <a:r>
              <a:rPr lang="es-ES" sz="1000" dirty="0"/>
              <a:t> </a:t>
            </a:r>
            <a:r>
              <a:rPr lang="es-ES" sz="1000" dirty="0" err="1"/>
              <a:t>Kuboa,n</a:t>
            </a:r>
            <a:r>
              <a:rPr lang="es-ES" sz="1000" dirty="0"/>
              <a:t> , Arata </a:t>
            </a:r>
            <a:r>
              <a:rPr lang="es-ES" sz="1000" dirty="0" err="1"/>
              <a:t>Azumab</a:t>
            </a:r>
            <a:r>
              <a:rPr lang="es-ES" sz="1000" dirty="0"/>
              <a:t> , </a:t>
            </a:r>
            <a:r>
              <a:rPr lang="es-ES" sz="1000" dirty="0" err="1"/>
              <a:t>Minoru</a:t>
            </a:r>
            <a:r>
              <a:rPr lang="es-ES" sz="1000" dirty="0"/>
              <a:t> </a:t>
            </a:r>
            <a:r>
              <a:rPr lang="es-ES" sz="1000" dirty="0" smtClean="0"/>
              <a:t>Kanazawa. </a:t>
            </a:r>
            <a:r>
              <a:rPr lang="en-US" sz="1000" dirty="0"/>
              <a:t>Consensus statement for the diagnosis and treatment of drug-induced lung injuries. 2013 The Japanese Respiratory Society. </a:t>
            </a:r>
            <a:r>
              <a:rPr lang="en-US" sz="1000" dirty="0" smtClean="0"/>
              <a:t>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02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GRANULOMATOSIS Y REACCIONES </a:t>
            </a:r>
            <a:r>
              <a:rPr lang="es-ES" dirty="0"/>
              <a:t>DE TIPO </a:t>
            </a:r>
            <a:r>
              <a:rPr lang="es-ES" dirty="0" smtClean="0"/>
              <a:t>SARCOIDE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908720"/>
            <a:ext cx="8218487" cy="4968551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solidFill>
                  <a:srgbClr val="002060"/>
                </a:solidFill>
              </a:rPr>
              <a:t>Inducida por fármacos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Antineoplásicos: </a:t>
            </a:r>
            <a:r>
              <a:rPr lang="es-ES" sz="2000" dirty="0"/>
              <a:t>bacilo de </a:t>
            </a:r>
            <a:r>
              <a:rPr lang="es-ES" sz="2000" dirty="0" err="1"/>
              <a:t>Calmette-Guérin</a:t>
            </a:r>
            <a:r>
              <a:rPr lang="es-ES" sz="2000" dirty="0"/>
              <a:t> (BCG) para el cáncer de vejiga, PD-L 1 y </a:t>
            </a:r>
            <a:r>
              <a:rPr lang="es-ES" sz="2000" dirty="0" err="1"/>
              <a:t>nivolumab</a:t>
            </a:r>
            <a:endParaRPr lang="es-E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Antirretrovirales: </a:t>
            </a:r>
            <a:r>
              <a:rPr lang="es-ES" sz="2000" dirty="0" err="1"/>
              <a:t>adalimumab</a:t>
            </a:r>
            <a:r>
              <a:rPr lang="es-ES" sz="2000" dirty="0"/>
              <a:t> e </a:t>
            </a:r>
            <a:r>
              <a:rPr lang="es-ES" sz="2000" dirty="0" err="1" smtClean="0"/>
              <a:t>infliximab</a:t>
            </a:r>
            <a:endParaRPr lang="es-ES" sz="20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755576" y="6237311"/>
            <a:ext cx="8208143" cy="359445"/>
          </a:xfrm>
        </p:spPr>
        <p:txBody>
          <a:bodyPr/>
          <a:lstStyle/>
          <a:p>
            <a:pPr algn="r"/>
            <a:r>
              <a:rPr lang="en-US" sz="1000" dirty="0" err="1"/>
              <a:t>Narula</a:t>
            </a:r>
            <a:r>
              <a:rPr lang="en-US" sz="1000" dirty="0"/>
              <a:t> N and </a:t>
            </a:r>
            <a:r>
              <a:rPr lang="en-US" sz="1000" dirty="0" err="1"/>
              <a:t>Iannuzzi</a:t>
            </a:r>
            <a:r>
              <a:rPr lang="en-US" sz="1000" dirty="0"/>
              <a:t> M (2021) Sarcoidosis: Pitfalls and Challenging Mimickers. Front. Med. 7:594275</a:t>
            </a:r>
            <a:endParaRPr lang="es-ES" sz="1000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4904"/>
            <a:ext cx="5231710" cy="325578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403648" y="2587536"/>
            <a:ext cx="1008112" cy="3265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195736" y="2924944"/>
            <a:ext cx="3647534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274895" y="2541955"/>
            <a:ext cx="2423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/>
              <a:t>Características clínicas, radiológicas e histológicas de </a:t>
            </a:r>
            <a:r>
              <a:rPr lang="es-ES" sz="1400" dirty="0" err="1" smtClean="0"/>
              <a:t>sarcoidosis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err="1"/>
              <a:t>S</a:t>
            </a:r>
            <a:r>
              <a:rPr lang="es-ES" sz="1400" dirty="0" err="1" smtClean="0"/>
              <a:t>arcoidosis</a:t>
            </a:r>
            <a:r>
              <a:rPr lang="es-ES" sz="1400" dirty="0" smtClean="0"/>
              <a:t> </a:t>
            </a:r>
            <a:r>
              <a:rPr lang="es-ES" sz="1400" dirty="0"/>
              <a:t>inducida por interferón </a:t>
            </a:r>
            <a:r>
              <a:rPr lang="es-ES" sz="1400" dirty="0" smtClean="0"/>
              <a:t>mejora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/>
              <a:t>A</a:t>
            </a:r>
            <a:r>
              <a:rPr lang="es-ES" sz="1400" dirty="0" smtClean="0"/>
              <a:t>lgunos casos progresa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/>
              <a:t>Ningún paciente aún progresó a la etapa tardía de </a:t>
            </a:r>
            <a:r>
              <a:rPr lang="es-ES" sz="1400" dirty="0" smtClean="0"/>
              <a:t>fibrosis</a:t>
            </a:r>
            <a:endParaRPr lang="es-ES" sz="1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274895" y="2492896"/>
            <a:ext cx="2423343" cy="20803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0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COMBINACIÓN DE TIPOS DE EPID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001251"/>
            <a:ext cx="2885625" cy="24997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96" y="1001251"/>
            <a:ext cx="3000021" cy="249975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7504" y="908720"/>
            <a:ext cx="6264696" cy="2664296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585259" y="1297022"/>
            <a:ext cx="230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err="1" smtClean="0"/>
              <a:t>Fig</a:t>
            </a:r>
            <a:r>
              <a:rPr lang="es-ES" sz="1400" b="1" dirty="0" smtClean="0"/>
              <a:t> 10. </a:t>
            </a:r>
            <a:r>
              <a:rPr lang="es-ES" sz="1400" dirty="0" smtClean="0"/>
              <a:t>AR  en tratamiento con </a:t>
            </a:r>
            <a:r>
              <a:rPr lang="es-ES" sz="1400" dirty="0" err="1"/>
              <a:t>metotrexato</a:t>
            </a:r>
            <a:r>
              <a:rPr lang="es-ES" sz="1400" dirty="0"/>
              <a:t>. </a:t>
            </a:r>
          </a:p>
          <a:p>
            <a:r>
              <a:rPr lang="es-ES" sz="1400" dirty="0" smtClean="0"/>
              <a:t>**Necropsia: DAD + neumonía organizada</a:t>
            </a:r>
            <a:endParaRPr lang="es-ES" sz="1400" dirty="0"/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-180528" y="6586988"/>
            <a:ext cx="9237848" cy="882973"/>
          </a:xfrm>
        </p:spPr>
        <p:txBody>
          <a:bodyPr/>
          <a:lstStyle/>
          <a:p>
            <a:pPr algn="r"/>
            <a:r>
              <a:rPr lang="es-ES" sz="900" i="0" dirty="0" err="1"/>
              <a:t>Rossi</a:t>
            </a:r>
            <a:r>
              <a:rPr lang="es-ES" sz="900" i="0" dirty="0"/>
              <a:t>, Santiago </a:t>
            </a:r>
            <a:r>
              <a:rPr lang="es-ES" sz="900" i="0" dirty="0" smtClean="0"/>
              <a:t>E, et al. </a:t>
            </a:r>
            <a:r>
              <a:rPr lang="es-ES" sz="900" i="0" dirty="0"/>
              <a:t>(2000). </a:t>
            </a:r>
            <a:r>
              <a:rPr lang="es-ES" sz="900" dirty="0"/>
              <a:t>Toxicidad farmacológica pulmonar: manifestaciones radiológicas y </a:t>
            </a:r>
            <a:r>
              <a:rPr lang="es-ES" sz="900" dirty="0" smtClean="0"/>
              <a:t>patológicas.</a:t>
            </a:r>
            <a:r>
              <a:rPr lang="es-ES" sz="900" dirty="0"/>
              <a:t> Radiográficos, 20(5), 1245–1259. </a:t>
            </a:r>
            <a:r>
              <a:rPr lang="es-ES" sz="900" i="0" dirty="0"/>
              <a:t>doi:10.1148/radiographics.20.5.g00se081245</a:t>
            </a:r>
            <a:r>
              <a:rPr lang="es-ES" sz="1000" i="0" dirty="0"/>
              <a:t> </a:t>
            </a:r>
            <a:endParaRPr lang="es-ES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0" y="3645024"/>
            <a:ext cx="2723242" cy="26513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196" y="3933056"/>
            <a:ext cx="2987891" cy="20882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5208" y="3573016"/>
            <a:ext cx="6266991" cy="2808312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 flipH="1">
            <a:off x="6616476" y="4579387"/>
            <a:ext cx="2276004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Fig. </a:t>
            </a:r>
            <a:r>
              <a:rPr lang="es-ES" sz="1400" b="1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Patrón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alveolar </a:t>
            </a:r>
            <a:r>
              <a:rPr lang="es-ES" sz="1400" dirty="0" smtClean="0">
                <a:solidFill>
                  <a:prstClr val="black"/>
                </a:solidFill>
                <a:latin typeface="Calibri"/>
              </a:rPr>
              <a:t>LSD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secundario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 </a:t>
            </a:r>
            <a:r>
              <a:rPr lang="es-ES" sz="1400" noProof="0" dirty="0" smtClean="0">
                <a:solidFill>
                  <a:prstClr val="black"/>
                </a:solidFill>
                <a:latin typeface="Calibri"/>
              </a:rPr>
              <a:t>BO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 neumonía organizativa después de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administrar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amiodarona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ENFOQUE PARA EL DIAGNÓSTICO EN LA PRÁCTICA CLÍNICA DIARIA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40" y="1196752"/>
            <a:ext cx="6992046" cy="4479613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165304"/>
            <a:ext cx="8856984" cy="359445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</a:t>
            </a:r>
            <a:r>
              <a:rPr lang="en-US" sz="1000" dirty="0" smtClean="0"/>
              <a:t>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7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FÁRMACOS CON TOXICIDAD PULMONAR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00" y="1484784"/>
            <a:ext cx="4606855" cy="381642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29683" y="5949280"/>
            <a:ext cx="4392488" cy="431453"/>
          </a:xfrm>
        </p:spPr>
        <p:txBody>
          <a:bodyPr/>
          <a:lstStyle/>
          <a:p>
            <a:r>
              <a:rPr lang="de-DE" sz="1000" dirty="0" smtClean="0"/>
              <a:t>M. Schwaiblmair, W.Behr, T. Haeckel, </a:t>
            </a:r>
            <a:r>
              <a:rPr lang="es-ES" sz="1000" dirty="0" smtClean="0"/>
              <a:t>B. </a:t>
            </a:r>
            <a:r>
              <a:rPr lang="es-ES" sz="1000" dirty="0" err="1" smtClean="0"/>
              <a:t>Märkl</a:t>
            </a:r>
            <a:r>
              <a:rPr lang="es-ES" sz="1000" dirty="0" smtClean="0"/>
              <a:t>, W. </a:t>
            </a:r>
            <a:r>
              <a:rPr lang="es-ES" sz="1000" dirty="0" err="1" smtClean="0"/>
              <a:t>Foerg</a:t>
            </a:r>
            <a:r>
              <a:rPr lang="es-ES" sz="1000" dirty="0" smtClean="0"/>
              <a:t> </a:t>
            </a:r>
            <a:r>
              <a:rPr lang="es-ES" sz="1000" dirty="0"/>
              <a:t>and </a:t>
            </a:r>
            <a:r>
              <a:rPr lang="es-ES" sz="1000" dirty="0" smtClean="0"/>
              <a:t>T. </a:t>
            </a:r>
            <a:r>
              <a:rPr lang="es-ES" sz="1000" dirty="0" err="1" smtClean="0"/>
              <a:t>Berghaus</a:t>
            </a:r>
            <a:r>
              <a:rPr lang="es-ES" sz="1000" dirty="0" smtClean="0"/>
              <a:t>. </a:t>
            </a:r>
          </a:p>
          <a:p>
            <a:r>
              <a:rPr lang="en-US" sz="1000" dirty="0"/>
              <a:t>Drug Induced Interstitial Lung </a:t>
            </a:r>
            <a:r>
              <a:rPr lang="en-US" sz="1000" dirty="0" smtClean="0"/>
              <a:t>Disease. </a:t>
            </a:r>
            <a:r>
              <a:rPr lang="en-US" sz="1000" dirty="0"/>
              <a:t>The Open Respiratory Medicine Journal, 2012, 6, 63-74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836712"/>
            <a:ext cx="4399009" cy="583264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67544" y="2420888"/>
            <a:ext cx="100811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436856" y="4149080"/>
            <a:ext cx="1008112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4788024" y="836712"/>
            <a:ext cx="1224136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004048" y="3605220"/>
            <a:ext cx="100811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5018256" y="5229200"/>
            <a:ext cx="100811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9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3" y="0"/>
            <a:ext cx="8027935" cy="836712"/>
          </a:xfrm>
        </p:spPr>
        <p:txBody>
          <a:bodyPr/>
          <a:lstStyle/>
          <a:p>
            <a:r>
              <a:rPr lang="es-ES" dirty="0"/>
              <a:t>EJEMPLOS DE FÁRMACOS Y TOXICIDAD PULMONAR QUE OCASIONAN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06" y="1012924"/>
            <a:ext cx="8196973" cy="1872208"/>
          </a:xfrm>
          <a:prstGeom prst="rect">
            <a:avLst/>
          </a:prstGeom>
        </p:spPr>
      </p:pic>
      <p:sp>
        <p:nvSpPr>
          <p:cNvPr id="6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6086132"/>
            <a:ext cx="8208143" cy="359445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Published by Elsevier B.V. All rights reserved. http://dx.doi.org/10.1016/j.resinv.2013.09.001</a:t>
            </a:r>
            <a:endParaRPr lang="es-ES" sz="1000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29" y="2958840"/>
            <a:ext cx="7934325" cy="1466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49" y="4529734"/>
            <a:ext cx="8246625" cy="111442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6394" y="1044510"/>
            <a:ext cx="8189085" cy="4400714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1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464" y="1484784"/>
            <a:ext cx="8218487" cy="4968551"/>
          </a:xfrm>
        </p:spPr>
        <p:txBody>
          <a:bodyPr/>
          <a:lstStyle/>
          <a:p>
            <a:r>
              <a:rPr lang="es-ES" sz="2400" dirty="0" smtClean="0"/>
              <a:t>Tipos EPID por toxicidad farmacológica son un </a:t>
            </a:r>
            <a:r>
              <a:rPr lang="es-ES" sz="2400" dirty="0"/>
              <a:t>grupo amplio y </a:t>
            </a:r>
            <a:r>
              <a:rPr lang="es-ES" sz="2400" dirty="0" smtClean="0"/>
              <a:t>altamente heterogéneo </a:t>
            </a:r>
          </a:p>
          <a:p>
            <a:r>
              <a:rPr lang="es-ES" sz="2400" dirty="0"/>
              <a:t>L</a:t>
            </a:r>
            <a:r>
              <a:rPr lang="es-ES" sz="2400" dirty="0" smtClean="0"/>
              <a:t>ista </a:t>
            </a:r>
            <a:r>
              <a:rPr lang="es-ES" sz="2400" dirty="0"/>
              <a:t>de </a:t>
            </a:r>
            <a:r>
              <a:rPr lang="es-ES" sz="2400" dirty="0" smtClean="0"/>
              <a:t>fármacos responsables es elevada</a:t>
            </a:r>
          </a:p>
          <a:p>
            <a:r>
              <a:rPr lang="es-ES" sz="2400" smtClean="0"/>
              <a:t>Toxicidad </a:t>
            </a:r>
            <a:r>
              <a:rPr lang="es-ES" sz="2400" smtClean="0"/>
              <a:t>pulmonar no </a:t>
            </a:r>
            <a:r>
              <a:rPr lang="es-ES" sz="2400" dirty="0"/>
              <a:t>es </a:t>
            </a:r>
            <a:r>
              <a:rPr lang="es-ES" sz="2400" dirty="0" smtClean="0"/>
              <a:t>frecuente </a:t>
            </a:r>
          </a:p>
          <a:p>
            <a:r>
              <a:rPr lang="es-ES" sz="2400" dirty="0" smtClean="0"/>
              <a:t>Hallazgos </a:t>
            </a:r>
            <a:r>
              <a:rPr lang="es-ES" sz="2400" dirty="0"/>
              <a:t>clínicos, radiológicos e histológicos son </a:t>
            </a:r>
            <a:r>
              <a:rPr lang="es-ES" sz="2400" dirty="0" smtClean="0"/>
              <a:t>inespecíficos</a:t>
            </a:r>
          </a:p>
          <a:p>
            <a:pPr lvl="0"/>
            <a:r>
              <a:rPr lang="es-ES" sz="2400" b="1" u="sng" dirty="0" smtClean="0"/>
              <a:t>IMPORTANTE</a:t>
            </a:r>
            <a:r>
              <a:rPr lang="es-ES" sz="2400" dirty="0" smtClean="0"/>
              <a:t> ser </a:t>
            </a:r>
            <a:r>
              <a:rPr lang="es-ES" sz="2400" dirty="0"/>
              <a:t>precisos en el </a:t>
            </a:r>
            <a:r>
              <a:rPr lang="es-ES" sz="2400" dirty="0" smtClean="0"/>
              <a:t>diagnóstico </a:t>
            </a:r>
          </a:p>
          <a:p>
            <a:pPr lvl="0"/>
            <a:endParaRPr lang="es-ES" sz="2400" dirty="0" smtClean="0"/>
          </a:p>
          <a:p>
            <a:pPr marL="0" lvl="0" indent="0" algn="ctr">
              <a:buNone/>
            </a:pPr>
            <a:endParaRPr lang="es-ES" sz="2400" dirty="0" smtClean="0"/>
          </a:p>
          <a:p>
            <a:pPr marL="0" lvl="0" indent="0" algn="ctr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IMPACTO NEGATIVO </a:t>
            </a:r>
            <a:r>
              <a:rPr lang="es-ES" sz="2400" dirty="0" smtClean="0"/>
              <a:t>si cambiamos a tratamientos </a:t>
            </a:r>
            <a:r>
              <a:rPr lang="es-ES" sz="2400" dirty="0"/>
              <a:t>menos </a:t>
            </a:r>
            <a:r>
              <a:rPr lang="es-ES" sz="2400" dirty="0" smtClean="0"/>
              <a:t>eficaces</a:t>
            </a:r>
            <a:endParaRPr lang="es-ES" sz="2400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>
            <a:off x="4139952" y="4221088"/>
            <a:ext cx="43243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4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44008" y="4725144"/>
            <a:ext cx="3834706" cy="1152128"/>
          </a:xfrm>
        </p:spPr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8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4236707" cy="633670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427984" y="5949280"/>
            <a:ext cx="4671139" cy="359445"/>
          </a:xfrm>
        </p:spPr>
        <p:txBody>
          <a:bodyPr/>
          <a:lstStyle/>
          <a:p>
            <a:pPr algn="r"/>
            <a:r>
              <a:rPr lang="de-DE" sz="1000" dirty="0"/>
              <a:t>M. Schwaiblmair, W.Behr, T. Haeckel, </a:t>
            </a:r>
            <a:r>
              <a:rPr lang="es-ES" sz="1000" dirty="0"/>
              <a:t>B. </a:t>
            </a:r>
            <a:r>
              <a:rPr lang="es-ES" sz="1000" dirty="0" err="1"/>
              <a:t>Märkl</a:t>
            </a:r>
            <a:r>
              <a:rPr lang="es-ES" sz="1000" dirty="0"/>
              <a:t>, W. </a:t>
            </a:r>
            <a:r>
              <a:rPr lang="es-ES" sz="1000" dirty="0" err="1"/>
              <a:t>Foerg</a:t>
            </a:r>
            <a:r>
              <a:rPr lang="es-ES" sz="1000" dirty="0"/>
              <a:t> and T. </a:t>
            </a:r>
            <a:r>
              <a:rPr lang="es-ES" sz="1000" dirty="0" err="1"/>
              <a:t>Berghaus</a:t>
            </a:r>
            <a:r>
              <a:rPr lang="es-ES" sz="1000" dirty="0"/>
              <a:t>. </a:t>
            </a:r>
          </a:p>
          <a:p>
            <a:pPr algn="r"/>
            <a:r>
              <a:rPr lang="en-US" sz="1000" dirty="0"/>
              <a:t>Drug Induced Interstitial Lung Disease. The Open Respiratory Medicine Journal, 2012, 6, 63-74</a:t>
            </a:r>
          </a:p>
          <a:p>
            <a:endParaRPr lang="es-ES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211" y="1700808"/>
            <a:ext cx="4754912" cy="294429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35080" y="548680"/>
            <a:ext cx="936104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403296" y="6331853"/>
            <a:ext cx="100811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4716016" y="3933056"/>
            <a:ext cx="792088" cy="263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6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772816"/>
            <a:ext cx="7716725" cy="3312368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39552" y="6026968"/>
            <a:ext cx="8208143" cy="359445"/>
          </a:xfrm>
        </p:spPr>
        <p:txBody>
          <a:bodyPr/>
          <a:lstStyle/>
          <a:p>
            <a:pPr algn="r"/>
            <a:r>
              <a:rPr lang="pt-BR" sz="1000" dirty="0" err="1"/>
              <a:t>Keishi</a:t>
            </a:r>
            <a:r>
              <a:rPr lang="pt-BR" sz="1000" dirty="0"/>
              <a:t> </a:t>
            </a:r>
            <a:r>
              <a:rPr lang="pt-BR" sz="1000" dirty="0" err="1" smtClean="0"/>
              <a:t>Kuboa</a:t>
            </a:r>
            <a:r>
              <a:rPr lang="pt-BR" sz="1000" dirty="0" smtClean="0"/>
              <a:t>, </a:t>
            </a:r>
            <a:r>
              <a:rPr lang="pt-BR" sz="1000" dirty="0" err="1"/>
              <a:t>Arata</a:t>
            </a:r>
            <a:r>
              <a:rPr lang="pt-BR" sz="1000" dirty="0"/>
              <a:t> </a:t>
            </a:r>
            <a:r>
              <a:rPr lang="pt-BR" sz="1000" dirty="0" err="1"/>
              <a:t>Azumab</a:t>
            </a:r>
            <a:r>
              <a:rPr lang="pt-BR" sz="1000" dirty="0"/>
              <a:t> , Minoru </a:t>
            </a:r>
            <a:r>
              <a:rPr lang="pt-BR" sz="1000" dirty="0" err="1" smtClean="0"/>
              <a:t>Kanazawac</a:t>
            </a:r>
            <a:r>
              <a:rPr lang="pt-BR" sz="1000" dirty="0" smtClean="0"/>
              <a:t> et al. </a:t>
            </a:r>
            <a:r>
              <a:rPr lang="en-US" sz="1000" dirty="0"/>
              <a:t>Consensus statement for the diagnosis and treatment of drug-induced lung </a:t>
            </a:r>
            <a:r>
              <a:rPr lang="en-US" sz="1000" dirty="0" smtClean="0"/>
              <a:t>injuries</a:t>
            </a:r>
            <a:r>
              <a:rPr lang="en-US" sz="1000" dirty="0"/>
              <a:t>. </a:t>
            </a:r>
            <a:r>
              <a:rPr lang="en-US" sz="1000" dirty="0" smtClean="0"/>
              <a:t>Japanese </a:t>
            </a:r>
            <a:r>
              <a:rPr lang="en-US" sz="1000" dirty="0"/>
              <a:t>Respiratory Society. Published by Elsevier B.V. All rights reserved. http://dx.doi.org/10.1016/j.resinv.2013.09.001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0391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PATRONES HISTOPATOLÓGICOS DE LESIÓN PULMONAR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858" y="1048940"/>
            <a:ext cx="3456384" cy="23726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051680"/>
            <a:ext cx="3471269" cy="23698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714952"/>
            <a:ext cx="3456384" cy="25187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714952"/>
            <a:ext cx="3503029" cy="2518707"/>
          </a:xfrm>
          <a:prstGeom prst="rect">
            <a:avLst/>
          </a:prstGeom>
        </p:spPr>
      </p:pic>
      <p:sp>
        <p:nvSpPr>
          <p:cNvPr id="10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3421551"/>
            <a:ext cx="3270355" cy="439497"/>
          </a:xfrm>
        </p:spPr>
        <p:txBody>
          <a:bodyPr/>
          <a:lstStyle/>
          <a:p>
            <a:r>
              <a:rPr lang="es-ES" b="1" i="0" dirty="0">
                <a:solidFill>
                  <a:schemeClr val="tx1"/>
                </a:solidFill>
              </a:rPr>
              <a:t>Figura 1</a:t>
            </a:r>
            <a:r>
              <a:rPr lang="es-ES" b="1" i="0" dirty="0" smtClean="0">
                <a:solidFill>
                  <a:schemeClr val="tx1"/>
                </a:solidFill>
              </a:rPr>
              <a:t>. NH </a:t>
            </a:r>
            <a:endParaRPr lang="es-ES" dirty="0"/>
          </a:p>
        </p:txBody>
      </p:sp>
      <p:sp>
        <p:nvSpPr>
          <p:cNvPr id="12" name="Marcador de pie de página 3"/>
          <p:cNvSpPr txBox="1">
            <a:spLocks/>
          </p:cNvSpPr>
          <p:nvPr/>
        </p:nvSpPr>
        <p:spPr>
          <a:xfrm>
            <a:off x="4872738" y="3457540"/>
            <a:ext cx="3272042" cy="35944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 smtClean="0">
                <a:solidFill>
                  <a:schemeClr val="tx1"/>
                </a:solidFill>
              </a:rPr>
              <a:t>Figura 2. Neumonía Organizada </a:t>
            </a:r>
            <a:endParaRPr lang="es-ES" dirty="0"/>
          </a:p>
        </p:txBody>
      </p:sp>
      <p:sp>
        <p:nvSpPr>
          <p:cNvPr id="13" name="Marcador de pie de página 3"/>
          <p:cNvSpPr txBox="1">
            <a:spLocks/>
          </p:cNvSpPr>
          <p:nvPr/>
        </p:nvSpPr>
        <p:spPr>
          <a:xfrm>
            <a:off x="465858" y="6237312"/>
            <a:ext cx="3272042" cy="35944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 smtClean="0">
                <a:solidFill>
                  <a:schemeClr val="tx1"/>
                </a:solidFill>
              </a:rPr>
              <a:t>Figura 3. Neumonía Intersticial Inespecífica </a:t>
            </a:r>
            <a:endParaRPr lang="es-ES" dirty="0"/>
          </a:p>
        </p:txBody>
      </p:sp>
      <p:sp>
        <p:nvSpPr>
          <p:cNvPr id="14" name="Marcador de pie de página 3"/>
          <p:cNvSpPr txBox="1">
            <a:spLocks/>
          </p:cNvSpPr>
          <p:nvPr/>
        </p:nvSpPr>
        <p:spPr>
          <a:xfrm>
            <a:off x="4932040" y="6248320"/>
            <a:ext cx="3272042" cy="35944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 dirty="0" smtClean="0">
                <a:solidFill>
                  <a:schemeClr val="tx1"/>
                </a:solidFill>
              </a:rPr>
              <a:t>Figura 4. NIU </a:t>
            </a:r>
            <a:endParaRPr lang="es-ES" dirty="0"/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179512" y="6580493"/>
            <a:ext cx="8911619" cy="26124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M. Schwaiblmair, W.Behr, T. Haeckel, </a:t>
            </a:r>
            <a:r>
              <a:rPr lang="es-ES" sz="1000" dirty="0" smtClean="0"/>
              <a:t>B. </a:t>
            </a:r>
            <a:r>
              <a:rPr lang="es-ES" sz="1000" dirty="0" err="1" smtClean="0"/>
              <a:t>Märkl</a:t>
            </a:r>
            <a:r>
              <a:rPr lang="es-ES" sz="1000" dirty="0" smtClean="0"/>
              <a:t>, W. </a:t>
            </a:r>
            <a:r>
              <a:rPr lang="es-ES" sz="1000" dirty="0" err="1" smtClean="0"/>
              <a:t>Foerg</a:t>
            </a:r>
            <a:r>
              <a:rPr lang="es-ES" sz="1000" dirty="0" smtClean="0"/>
              <a:t> and T. </a:t>
            </a:r>
            <a:r>
              <a:rPr lang="es-ES" sz="1000" dirty="0" err="1" smtClean="0"/>
              <a:t>Berghaus</a:t>
            </a:r>
            <a:r>
              <a:rPr lang="es-ES" sz="1000" dirty="0" smtClean="0"/>
              <a:t>. </a:t>
            </a:r>
            <a:r>
              <a:rPr lang="en-US" sz="1000" dirty="0" smtClean="0"/>
              <a:t>Drug Induced Interstitial Lung Disease. The Open Respiratory Medicine Journal, 2012, 6, 63-74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84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EPID PRODUCIDOS POR TOXICIDAD FARMACOLÓGICA </a:t>
            </a:r>
            <a:endParaRPr lang="es-ES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35439"/>
              </p:ext>
            </p:extLst>
          </p:nvPr>
        </p:nvGraphicFramePr>
        <p:xfrm>
          <a:off x="468313" y="981075"/>
          <a:ext cx="8280151" cy="525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19362</TotalTime>
  <Words>3494</Words>
  <Application>Microsoft Office PowerPoint</Application>
  <PresentationFormat>Presentación en pantalla (4:3)</PresentationFormat>
  <Paragraphs>446</Paragraphs>
  <Slides>52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Wingdings</vt:lpstr>
      <vt:lpstr>Tema de Office</vt:lpstr>
      <vt:lpstr>TIPOS DE EPID POR TOXICIDAD FARMACOLÓGICA   </vt:lpstr>
      <vt:lpstr>ENFERMEDAD PULMONAR INTERSTICIAL POR FÁRMACOS</vt:lpstr>
      <vt:lpstr>ENFERMEDAD PULMONAR INTERSTICIAL POR FÁRMACOS</vt:lpstr>
      <vt:lpstr>¿CUÁNDO SOSPECHAR AFECTACIÓN INSTERTICIAL POR FÁRMACOS?      </vt:lpstr>
      <vt:lpstr>FÁRMACOS CON TOXICIDAD PULMONAR</vt:lpstr>
      <vt:lpstr>Presentación de PowerPoint</vt:lpstr>
      <vt:lpstr>Presentación de PowerPoint</vt:lpstr>
      <vt:lpstr>PATRONES HISTOPATOLÓGICOS DE LESIÓN PULMONAR </vt:lpstr>
      <vt:lpstr>TIPOS DE EPID PRODUCIDOS POR TOXICIDAD FARMACOLÓGICA </vt:lpstr>
      <vt:lpstr>Presentación de PowerPoint</vt:lpstr>
      <vt:lpstr>¿QUÉ ES EL DAÑO ALVEOLAR DIFUSO?</vt:lpstr>
      <vt:lpstr>DAÑO ALVEOLAR DIFUSO</vt:lpstr>
      <vt:lpstr>SÍNDROME DE FUGA CAPILAR</vt:lpstr>
      <vt:lpstr>CLÍNICA Y RADIOLOGÍA</vt:lpstr>
      <vt:lpstr>CAUSAS A TENER EN CUENTA … </vt:lpstr>
      <vt:lpstr>Presentación de PowerPoint</vt:lpstr>
      <vt:lpstr>Presentación de PowerPoint</vt:lpstr>
      <vt:lpstr>Presentación de PowerPoint</vt:lpstr>
      <vt:lpstr>FÁRMACOS RELACIONADOS</vt:lpstr>
      <vt:lpstr>Presentación de PowerPoint</vt:lpstr>
      <vt:lpstr>NEUMONÍA ORGANIZADA</vt:lpstr>
      <vt:lpstr>CLÍNICA Y RADIOLOGÍA</vt:lpstr>
      <vt:lpstr>PATRONES QUE PODEMOS ENCONTRAR </vt:lpstr>
      <vt:lpstr>Presentación de PowerPoint</vt:lpstr>
      <vt:lpstr>PUNTOS A TENER EN CUENTA … </vt:lpstr>
      <vt:lpstr>Presentación de PowerPoint</vt:lpstr>
      <vt:lpstr>BRONQUIOLITIS OBLITERANTE</vt:lpstr>
      <vt:lpstr>BRONQUIOLITIS OBLITERANTE</vt:lpstr>
      <vt:lpstr>FÁRMACOS RELACIONADOS</vt:lpstr>
      <vt:lpstr>Presentación de PowerPoint</vt:lpstr>
      <vt:lpstr>NEUMONITIS POR HIPERSENSIBILIDAD</vt:lpstr>
      <vt:lpstr>NEUMONITIS POR HIPERSENSIBILIDAD</vt:lpstr>
      <vt:lpstr>Presentación de PowerPoint</vt:lpstr>
      <vt:lpstr>EOSINOFILIAS PULMONARES</vt:lpstr>
      <vt:lpstr>TIPOS DE NEUMONÍA EOSINOFÍLICA</vt:lpstr>
      <vt:lpstr>EOSINOFILIAS PULMONARES</vt:lpstr>
      <vt:lpstr>NEUMONÍAS EOSINOFÍLICAS</vt:lpstr>
      <vt:lpstr>RELACIÓN DE FÁRMACOS CAUSANTES DE EOSINOFILIA PULMONAR</vt:lpstr>
      <vt:lpstr>FÁRMACOS QUE PRODUCEN EOSINOFILIAS PULMONARES</vt:lpstr>
      <vt:lpstr>PUNTOS A TENER EN CUENTA … </vt:lpstr>
      <vt:lpstr>NEUMONÍAS EOSINOFÍLICAS </vt:lpstr>
      <vt:lpstr>Presentación de PowerPoint</vt:lpstr>
      <vt:lpstr>FIBROSIS PULMONAR INDUCIDA POR FÁRMACOS</vt:lpstr>
      <vt:lpstr>Presentación de PowerPoint</vt:lpstr>
      <vt:lpstr>Presentación de PowerPoint</vt:lpstr>
      <vt:lpstr>GRANULOMATOSIS Y REACCIONES DE TIPO SARCOIDE </vt:lpstr>
      <vt:lpstr>GRANULOMATOSIS Y REACCIONES DE TIPO SARCOIDE </vt:lpstr>
      <vt:lpstr>COMBINACIÓN DE TIPOS DE EPID</vt:lpstr>
      <vt:lpstr>ENFOQUE PARA EL DIAGNÓSTICO EN LA PRÁCTICA CLÍNICA DIARIA</vt:lpstr>
      <vt:lpstr>EJEMPLOS DE FÁRMACOS Y TOXICIDAD PULMONAR QUE OCASIONAN</vt:lpstr>
      <vt:lpstr>CONCLUSIONES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MARIA CRISTINA SABATER ABAD</cp:lastModifiedBy>
  <cp:revision>387</cp:revision>
  <dcterms:created xsi:type="dcterms:W3CDTF">2014-08-26T06:29:26Z</dcterms:created>
  <dcterms:modified xsi:type="dcterms:W3CDTF">2023-06-30T06:45:31Z</dcterms:modified>
</cp:coreProperties>
</file>