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259" r:id="rId3"/>
    <p:sldId id="257" r:id="rId4"/>
    <p:sldId id="260" r:id="rId5"/>
    <p:sldId id="258" r:id="rId6"/>
    <p:sldId id="324" r:id="rId7"/>
    <p:sldId id="276" r:id="rId8"/>
    <p:sldId id="323" r:id="rId9"/>
    <p:sldId id="273" r:id="rId10"/>
    <p:sldId id="271" r:id="rId11"/>
    <p:sldId id="272" r:id="rId12"/>
    <p:sldId id="278" r:id="rId13"/>
    <p:sldId id="279" r:id="rId14"/>
    <p:sldId id="280" r:id="rId15"/>
    <p:sldId id="281" r:id="rId16"/>
    <p:sldId id="283" r:id="rId17"/>
    <p:sldId id="298" r:id="rId18"/>
    <p:sldId id="314" r:id="rId19"/>
    <p:sldId id="297" r:id="rId20"/>
    <p:sldId id="301" r:id="rId21"/>
    <p:sldId id="305" r:id="rId22"/>
    <p:sldId id="304" r:id="rId23"/>
    <p:sldId id="351" r:id="rId24"/>
    <p:sldId id="320" r:id="rId25"/>
    <p:sldId id="321" r:id="rId26"/>
    <p:sldId id="322" r:id="rId27"/>
    <p:sldId id="307" r:id="rId28"/>
    <p:sldId id="338" r:id="rId29"/>
    <p:sldId id="339" r:id="rId30"/>
    <p:sldId id="337" r:id="rId31"/>
    <p:sldId id="340" r:id="rId32"/>
    <p:sldId id="346" r:id="rId33"/>
    <p:sldId id="312" r:id="rId34"/>
    <p:sldId id="287" r:id="rId35"/>
    <p:sldId id="289" r:id="rId36"/>
    <p:sldId id="308" r:id="rId37"/>
    <p:sldId id="290" r:id="rId38"/>
    <p:sldId id="348" r:id="rId39"/>
    <p:sldId id="331" r:id="rId40"/>
    <p:sldId id="309" r:id="rId41"/>
    <p:sldId id="332" r:id="rId42"/>
    <p:sldId id="336" r:id="rId43"/>
    <p:sldId id="333" r:id="rId44"/>
    <p:sldId id="293" r:id="rId45"/>
    <p:sldId id="294" r:id="rId46"/>
    <p:sldId id="286" r:id="rId47"/>
    <p:sldId id="284" r:id="rId48"/>
    <p:sldId id="285" r:id="rId49"/>
    <p:sldId id="349" r:id="rId50"/>
    <p:sldId id="325" r:id="rId51"/>
    <p:sldId id="326" r:id="rId52"/>
    <p:sldId id="350" r:id="rId53"/>
    <p:sldId id="317" r:id="rId54"/>
    <p:sldId id="329" r:id="rId55"/>
    <p:sldId id="319" r:id="rId56"/>
    <p:sldId id="352" r:id="rId57"/>
    <p:sldId id="296" r:id="rId58"/>
  </p:sldIdLst>
  <p:sldSz cx="9144000" cy="6858000" type="screen4x3"/>
  <p:notesSz cx="6858000" cy="9144000"/>
  <p:custDataLst>
    <p:tags r:id="rId60"/>
  </p:custData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orient="horz" pos="527">
          <p15:clr>
            <a:srgbClr val="A4A3A4"/>
          </p15:clr>
        </p15:guide>
        <p15:guide id="3" orient="horz" pos="3974">
          <p15:clr>
            <a:srgbClr val="A4A3A4"/>
          </p15:clr>
        </p15:guide>
        <p15:guide id="4" pos="2880">
          <p15:clr>
            <a:srgbClr val="A4A3A4"/>
          </p15:clr>
        </p15:guide>
        <p15:guide id="5" pos="295">
          <p15:clr>
            <a:srgbClr val="A4A3A4"/>
          </p15:clr>
        </p15:guide>
        <p15:guide id="6" pos="547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8B0C"/>
    <a:srgbClr val="496391"/>
    <a:srgbClr val="CCECFF"/>
    <a:srgbClr val="CCFFFF"/>
    <a:srgbClr val="67CB23"/>
    <a:srgbClr val="EF84B3"/>
    <a:srgbClr val="0067B2"/>
    <a:srgbClr val="1C8F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286" autoAdjust="0"/>
  </p:normalViewPr>
  <p:slideViewPr>
    <p:cSldViewPr showGuides="1">
      <p:cViewPr varScale="1">
        <p:scale>
          <a:sx n="74" d="100"/>
          <a:sy n="74" d="100"/>
        </p:scale>
        <p:origin x="-1398" y="-102"/>
      </p:cViewPr>
      <p:guideLst>
        <p:guide orient="horz" pos="2160"/>
        <p:guide orient="horz" pos="527"/>
        <p:guide orient="horz" pos="3974"/>
        <p:guide pos="2880"/>
        <p:guide pos="295"/>
        <p:guide pos="547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6" d="100"/>
          <a:sy n="86" d="100"/>
        </p:scale>
        <p:origin x="-304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C6E4AE-571D-4F0D-BA24-761D960AA02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9815540-4CB9-4EDA-A836-A0C5936D12B1}">
      <dgm:prSet phldrT="[Texto]"/>
      <dgm:spPr>
        <a:solidFill>
          <a:schemeClr val="accent6">
            <a:lumMod val="75000"/>
          </a:schemeClr>
        </a:solidFill>
        <a:ln w="63500">
          <a:solidFill>
            <a:srgbClr val="FFC000"/>
          </a:solidFill>
        </a:ln>
      </dgm:spPr>
      <dgm:t>
        <a:bodyPr/>
        <a:lstStyle/>
        <a:p>
          <a:r>
            <a:rPr lang="es-ES" b="1" dirty="0"/>
            <a:t>QUIMIOTERAPIA</a:t>
          </a:r>
        </a:p>
      </dgm:t>
    </dgm:pt>
    <dgm:pt modelId="{52B20B97-86C8-4649-84B2-844CB1D860CB}" type="parTrans" cxnId="{597012F9-9BA3-4275-B341-4D773AC334A1}">
      <dgm:prSet/>
      <dgm:spPr/>
      <dgm:t>
        <a:bodyPr/>
        <a:lstStyle/>
        <a:p>
          <a:endParaRPr lang="es-ES"/>
        </a:p>
      </dgm:t>
    </dgm:pt>
    <dgm:pt modelId="{9816AF86-3F49-44FB-9051-3F1F3AAC90CA}" type="sibTrans" cxnId="{597012F9-9BA3-4275-B341-4D773AC334A1}">
      <dgm:prSet/>
      <dgm:spPr/>
      <dgm:t>
        <a:bodyPr/>
        <a:lstStyle/>
        <a:p>
          <a:endParaRPr lang="es-ES"/>
        </a:p>
      </dgm:t>
    </dgm:pt>
    <dgm:pt modelId="{CB39DBB9-7A87-4270-90CA-8118A64E4B03}">
      <dgm:prSet phldrT="[Texto]"/>
      <dgm:spPr>
        <a:solidFill>
          <a:schemeClr val="accent5">
            <a:lumMod val="75000"/>
          </a:schemeClr>
        </a:solidFill>
        <a:ln w="63500">
          <a:solidFill>
            <a:srgbClr val="FFC000"/>
          </a:solidFill>
        </a:ln>
      </dgm:spPr>
      <dgm:t>
        <a:bodyPr/>
        <a:lstStyle/>
        <a:p>
          <a:r>
            <a:rPr lang="es-ES" b="1" dirty="0"/>
            <a:t>HORMONOTERAPIA</a:t>
          </a:r>
        </a:p>
      </dgm:t>
    </dgm:pt>
    <dgm:pt modelId="{FF557DF2-DD16-4749-A876-29244444FBC5}" type="parTrans" cxnId="{4D4DF8B2-78DC-4322-9071-8190EE6126E9}">
      <dgm:prSet/>
      <dgm:spPr/>
      <dgm:t>
        <a:bodyPr/>
        <a:lstStyle/>
        <a:p>
          <a:endParaRPr lang="es-ES"/>
        </a:p>
      </dgm:t>
    </dgm:pt>
    <dgm:pt modelId="{1B50CB1C-A448-41A2-B0E4-1D98B980092E}" type="sibTrans" cxnId="{4D4DF8B2-78DC-4322-9071-8190EE6126E9}">
      <dgm:prSet/>
      <dgm:spPr/>
      <dgm:t>
        <a:bodyPr/>
        <a:lstStyle/>
        <a:p>
          <a:endParaRPr lang="es-ES"/>
        </a:p>
      </dgm:t>
    </dgm:pt>
    <dgm:pt modelId="{23084C67-34DE-4A4F-9716-56ABD1CEC6AE}">
      <dgm:prSet phldrT="[Texto]"/>
      <dgm:spPr>
        <a:solidFill>
          <a:schemeClr val="accent3">
            <a:lumMod val="75000"/>
          </a:schemeClr>
        </a:solidFill>
        <a:ln w="63500">
          <a:solidFill>
            <a:srgbClr val="FFC000"/>
          </a:solidFill>
        </a:ln>
      </dgm:spPr>
      <dgm:t>
        <a:bodyPr/>
        <a:lstStyle/>
        <a:p>
          <a:r>
            <a:rPr lang="es-ES" b="1" dirty="0"/>
            <a:t>TERAPIA DIRIGIDA</a:t>
          </a:r>
          <a:r>
            <a:rPr lang="es-ES" dirty="0"/>
            <a:t>:</a:t>
          </a:r>
        </a:p>
        <a:p>
          <a:r>
            <a:rPr lang="es-ES" dirty="0"/>
            <a:t>-</a:t>
          </a:r>
          <a:r>
            <a:rPr lang="es-ES" b="1" dirty="0">
              <a:solidFill>
                <a:srgbClr val="FFC000"/>
              </a:solidFill>
            </a:rPr>
            <a:t>Ab monoclonales</a:t>
          </a:r>
        </a:p>
        <a:p>
          <a:r>
            <a:rPr lang="es-ES" b="1" dirty="0">
              <a:solidFill>
                <a:srgbClr val="FFC000"/>
              </a:solidFill>
            </a:rPr>
            <a:t>-ITK</a:t>
          </a:r>
        </a:p>
      </dgm:t>
    </dgm:pt>
    <dgm:pt modelId="{3F62BA5C-E353-4B03-8137-A3AF749DB5DE}" type="parTrans" cxnId="{8DA1CAB7-49BA-4D91-BFC3-0912EDBF79AE}">
      <dgm:prSet/>
      <dgm:spPr/>
      <dgm:t>
        <a:bodyPr/>
        <a:lstStyle/>
        <a:p>
          <a:endParaRPr lang="es-ES"/>
        </a:p>
      </dgm:t>
    </dgm:pt>
    <dgm:pt modelId="{7D12171E-F840-4DDA-8CB4-B9FE5ECC667C}" type="sibTrans" cxnId="{8DA1CAB7-49BA-4D91-BFC3-0912EDBF79AE}">
      <dgm:prSet/>
      <dgm:spPr/>
      <dgm:t>
        <a:bodyPr/>
        <a:lstStyle/>
        <a:p>
          <a:endParaRPr lang="es-ES"/>
        </a:p>
      </dgm:t>
    </dgm:pt>
    <dgm:pt modelId="{6C07D6F6-9659-4A43-ADA2-E8090D508AC4}">
      <dgm:prSet phldrT="[Texto]"/>
      <dgm:spPr>
        <a:solidFill>
          <a:schemeClr val="accent1">
            <a:lumMod val="75000"/>
          </a:schemeClr>
        </a:solidFill>
        <a:ln w="63500">
          <a:solidFill>
            <a:srgbClr val="FFC000"/>
          </a:solidFill>
        </a:ln>
      </dgm:spPr>
      <dgm:t>
        <a:bodyPr/>
        <a:lstStyle/>
        <a:p>
          <a:r>
            <a:rPr lang="es-ES" b="1" dirty="0"/>
            <a:t>INMUNOTERAPIA:</a:t>
          </a:r>
        </a:p>
        <a:p>
          <a:r>
            <a:rPr lang="es-ES" b="1" dirty="0">
              <a:solidFill>
                <a:srgbClr val="FFC000"/>
              </a:solidFill>
            </a:rPr>
            <a:t>-</a:t>
          </a:r>
          <a:r>
            <a:rPr lang="es-ES" b="1" dirty="0" err="1">
              <a:solidFill>
                <a:srgbClr val="FFC000"/>
              </a:solidFill>
            </a:rPr>
            <a:t>Inh</a:t>
          </a:r>
          <a:r>
            <a:rPr lang="es-ES" b="1" dirty="0">
              <a:solidFill>
                <a:srgbClr val="FFC000"/>
              </a:solidFill>
            </a:rPr>
            <a:t>. </a:t>
          </a:r>
          <a:r>
            <a:rPr lang="es-ES" b="1" dirty="0" err="1">
              <a:solidFill>
                <a:srgbClr val="FFC000"/>
              </a:solidFill>
            </a:rPr>
            <a:t>Check</a:t>
          </a:r>
          <a:r>
            <a:rPr lang="es-ES" b="1" dirty="0">
              <a:solidFill>
                <a:srgbClr val="FFC000"/>
              </a:solidFill>
            </a:rPr>
            <a:t> </a:t>
          </a:r>
          <a:r>
            <a:rPr lang="es-ES" b="1" dirty="0" err="1">
              <a:solidFill>
                <a:srgbClr val="FFC000"/>
              </a:solidFill>
            </a:rPr>
            <a:t>points</a:t>
          </a:r>
          <a:endParaRPr lang="es-ES" b="1" dirty="0">
            <a:solidFill>
              <a:srgbClr val="FFC000"/>
            </a:solidFill>
          </a:endParaRPr>
        </a:p>
        <a:p>
          <a:r>
            <a:rPr lang="es-ES" b="0" dirty="0"/>
            <a:t>-Terapias avanzadas</a:t>
          </a:r>
        </a:p>
      </dgm:t>
    </dgm:pt>
    <dgm:pt modelId="{C21BF526-B37A-4E5A-A3F6-63D38F597B50}" type="parTrans" cxnId="{6B05FC39-2F66-42AD-AE9E-703D8223AE1B}">
      <dgm:prSet/>
      <dgm:spPr/>
      <dgm:t>
        <a:bodyPr/>
        <a:lstStyle/>
        <a:p>
          <a:endParaRPr lang="es-ES"/>
        </a:p>
      </dgm:t>
    </dgm:pt>
    <dgm:pt modelId="{4C872981-CFB3-4E3F-ADDA-7BFFA50800B6}" type="sibTrans" cxnId="{6B05FC39-2F66-42AD-AE9E-703D8223AE1B}">
      <dgm:prSet/>
      <dgm:spPr/>
      <dgm:t>
        <a:bodyPr/>
        <a:lstStyle/>
        <a:p>
          <a:endParaRPr lang="es-ES"/>
        </a:p>
      </dgm:t>
    </dgm:pt>
    <dgm:pt modelId="{8373B827-A398-45BF-BD61-E8A994AB4CA5}" type="pres">
      <dgm:prSet presAssocID="{5EC6E4AE-571D-4F0D-BA24-761D960AA02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FB2E199-511D-4BD2-8FA4-ECAF8CD3E08A}" type="pres">
      <dgm:prSet presAssocID="{B9815540-4CB9-4EDA-A836-A0C5936D12B1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AB273A1-7C33-4F12-A867-F5F9BAB2409A}" type="pres">
      <dgm:prSet presAssocID="{9816AF86-3F49-44FB-9051-3F1F3AAC90CA}" presName="sibTrans" presStyleCnt="0"/>
      <dgm:spPr/>
    </dgm:pt>
    <dgm:pt modelId="{09798F84-76A3-4223-91A3-1E1BFADE3F31}" type="pres">
      <dgm:prSet presAssocID="{CB39DBB9-7A87-4270-90CA-8118A64E4B03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E8EB5E7-605E-42DC-B296-87DE4D436B68}" type="pres">
      <dgm:prSet presAssocID="{1B50CB1C-A448-41A2-B0E4-1D98B980092E}" presName="sibTrans" presStyleCnt="0"/>
      <dgm:spPr/>
    </dgm:pt>
    <dgm:pt modelId="{46E7F39C-C7CC-4F6B-83C6-A946666804B2}" type="pres">
      <dgm:prSet presAssocID="{23084C67-34DE-4A4F-9716-56ABD1CEC6A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A792D6F-9C91-42C9-A6FD-0219D10340B3}" type="pres">
      <dgm:prSet presAssocID="{7D12171E-F840-4DDA-8CB4-B9FE5ECC667C}" presName="sibTrans" presStyleCnt="0"/>
      <dgm:spPr/>
    </dgm:pt>
    <dgm:pt modelId="{5A45CEFD-E398-43D6-891A-D2C54ABFEF4B}" type="pres">
      <dgm:prSet presAssocID="{6C07D6F6-9659-4A43-ADA2-E8090D508AC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B52B9A8-8678-4341-9DC1-9876C8493EAD}" type="presOf" srcId="{B9815540-4CB9-4EDA-A836-A0C5936D12B1}" destId="{AFB2E199-511D-4BD2-8FA4-ECAF8CD3E08A}" srcOrd="0" destOrd="0" presId="urn:microsoft.com/office/officeart/2005/8/layout/default"/>
    <dgm:cxn modelId="{9C2B5CBE-BA01-4685-B82B-1F561C85BA6E}" type="presOf" srcId="{6C07D6F6-9659-4A43-ADA2-E8090D508AC4}" destId="{5A45CEFD-E398-43D6-891A-D2C54ABFEF4B}" srcOrd="0" destOrd="0" presId="urn:microsoft.com/office/officeart/2005/8/layout/default"/>
    <dgm:cxn modelId="{50F80FCC-8D71-4584-A718-50F410DB84D7}" type="presOf" srcId="{5EC6E4AE-571D-4F0D-BA24-761D960AA02C}" destId="{8373B827-A398-45BF-BD61-E8A994AB4CA5}" srcOrd="0" destOrd="0" presId="urn:microsoft.com/office/officeart/2005/8/layout/default"/>
    <dgm:cxn modelId="{597012F9-9BA3-4275-B341-4D773AC334A1}" srcId="{5EC6E4AE-571D-4F0D-BA24-761D960AA02C}" destId="{B9815540-4CB9-4EDA-A836-A0C5936D12B1}" srcOrd="0" destOrd="0" parTransId="{52B20B97-86C8-4649-84B2-844CB1D860CB}" sibTransId="{9816AF86-3F49-44FB-9051-3F1F3AAC90CA}"/>
    <dgm:cxn modelId="{8DA1CAB7-49BA-4D91-BFC3-0912EDBF79AE}" srcId="{5EC6E4AE-571D-4F0D-BA24-761D960AA02C}" destId="{23084C67-34DE-4A4F-9716-56ABD1CEC6AE}" srcOrd="2" destOrd="0" parTransId="{3F62BA5C-E353-4B03-8137-A3AF749DB5DE}" sibTransId="{7D12171E-F840-4DDA-8CB4-B9FE5ECC667C}"/>
    <dgm:cxn modelId="{8E7CE43B-9F01-4F36-AE2B-0E9CA865173E}" type="presOf" srcId="{23084C67-34DE-4A4F-9716-56ABD1CEC6AE}" destId="{46E7F39C-C7CC-4F6B-83C6-A946666804B2}" srcOrd="0" destOrd="0" presId="urn:microsoft.com/office/officeart/2005/8/layout/default"/>
    <dgm:cxn modelId="{A22F34D5-3769-4E1F-8F0B-3C4878A722D5}" type="presOf" srcId="{CB39DBB9-7A87-4270-90CA-8118A64E4B03}" destId="{09798F84-76A3-4223-91A3-1E1BFADE3F31}" srcOrd="0" destOrd="0" presId="urn:microsoft.com/office/officeart/2005/8/layout/default"/>
    <dgm:cxn modelId="{6B05FC39-2F66-42AD-AE9E-703D8223AE1B}" srcId="{5EC6E4AE-571D-4F0D-BA24-761D960AA02C}" destId="{6C07D6F6-9659-4A43-ADA2-E8090D508AC4}" srcOrd="3" destOrd="0" parTransId="{C21BF526-B37A-4E5A-A3F6-63D38F597B50}" sibTransId="{4C872981-CFB3-4E3F-ADDA-7BFFA50800B6}"/>
    <dgm:cxn modelId="{4D4DF8B2-78DC-4322-9071-8190EE6126E9}" srcId="{5EC6E4AE-571D-4F0D-BA24-761D960AA02C}" destId="{CB39DBB9-7A87-4270-90CA-8118A64E4B03}" srcOrd="1" destOrd="0" parTransId="{FF557DF2-DD16-4749-A876-29244444FBC5}" sibTransId="{1B50CB1C-A448-41A2-B0E4-1D98B980092E}"/>
    <dgm:cxn modelId="{75EFCD8E-2429-40CC-9F87-CDB626ACA305}" type="presParOf" srcId="{8373B827-A398-45BF-BD61-E8A994AB4CA5}" destId="{AFB2E199-511D-4BD2-8FA4-ECAF8CD3E08A}" srcOrd="0" destOrd="0" presId="urn:microsoft.com/office/officeart/2005/8/layout/default"/>
    <dgm:cxn modelId="{886E7988-D9FF-42AD-A34F-90305408D5C2}" type="presParOf" srcId="{8373B827-A398-45BF-BD61-E8A994AB4CA5}" destId="{1AB273A1-7C33-4F12-A867-F5F9BAB2409A}" srcOrd="1" destOrd="0" presId="urn:microsoft.com/office/officeart/2005/8/layout/default"/>
    <dgm:cxn modelId="{CCA7F9FD-54F7-463C-8F49-E87654AED70F}" type="presParOf" srcId="{8373B827-A398-45BF-BD61-E8A994AB4CA5}" destId="{09798F84-76A3-4223-91A3-1E1BFADE3F31}" srcOrd="2" destOrd="0" presId="urn:microsoft.com/office/officeart/2005/8/layout/default"/>
    <dgm:cxn modelId="{9E8371C5-D0FE-4598-9BB3-3FBE77DE780C}" type="presParOf" srcId="{8373B827-A398-45BF-BD61-E8A994AB4CA5}" destId="{9E8EB5E7-605E-42DC-B296-87DE4D436B68}" srcOrd="3" destOrd="0" presId="urn:microsoft.com/office/officeart/2005/8/layout/default"/>
    <dgm:cxn modelId="{E00CE78F-9D6F-46C5-81F8-103EBFCCF2D5}" type="presParOf" srcId="{8373B827-A398-45BF-BD61-E8A994AB4CA5}" destId="{46E7F39C-C7CC-4F6B-83C6-A946666804B2}" srcOrd="4" destOrd="0" presId="urn:microsoft.com/office/officeart/2005/8/layout/default"/>
    <dgm:cxn modelId="{CF4AF599-FCFF-4A65-9C0E-F0D3E8FDC3D0}" type="presParOf" srcId="{8373B827-A398-45BF-BD61-E8A994AB4CA5}" destId="{4A792D6F-9C91-42C9-A6FD-0219D10340B3}" srcOrd="5" destOrd="0" presId="urn:microsoft.com/office/officeart/2005/8/layout/default"/>
    <dgm:cxn modelId="{72F83EC9-4AA7-4EA4-B883-ED6467FD5902}" type="presParOf" srcId="{8373B827-A398-45BF-BD61-E8A994AB4CA5}" destId="{5A45CEFD-E398-43D6-891A-D2C54ABFEF4B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541BA8-B91B-4E73-B1B4-4A1F679A3E6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182B81A-9FE8-49B1-9E9F-8D4C0BD35270}">
      <dgm:prSet phldrT="[Texto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ES" sz="1200" b="1" u="sng" dirty="0"/>
            <a:t>ALCALOIDES DE LA VINCA </a:t>
          </a:r>
          <a:r>
            <a:rPr lang="es-ES" sz="1200" u="none" dirty="0"/>
            <a:t>+ MITOMICINA-C</a:t>
          </a:r>
        </a:p>
        <a:p>
          <a:r>
            <a:rPr lang="es-ES" sz="1200" dirty="0"/>
            <a:t>- Neumonía intersticial: </a:t>
          </a:r>
          <a:r>
            <a:rPr lang="es-ES" sz="1200" b="1" dirty="0"/>
            <a:t>VINORELBINA</a:t>
          </a:r>
          <a:r>
            <a:rPr lang="es-ES" sz="1200" dirty="0"/>
            <a:t> (rara)</a:t>
          </a:r>
        </a:p>
        <a:p>
          <a:r>
            <a:rPr lang="es-ES" sz="1200" dirty="0"/>
            <a:t>-SDRA: </a:t>
          </a:r>
          <a:r>
            <a:rPr lang="es-ES" sz="1200" b="1" dirty="0"/>
            <a:t>VINCRISTINA</a:t>
          </a:r>
          <a:r>
            <a:rPr lang="es-ES" sz="1200" dirty="0"/>
            <a:t> (FNC)</a:t>
          </a:r>
        </a:p>
        <a:p>
          <a:r>
            <a:rPr lang="es-ES" sz="1200" dirty="0"/>
            <a:t>-Infiltrados pulmonares: </a:t>
          </a:r>
          <a:r>
            <a:rPr lang="es-ES" sz="1200" b="1" dirty="0"/>
            <a:t>VINBLASTINA</a:t>
          </a:r>
          <a:r>
            <a:rPr lang="es-ES" sz="1200" dirty="0"/>
            <a:t>.</a:t>
          </a:r>
        </a:p>
      </dgm:t>
    </dgm:pt>
    <dgm:pt modelId="{121D3DC4-9F67-4E8D-A7AB-FBE8AEC34812}" type="parTrans" cxnId="{5FB7FAB0-E74A-4FC5-B3BA-74D578E44699}">
      <dgm:prSet/>
      <dgm:spPr/>
      <dgm:t>
        <a:bodyPr/>
        <a:lstStyle/>
        <a:p>
          <a:endParaRPr lang="es-ES"/>
        </a:p>
      </dgm:t>
    </dgm:pt>
    <dgm:pt modelId="{DA4F86B0-EB78-4A03-AC7C-9B3A5EDABFE4}" type="sibTrans" cxnId="{5FB7FAB0-E74A-4FC5-B3BA-74D578E44699}">
      <dgm:prSet/>
      <dgm:spPr/>
      <dgm:t>
        <a:bodyPr/>
        <a:lstStyle/>
        <a:p>
          <a:endParaRPr lang="es-ES"/>
        </a:p>
      </dgm:t>
    </dgm:pt>
    <dgm:pt modelId="{9EA9993D-3370-40A2-BE38-1BC251D1A149}">
      <dgm:prSet phldrT="[Texto]" custT="1"/>
      <dgm:spPr>
        <a:solidFill>
          <a:schemeClr val="accent3">
            <a:lumMod val="75000"/>
          </a:schemeClr>
        </a:solidFill>
      </dgm:spPr>
      <dgm:t>
        <a:bodyPr/>
        <a:lstStyle/>
        <a:p>
          <a:endParaRPr lang="es-ES" sz="1200" b="1" u="sng" dirty="0"/>
        </a:p>
        <a:p>
          <a:r>
            <a:rPr lang="es-ES" sz="1200" b="1" u="sng" dirty="0"/>
            <a:t>TAXANOS</a:t>
          </a:r>
        </a:p>
        <a:p>
          <a:r>
            <a:rPr lang="es-ES" sz="1200" dirty="0"/>
            <a:t>-</a:t>
          </a:r>
          <a:r>
            <a:rPr lang="es-ES" sz="1200" b="1" dirty="0"/>
            <a:t>PACLITAXEL</a:t>
          </a:r>
          <a:r>
            <a:rPr lang="es-ES" sz="1200" dirty="0"/>
            <a:t> + RT : Neumonía intersticial (rara)</a:t>
          </a:r>
        </a:p>
        <a:p>
          <a:r>
            <a:rPr lang="es-ES" sz="1200" dirty="0"/>
            <a:t>-</a:t>
          </a:r>
          <a:r>
            <a:rPr lang="es-ES" sz="1200" b="1" dirty="0"/>
            <a:t>DOCETAXEL</a:t>
          </a:r>
          <a:r>
            <a:rPr lang="es-ES" sz="1200" dirty="0"/>
            <a:t>: SDRA, neumonitis, neumonitis intersticial, fibrosis pulmonar.</a:t>
          </a:r>
        </a:p>
        <a:p>
          <a:r>
            <a:rPr lang="es-ES" sz="1200" dirty="0"/>
            <a:t>-CABAZITAXEL: neumonía, fibrosis pulmonar.</a:t>
          </a:r>
        </a:p>
        <a:p>
          <a:endParaRPr lang="es-ES" sz="1100" dirty="0"/>
        </a:p>
      </dgm:t>
    </dgm:pt>
    <dgm:pt modelId="{BF9F6EAB-EFF0-4FEA-A887-4D782FBC13B5}" type="parTrans" cxnId="{34942E89-DC0A-4580-9A1A-2E39C5D79E4F}">
      <dgm:prSet/>
      <dgm:spPr/>
      <dgm:t>
        <a:bodyPr/>
        <a:lstStyle/>
        <a:p>
          <a:endParaRPr lang="es-ES"/>
        </a:p>
      </dgm:t>
    </dgm:pt>
    <dgm:pt modelId="{6D76916B-4C35-4524-B21A-CB557344DB0C}" type="sibTrans" cxnId="{34942E89-DC0A-4580-9A1A-2E39C5D79E4F}">
      <dgm:prSet/>
      <dgm:spPr/>
      <dgm:t>
        <a:bodyPr/>
        <a:lstStyle/>
        <a:p>
          <a:endParaRPr lang="es-ES"/>
        </a:p>
      </dgm:t>
    </dgm:pt>
    <dgm:pt modelId="{CAF3AF80-5954-4057-AED2-EE62CF3104ED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ES" sz="1200" b="1" u="sng" dirty="0"/>
            <a:t>INH. TOPOISOMERASA I</a:t>
          </a:r>
        </a:p>
        <a:p>
          <a:r>
            <a:rPr lang="es-ES" sz="1200" dirty="0"/>
            <a:t>-</a:t>
          </a:r>
          <a:r>
            <a:rPr lang="es-ES" sz="1200" b="1" dirty="0"/>
            <a:t>IRINOTECAN</a:t>
          </a:r>
          <a:r>
            <a:rPr lang="es-ES" sz="1200" dirty="0"/>
            <a:t>, </a:t>
          </a:r>
          <a:r>
            <a:rPr lang="es-ES" sz="1200" b="1" dirty="0"/>
            <a:t>TOPOTECAN</a:t>
          </a:r>
          <a:r>
            <a:rPr lang="es-ES" sz="1200" dirty="0"/>
            <a:t>: EPI (rara).</a:t>
          </a:r>
        </a:p>
        <a:p>
          <a:r>
            <a:rPr lang="es-ES" sz="1200" dirty="0"/>
            <a:t>-Factores de riesgo: antecedentes EPI, Ca. Pulmón, </a:t>
          </a:r>
          <a:r>
            <a:rPr lang="es-ES" sz="1200" dirty="0" err="1"/>
            <a:t>Rx</a:t>
          </a:r>
          <a:r>
            <a:rPr lang="es-ES" sz="1200" dirty="0"/>
            <a:t> tórax, sustancias </a:t>
          </a:r>
          <a:r>
            <a:rPr lang="es-ES" sz="1200" dirty="0" err="1"/>
            <a:t>neumotóxicas</a:t>
          </a:r>
          <a:r>
            <a:rPr lang="es-ES" sz="1200" dirty="0"/>
            <a:t>, </a:t>
          </a:r>
          <a:r>
            <a:rPr lang="es-ES" sz="1200" b="1" dirty="0">
              <a:solidFill>
                <a:srgbClr val="FFC000"/>
              </a:solidFill>
            </a:rPr>
            <a:t>Fact. Estimulantes de colonias.</a:t>
          </a:r>
        </a:p>
      </dgm:t>
    </dgm:pt>
    <dgm:pt modelId="{1E363769-CC79-437E-A4BE-08E19C00B870}" type="parTrans" cxnId="{9738AEBE-CBBC-4ADB-8A7A-0070787A0DC0}">
      <dgm:prSet/>
      <dgm:spPr/>
      <dgm:t>
        <a:bodyPr/>
        <a:lstStyle/>
        <a:p>
          <a:endParaRPr lang="es-ES"/>
        </a:p>
      </dgm:t>
    </dgm:pt>
    <dgm:pt modelId="{6C0DF087-C74C-47FD-B294-186AAA4AA46C}" type="sibTrans" cxnId="{9738AEBE-CBBC-4ADB-8A7A-0070787A0DC0}">
      <dgm:prSet/>
      <dgm:spPr/>
      <dgm:t>
        <a:bodyPr/>
        <a:lstStyle/>
        <a:p>
          <a:endParaRPr lang="es-ES"/>
        </a:p>
      </dgm:t>
    </dgm:pt>
    <dgm:pt modelId="{906D08CC-85DE-475D-847C-9BF9EB6BE493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s-ES" sz="1200" b="1" u="sng" dirty="0"/>
            <a:t>EPIPODOFILOTOXINAS</a:t>
          </a:r>
        </a:p>
        <a:p>
          <a:r>
            <a:rPr lang="es-ES" sz="1200" dirty="0"/>
            <a:t>-</a:t>
          </a:r>
          <a:r>
            <a:rPr lang="es-ES" sz="1200" b="1" dirty="0"/>
            <a:t>ETOPÓSIDO</a:t>
          </a:r>
          <a:r>
            <a:rPr lang="es-ES" sz="1200" dirty="0"/>
            <a:t>, </a:t>
          </a:r>
          <a:r>
            <a:rPr lang="es-ES" sz="1200" b="1" dirty="0"/>
            <a:t>TENIPÓSIDO</a:t>
          </a:r>
          <a:r>
            <a:rPr lang="es-ES" sz="1200" dirty="0"/>
            <a:t>: EPI (rara)</a:t>
          </a:r>
        </a:p>
      </dgm:t>
    </dgm:pt>
    <dgm:pt modelId="{6C472DE1-BF6F-4C3D-8652-477763B8E39A}" type="parTrans" cxnId="{E086E66A-A663-420B-B8C4-BC67257DDC3F}">
      <dgm:prSet/>
      <dgm:spPr/>
      <dgm:t>
        <a:bodyPr/>
        <a:lstStyle/>
        <a:p>
          <a:endParaRPr lang="es-ES"/>
        </a:p>
      </dgm:t>
    </dgm:pt>
    <dgm:pt modelId="{416B3350-AD87-41AE-9558-5CA178D2F7B4}" type="sibTrans" cxnId="{E086E66A-A663-420B-B8C4-BC67257DDC3F}">
      <dgm:prSet/>
      <dgm:spPr/>
      <dgm:t>
        <a:bodyPr/>
        <a:lstStyle/>
        <a:p>
          <a:endParaRPr lang="es-ES"/>
        </a:p>
      </dgm:t>
    </dgm:pt>
    <dgm:pt modelId="{22933B28-A1A7-481B-93B0-71AC81D5D199}">
      <dgm:prSet phldrT="[Texto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S" sz="1200" b="1" u="sng" dirty="0"/>
            <a:t>ANTIBIÓTICOS</a:t>
          </a:r>
        </a:p>
        <a:p>
          <a:r>
            <a:rPr lang="es-ES" sz="1200" dirty="0"/>
            <a:t>-</a:t>
          </a:r>
          <a:r>
            <a:rPr lang="es-ES" sz="1200" b="1" dirty="0"/>
            <a:t>MITOMICINA</a:t>
          </a:r>
          <a:r>
            <a:rPr lang="es-ES" sz="1200" dirty="0"/>
            <a:t>: EPI ( poco frecuente o raro)</a:t>
          </a:r>
        </a:p>
      </dgm:t>
    </dgm:pt>
    <dgm:pt modelId="{84C625A2-B7A2-463A-9F3E-3A880151C9A7}" type="parTrans" cxnId="{4AC6A082-2449-4837-BBC5-1C4E75A6EBD3}">
      <dgm:prSet/>
      <dgm:spPr/>
      <dgm:t>
        <a:bodyPr/>
        <a:lstStyle/>
        <a:p>
          <a:endParaRPr lang="es-ES"/>
        </a:p>
      </dgm:t>
    </dgm:pt>
    <dgm:pt modelId="{7C1CC55C-8D97-4E92-9789-C03E4D92B815}" type="sibTrans" cxnId="{4AC6A082-2449-4837-BBC5-1C4E75A6EBD3}">
      <dgm:prSet/>
      <dgm:spPr/>
      <dgm:t>
        <a:bodyPr/>
        <a:lstStyle/>
        <a:p>
          <a:endParaRPr lang="es-ES"/>
        </a:p>
      </dgm:t>
    </dgm:pt>
    <dgm:pt modelId="{40399E5A-7132-4EFA-82C4-721A6A583DF8}" type="pres">
      <dgm:prSet presAssocID="{C1541BA8-B91B-4E73-B1B4-4A1F679A3E6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48A6353-25D3-46A4-96F1-D34CE917CE2C}" type="pres">
      <dgm:prSet presAssocID="{9182B81A-9FE8-49B1-9E9F-8D4C0BD35270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7E9F740-1358-4150-8F78-9D498B1DB9FA}" type="pres">
      <dgm:prSet presAssocID="{DA4F86B0-EB78-4A03-AC7C-9B3A5EDABFE4}" presName="sibTrans" presStyleCnt="0"/>
      <dgm:spPr/>
    </dgm:pt>
    <dgm:pt modelId="{23759A1B-FACD-4FE7-AF60-0533BEEE82C3}" type="pres">
      <dgm:prSet presAssocID="{9EA9993D-3370-40A2-BE38-1BC251D1A14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498D9D8-ECF2-4F46-9D0B-AF5105E132B9}" type="pres">
      <dgm:prSet presAssocID="{6D76916B-4C35-4524-B21A-CB557344DB0C}" presName="sibTrans" presStyleCnt="0"/>
      <dgm:spPr/>
    </dgm:pt>
    <dgm:pt modelId="{FE7F6151-C83C-4500-9E0A-A43D5CF550FB}" type="pres">
      <dgm:prSet presAssocID="{CAF3AF80-5954-4057-AED2-EE62CF3104ED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E7359C9-DC5D-497F-A0ED-286F23EBBA80}" type="pres">
      <dgm:prSet presAssocID="{6C0DF087-C74C-47FD-B294-186AAA4AA46C}" presName="sibTrans" presStyleCnt="0"/>
      <dgm:spPr/>
    </dgm:pt>
    <dgm:pt modelId="{BCADE90B-3E6C-4B1E-A290-FE0BF181685E}" type="pres">
      <dgm:prSet presAssocID="{906D08CC-85DE-475D-847C-9BF9EB6BE493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3E26E72-87BF-4551-AF9D-A97935731B75}" type="pres">
      <dgm:prSet presAssocID="{416B3350-AD87-41AE-9558-5CA178D2F7B4}" presName="sibTrans" presStyleCnt="0"/>
      <dgm:spPr/>
    </dgm:pt>
    <dgm:pt modelId="{63B6DF3A-D826-423A-AF40-D3DF4CBC9D3B}" type="pres">
      <dgm:prSet presAssocID="{22933B28-A1A7-481B-93B0-71AC81D5D199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086E66A-A663-420B-B8C4-BC67257DDC3F}" srcId="{C1541BA8-B91B-4E73-B1B4-4A1F679A3E6D}" destId="{906D08CC-85DE-475D-847C-9BF9EB6BE493}" srcOrd="3" destOrd="0" parTransId="{6C472DE1-BF6F-4C3D-8652-477763B8E39A}" sibTransId="{416B3350-AD87-41AE-9558-5CA178D2F7B4}"/>
    <dgm:cxn modelId="{34942E89-DC0A-4580-9A1A-2E39C5D79E4F}" srcId="{C1541BA8-B91B-4E73-B1B4-4A1F679A3E6D}" destId="{9EA9993D-3370-40A2-BE38-1BC251D1A149}" srcOrd="1" destOrd="0" parTransId="{BF9F6EAB-EFF0-4FEA-A887-4D782FBC13B5}" sibTransId="{6D76916B-4C35-4524-B21A-CB557344DB0C}"/>
    <dgm:cxn modelId="{5FB7FAB0-E74A-4FC5-B3BA-74D578E44699}" srcId="{C1541BA8-B91B-4E73-B1B4-4A1F679A3E6D}" destId="{9182B81A-9FE8-49B1-9E9F-8D4C0BD35270}" srcOrd="0" destOrd="0" parTransId="{121D3DC4-9F67-4E8D-A7AB-FBE8AEC34812}" sibTransId="{DA4F86B0-EB78-4A03-AC7C-9B3A5EDABFE4}"/>
    <dgm:cxn modelId="{9FFC33B3-EE2B-4429-99F0-2B034BD7F9E1}" type="presOf" srcId="{22933B28-A1A7-481B-93B0-71AC81D5D199}" destId="{63B6DF3A-D826-423A-AF40-D3DF4CBC9D3B}" srcOrd="0" destOrd="0" presId="urn:microsoft.com/office/officeart/2005/8/layout/default"/>
    <dgm:cxn modelId="{1E4B4349-BBB7-45A7-BECD-0940116DA0A1}" type="presOf" srcId="{9EA9993D-3370-40A2-BE38-1BC251D1A149}" destId="{23759A1B-FACD-4FE7-AF60-0533BEEE82C3}" srcOrd="0" destOrd="0" presId="urn:microsoft.com/office/officeart/2005/8/layout/default"/>
    <dgm:cxn modelId="{4AC6A082-2449-4837-BBC5-1C4E75A6EBD3}" srcId="{C1541BA8-B91B-4E73-B1B4-4A1F679A3E6D}" destId="{22933B28-A1A7-481B-93B0-71AC81D5D199}" srcOrd="4" destOrd="0" parTransId="{84C625A2-B7A2-463A-9F3E-3A880151C9A7}" sibTransId="{7C1CC55C-8D97-4E92-9789-C03E4D92B815}"/>
    <dgm:cxn modelId="{2D047D6B-D1C5-4C99-9A8E-D2D16AE6253D}" type="presOf" srcId="{CAF3AF80-5954-4057-AED2-EE62CF3104ED}" destId="{FE7F6151-C83C-4500-9E0A-A43D5CF550FB}" srcOrd="0" destOrd="0" presId="urn:microsoft.com/office/officeart/2005/8/layout/default"/>
    <dgm:cxn modelId="{773923DC-7754-48A4-91EA-B816E597C753}" type="presOf" srcId="{906D08CC-85DE-475D-847C-9BF9EB6BE493}" destId="{BCADE90B-3E6C-4B1E-A290-FE0BF181685E}" srcOrd="0" destOrd="0" presId="urn:microsoft.com/office/officeart/2005/8/layout/default"/>
    <dgm:cxn modelId="{98DC395C-463B-4581-B34C-BB0FA22655B6}" type="presOf" srcId="{9182B81A-9FE8-49B1-9E9F-8D4C0BD35270}" destId="{D48A6353-25D3-46A4-96F1-D34CE917CE2C}" srcOrd="0" destOrd="0" presId="urn:microsoft.com/office/officeart/2005/8/layout/default"/>
    <dgm:cxn modelId="{34BB298C-CDC3-4564-A93F-251F02603BBA}" type="presOf" srcId="{C1541BA8-B91B-4E73-B1B4-4A1F679A3E6D}" destId="{40399E5A-7132-4EFA-82C4-721A6A583DF8}" srcOrd="0" destOrd="0" presId="urn:microsoft.com/office/officeart/2005/8/layout/default"/>
    <dgm:cxn modelId="{9738AEBE-CBBC-4ADB-8A7A-0070787A0DC0}" srcId="{C1541BA8-B91B-4E73-B1B4-4A1F679A3E6D}" destId="{CAF3AF80-5954-4057-AED2-EE62CF3104ED}" srcOrd="2" destOrd="0" parTransId="{1E363769-CC79-437E-A4BE-08E19C00B870}" sibTransId="{6C0DF087-C74C-47FD-B294-186AAA4AA46C}"/>
    <dgm:cxn modelId="{840AFFD1-7D8C-44A0-AC02-6555BDE30BA9}" type="presParOf" srcId="{40399E5A-7132-4EFA-82C4-721A6A583DF8}" destId="{D48A6353-25D3-46A4-96F1-D34CE917CE2C}" srcOrd="0" destOrd="0" presId="urn:microsoft.com/office/officeart/2005/8/layout/default"/>
    <dgm:cxn modelId="{FA482C0D-6F9A-4437-9470-111E9B178387}" type="presParOf" srcId="{40399E5A-7132-4EFA-82C4-721A6A583DF8}" destId="{A7E9F740-1358-4150-8F78-9D498B1DB9FA}" srcOrd="1" destOrd="0" presId="urn:microsoft.com/office/officeart/2005/8/layout/default"/>
    <dgm:cxn modelId="{C1A36085-1EBB-4095-8F53-16ED3FCB7CEF}" type="presParOf" srcId="{40399E5A-7132-4EFA-82C4-721A6A583DF8}" destId="{23759A1B-FACD-4FE7-AF60-0533BEEE82C3}" srcOrd="2" destOrd="0" presId="urn:microsoft.com/office/officeart/2005/8/layout/default"/>
    <dgm:cxn modelId="{888DB2E1-9485-4087-8C31-EC28D0D8669A}" type="presParOf" srcId="{40399E5A-7132-4EFA-82C4-721A6A583DF8}" destId="{4498D9D8-ECF2-4F46-9D0B-AF5105E132B9}" srcOrd="3" destOrd="0" presId="urn:microsoft.com/office/officeart/2005/8/layout/default"/>
    <dgm:cxn modelId="{FCE91E25-EB06-4061-9B03-E28491BD2CDD}" type="presParOf" srcId="{40399E5A-7132-4EFA-82C4-721A6A583DF8}" destId="{FE7F6151-C83C-4500-9E0A-A43D5CF550FB}" srcOrd="4" destOrd="0" presId="urn:microsoft.com/office/officeart/2005/8/layout/default"/>
    <dgm:cxn modelId="{4625A930-1F73-4CB9-A183-DDDA947DCFFE}" type="presParOf" srcId="{40399E5A-7132-4EFA-82C4-721A6A583DF8}" destId="{EE7359C9-DC5D-497F-A0ED-286F23EBBA80}" srcOrd="5" destOrd="0" presId="urn:microsoft.com/office/officeart/2005/8/layout/default"/>
    <dgm:cxn modelId="{0FB55914-3827-4452-9D2E-5514E5D49486}" type="presParOf" srcId="{40399E5A-7132-4EFA-82C4-721A6A583DF8}" destId="{BCADE90B-3E6C-4B1E-A290-FE0BF181685E}" srcOrd="6" destOrd="0" presId="urn:microsoft.com/office/officeart/2005/8/layout/default"/>
    <dgm:cxn modelId="{4DC46BFE-B290-47E7-A90A-B8872E92136F}" type="presParOf" srcId="{40399E5A-7132-4EFA-82C4-721A6A583DF8}" destId="{83E26E72-87BF-4551-AF9D-A97935731B75}" srcOrd="7" destOrd="0" presId="urn:microsoft.com/office/officeart/2005/8/layout/default"/>
    <dgm:cxn modelId="{CA0DA56E-D188-42F2-8157-0AACFC271D50}" type="presParOf" srcId="{40399E5A-7132-4EFA-82C4-721A6A583DF8}" destId="{63B6DF3A-D826-423A-AF40-D3DF4CBC9D3B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C6E4AE-571D-4F0D-BA24-761D960AA02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9815540-4CB9-4EDA-A836-A0C5936D12B1}">
      <dgm:prSet phldrT="[Texto]"/>
      <dgm:spPr>
        <a:solidFill>
          <a:schemeClr val="accent6">
            <a:lumMod val="75000"/>
            <a:alpha val="28000"/>
          </a:schemeClr>
        </a:solidFill>
        <a:ln w="63500"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</dgm:spPr>
      <dgm:t>
        <a:bodyPr/>
        <a:lstStyle/>
        <a:p>
          <a:r>
            <a:rPr lang="es-ES" b="1" dirty="0"/>
            <a:t>QUIMIOTERAPIA</a:t>
          </a:r>
        </a:p>
      </dgm:t>
    </dgm:pt>
    <dgm:pt modelId="{52B20B97-86C8-4649-84B2-844CB1D860CB}" type="parTrans" cxnId="{597012F9-9BA3-4275-B341-4D773AC334A1}">
      <dgm:prSet/>
      <dgm:spPr/>
      <dgm:t>
        <a:bodyPr/>
        <a:lstStyle/>
        <a:p>
          <a:endParaRPr lang="es-ES"/>
        </a:p>
      </dgm:t>
    </dgm:pt>
    <dgm:pt modelId="{9816AF86-3F49-44FB-9051-3F1F3AAC90CA}" type="sibTrans" cxnId="{597012F9-9BA3-4275-B341-4D773AC334A1}">
      <dgm:prSet/>
      <dgm:spPr/>
      <dgm:t>
        <a:bodyPr/>
        <a:lstStyle/>
        <a:p>
          <a:endParaRPr lang="es-ES"/>
        </a:p>
      </dgm:t>
    </dgm:pt>
    <dgm:pt modelId="{CB39DBB9-7A87-4270-90CA-8118A64E4B03}">
      <dgm:prSet phldrT="[Texto]"/>
      <dgm:spPr>
        <a:solidFill>
          <a:schemeClr val="accent5">
            <a:lumMod val="75000"/>
          </a:schemeClr>
        </a:solidFill>
        <a:ln w="63500">
          <a:solidFill>
            <a:srgbClr val="FFC000"/>
          </a:solidFill>
        </a:ln>
      </dgm:spPr>
      <dgm:t>
        <a:bodyPr/>
        <a:lstStyle/>
        <a:p>
          <a:r>
            <a:rPr lang="es-ES" b="1" dirty="0"/>
            <a:t>HORMONOTERAPIA</a:t>
          </a:r>
        </a:p>
      </dgm:t>
    </dgm:pt>
    <dgm:pt modelId="{FF557DF2-DD16-4749-A876-29244444FBC5}" type="parTrans" cxnId="{4D4DF8B2-78DC-4322-9071-8190EE6126E9}">
      <dgm:prSet/>
      <dgm:spPr/>
      <dgm:t>
        <a:bodyPr/>
        <a:lstStyle/>
        <a:p>
          <a:endParaRPr lang="es-ES"/>
        </a:p>
      </dgm:t>
    </dgm:pt>
    <dgm:pt modelId="{1B50CB1C-A448-41A2-B0E4-1D98B980092E}" type="sibTrans" cxnId="{4D4DF8B2-78DC-4322-9071-8190EE6126E9}">
      <dgm:prSet/>
      <dgm:spPr/>
      <dgm:t>
        <a:bodyPr/>
        <a:lstStyle/>
        <a:p>
          <a:endParaRPr lang="es-ES"/>
        </a:p>
      </dgm:t>
    </dgm:pt>
    <dgm:pt modelId="{23084C67-34DE-4A4F-9716-56ABD1CEC6AE}">
      <dgm:prSet phldrT="[Texto]"/>
      <dgm:spPr>
        <a:solidFill>
          <a:schemeClr val="accent3">
            <a:lumMod val="75000"/>
            <a:alpha val="34000"/>
          </a:schemeClr>
        </a:solidFill>
        <a:ln w="63500">
          <a:solidFill>
            <a:srgbClr val="FFC000"/>
          </a:solidFill>
        </a:ln>
      </dgm:spPr>
      <dgm:t>
        <a:bodyPr/>
        <a:lstStyle/>
        <a:p>
          <a:r>
            <a:rPr lang="es-ES" b="1" dirty="0"/>
            <a:t>TERAPIA DIRIGIDA</a:t>
          </a:r>
          <a:r>
            <a:rPr lang="es-ES" dirty="0"/>
            <a:t>:</a:t>
          </a:r>
        </a:p>
        <a:p>
          <a:r>
            <a:rPr lang="es-ES" dirty="0"/>
            <a:t>-</a:t>
          </a:r>
          <a:r>
            <a:rPr lang="es-ES" b="1" dirty="0">
              <a:solidFill>
                <a:srgbClr val="FFC000"/>
              </a:solidFill>
            </a:rPr>
            <a:t>Ab monoclonales</a:t>
          </a:r>
        </a:p>
        <a:p>
          <a:r>
            <a:rPr lang="es-ES" b="1" dirty="0">
              <a:solidFill>
                <a:srgbClr val="FFC000"/>
              </a:solidFill>
            </a:rPr>
            <a:t>-ITK</a:t>
          </a:r>
        </a:p>
      </dgm:t>
    </dgm:pt>
    <dgm:pt modelId="{3F62BA5C-E353-4B03-8137-A3AF749DB5DE}" type="parTrans" cxnId="{8DA1CAB7-49BA-4D91-BFC3-0912EDBF79AE}">
      <dgm:prSet/>
      <dgm:spPr/>
      <dgm:t>
        <a:bodyPr/>
        <a:lstStyle/>
        <a:p>
          <a:endParaRPr lang="es-ES"/>
        </a:p>
      </dgm:t>
    </dgm:pt>
    <dgm:pt modelId="{7D12171E-F840-4DDA-8CB4-B9FE5ECC667C}" type="sibTrans" cxnId="{8DA1CAB7-49BA-4D91-BFC3-0912EDBF79AE}">
      <dgm:prSet/>
      <dgm:spPr/>
      <dgm:t>
        <a:bodyPr/>
        <a:lstStyle/>
        <a:p>
          <a:endParaRPr lang="es-ES"/>
        </a:p>
      </dgm:t>
    </dgm:pt>
    <dgm:pt modelId="{6C07D6F6-9659-4A43-ADA2-E8090D508AC4}">
      <dgm:prSet phldrT="[Texto]"/>
      <dgm:spPr>
        <a:solidFill>
          <a:schemeClr val="accent1">
            <a:lumMod val="75000"/>
            <a:alpha val="16000"/>
          </a:schemeClr>
        </a:solidFill>
        <a:ln w="63500">
          <a:solidFill>
            <a:srgbClr val="FFC000"/>
          </a:solidFill>
        </a:ln>
      </dgm:spPr>
      <dgm:t>
        <a:bodyPr/>
        <a:lstStyle/>
        <a:p>
          <a:r>
            <a:rPr lang="es-ES" b="1" dirty="0"/>
            <a:t>INMUNOTERAPIA:</a:t>
          </a:r>
        </a:p>
        <a:p>
          <a:r>
            <a:rPr lang="es-ES" b="1" dirty="0">
              <a:solidFill>
                <a:srgbClr val="FFC000"/>
              </a:solidFill>
            </a:rPr>
            <a:t>-</a:t>
          </a:r>
          <a:r>
            <a:rPr lang="es-ES" b="1" dirty="0" err="1">
              <a:solidFill>
                <a:srgbClr val="FFC000"/>
              </a:solidFill>
            </a:rPr>
            <a:t>Inh</a:t>
          </a:r>
          <a:r>
            <a:rPr lang="es-ES" b="1" dirty="0">
              <a:solidFill>
                <a:srgbClr val="FFC000"/>
              </a:solidFill>
            </a:rPr>
            <a:t>. </a:t>
          </a:r>
          <a:r>
            <a:rPr lang="es-ES" b="1" dirty="0" err="1">
              <a:solidFill>
                <a:srgbClr val="FFC000"/>
              </a:solidFill>
            </a:rPr>
            <a:t>Check</a:t>
          </a:r>
          <a:r>
            <a:rPr lang="es-ES" b="1" dirty="0">
              <a:solidFill>
                <a:srgbClr val="FFC000"/>
              </a:solidFill>
            </a:rPr>
            <a:t> </a:t>
          </a:r>
          <a:r>
            <a:rPr lang="es-ES" b="1" dirty="0" err="1">
              <a:solidFill>
                <a:srgbClr val="FFC000"/>
              </a:solidFill>
            </a:rPr>
            <a:t>points</a:t>
          </a:r>
          <a:endParaRPr lang="es-ES" b="1" dirty="0">
            <a:solidFill>
              <a:srgbClr val="FFC000"/>
            </a:solidFill>
          </a:endParaRPr>
        </a:p>
        <a:p>
          <a:r>
            <a:rPr lang="es-ES" b="0" dirty="0"/>
            <a:t>-Terapias avanzadas</a:t>
          </a:r>
        </a:p>
      </dgm:t>
    </dgm:pt>
    <dgm:pt modelId="{C21BF526-B37A-4E5A-A3F6-63D38F597B50}" type="parTrans" cxnId="{6B05FC39-2F66-42AD-AE9E-703D8223AE1B}">
      <dgm:prSet/>
      <dgm:spPr/>
      <dgm:t>
        <a:bodyPr/>
        <a:lstStyle/>
        <a:p>
          <a:endParaRPr lang="es-ES"/>
        </a:p>
      </dgm:t>
    </dgm:pt>
    <dgm:pt modelId="{4C872981-CFB3-4E3F-ADDA-7BFFA50800B6}" type="sibTrans" cxnId="{6B05FC39-2F66-42AD-AE9E-703D8223AE1B}">
      <dgm:prSet/>
      <dgm:spPr/>
      <dgm:t>
        <a:bodyPr/>
        <a:lstStyle/>
        <a:p>
          <a:endParaRPr lang="es-ES"/>
        </a:p>
      </dgm:t>
    </dgm:pt>
    <dgm:pt modelId="{8373B827-A398-45BF-BD61-E8A994AB4CA5}" type="pres">
      <dgm:prSet presAssocID="{5EC6E4AE-571D-4F0D-BA24-761D960AA02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FB2E199-511D-4BD2-8FA4-ECAF8CD3E08A}" type="pres">
      <dgm:prSet presAssocID="{B9815540-4CB9-4EDA-A836-A0C5936D12B1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AB273A1-7C33-4F12-A867-F5F9BAB2409A}" type="pres">
      <dgm:prSet presAssocID="{9816AF86-3F49-44FB-9051-3F1F3AAC90CA}" presName="sibTrans" presStyleCnt="0"/>
      <dgm:spPr/>
    </dgm:pt>
    <dgm:pt modelId="{09798F84-76A3-4223-91A3-1E1BFADE3F31}" type="pres">
      <dgm:prSet presAssocID="{CB39DBB9-7A87-4270-90CA-8118A64E4B03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E8EB5E7-605E-42DC-B296-87DE4D436B68}" type="pres">
      <dgm:prSet presAssocID="{1B50CB1C-A448-41A2-B0E4-1D98B980092E}" presName="sibTrans" presStyleCnt="0"/>
      <dgm:spPr/>
    </dgm:pt>
    <dgm:pt modelId="{46E7F39C-C7CC-4F6B-83C6-A946666804B2}" type="pres">
      <dgm:prSet presAssocID="{23084C67-34DE-4A4F-9716-56ABD1CEC6A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A792D6F-9C91-42C9-A6FD-0219D10340B3}" type="pres">
      <dgm:prSet presAssocID="{7D12171E-F840-4DDA-8CB4-B9FE5ECC667C}" presName="sibTrans" presStyleCnt="0"/>
      <dgm:spPr/>
    </dgm:pt>
    <dgm:pt modelId="{5A45CEFD-E398-43D6-891A-D2C54ABFEF4B}" type="pres">
      <dgm:prSet presAssocID="{6C07D6F6-9659-4A43-ADA2-E8090D508AC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B52B9A8-8678-4341-9DC1-9876C8493EAD}" type="presOf" srcId="{B9815540-4CB9-4EDA-A836-A0C5936D12B1}" destId="{AFB2E199-511D-4BD2-8FA4-ECAF8CD3E08A}" srcOrd="0" destOrd="0" presId="urn:microsoft.com/office/officeart/2005/8/layout/default"/>
    <dgm:cxn modelId="{9C2B5CBE-BA01-4685-B82B-1F561C85BA6E}" type="presOf" srcId="{6C07D6F6-9659-4A43-ADA2-E8090D508AC4}" destId="{5A45CEFD-E398-43D6-891A-D2C54ABFEF4B}" srcOrd="0" destOrd="0" presId="urn:microsoft.com/office/officeart/2005/8/layout/default"/>
    <dgm:cxn modelId="{50F80FCC-8D71-4584-A718-50F410DB84D7}" type="presOf" srcId="{5EC6E4AE-571D-4F0D-BA24-761D960AA02C}" destId="{8373B827-A398-45BF-BD61-E8A994AB4CA5}" srcOrd="0" destOrd="0" presId="urn:microsoft.com/office/officeart/2005/8/layout/default"/>
    <dgm:cxn modelId="{597012F9-9BA3-4275-B341-4D773AC334A1}" srcId="{5EC6E4AE-571D-4F0D-BA24-761D960AA02C}" destId="{B9815540-4CB9-4EDA-A836-A0C5936D12B1}" srcOrd="0" destOrd="0" parTransId="{52B20B97-86C8-4649-84B2-844CB1D860CB}" sibTransId="{9816AF86-3F49-44FB-9051-3F1F3AAC90CA}"/>
    <dgm:cxn modelId="{8DA1CAB7-49BA-4D91-BFC3-0912EDBF79AE}" srcId="{5EC6E4AE-571D-4F0D-BA24-761D960AA02C}" destId="{23084C67-34DE-4A4F-9716-56ABD1CEC6AE}" srcOrd="2" destOrd="0" parTransId="{3F62BA5C-E353-4B03-8137-A3AF749DB5DE}" sibTransId="{7D12171E-F840-4DDA-8CB4-B9FE5ECC667C}"/>
    <dgm:cxn modelId="{8E7CE43B-9F01-4F36-AE2B-0E9CA865173E}" type="presOf" srcId="{23084C67-34DE-4A4F-9716-56ABD1CEC6AE}" destId="{46E7F39C-C7CC-4F6B-83C6-A946666804B2}" srcOrd="0" destOrd="0" presId="urn:microsoft.com/office/officeart/2005/8/layout/default"/>
    <dgm:cxn modelId="{A22F34D5-3769-4E1F-8F0B-3C4878A722D5}" type="presOf" srcId="{CB39DBB9-7A87-4270-90CA-8118A64E4B03}" destId="{09798F84-76A3-4223-91A3-1E1BFADE3F31}" srcOrd="0" destOrd="0" presId="urn:microsoft.com/office/officeart/2005/8/layout/default"/>
    <dgm:cxn modelId="{6B05FC39-2F66-42AD-AE9E-703D8223AE1B}" srcId="{5EC6E4AE-571D-4F0D-BA24-761D960AA02C}" destId="{6C07D6F6-9659-4A43-ADA2-E8090D508AC4}" srcOrd="3" destOrd="0" parTransId="{C21BF526-B37A-4E5A-A3F6-63D38F597B50}" sibTransId="{4C872981-CFB3-4E3F-ADDA-7BFFA50800B6}"/>
    <dgm:cxn modelId="{4D4DF8B2-78DC-4322-9071-8190EE6126E9}" srcId="{5EC6E4AE-571D-4F0D-BA24-761D960AA02C}" destId="{CB39DBB9-7A87-4270-90CA-8118A64E4B03}" srcOrd="1" destOrd="0" parTransId="{FF557DF2-DD16-4749-A876-29244444FBC5}" sibTransId="{1B50CB1C-A448-41A2-B0E4-1D98B980092E}"/>
    <dgm:cxn modelId="{75EFCD8E-2429-40CC-9F87-CDB626ACA305}" type="presParOf" srcId="{8373B827-A398-45BF-BD61-E8A994AB4CA5}" destId="{AFB2E199-511D-4BD2-8FA4-ECAF8CD3E08A}" srcOrd="0" destOrd="0" presId="urn:microsoft.com/office/officeart/2005/8/layout/default"/>
    <dgm:cxn modelId="{886E7988-D9FF-42AD-A34F-90305408D5C2}" type="presParOf" srcId="{8373B827-A398-45BF-BD61-E8A994AB4CA5}" destId="{1AB273A1-7C33-4F12-A867-F5F9BAB2409A}" srcOrd="1" destOrd="0" presId="urn:microsoft.com/office/officeart/2005/8/layout/default"/>
    <dgm:cxn modelId="{CCA7F9FD-54F7-463C-8F49-E87654AED70F}" type="presParOf" srcId="{8373B827-A398-45BF-BD61-E8A994AB4CA5}" destId="{09798F84-76A3-4223-91A3-1E1BFADE3F31}" srcOrd="2" destOrd="0" presId="urn:microsoft.com/office/officeart/2005/8/layout/default"/>
    <dgm:cxn modelId="{9E8371C5-D0FE-4598-9BB3-3FBE77DE780C}" type="presParOf" srcId="{8373B827-A398-45BF-BD61-E8A994AB4CA5}" destId="{9E8EB5E7-605E-42DC-B296-87DE4D436B68}" srcOrd="3" destOrd="0" presId="urn:microsoft.com/office/officeart/2005/8/layout/default"/>
    <dgm:cxn modelId="{E00CE78F-9D6F-46C5-81F8-103EBFCCF2D5}" type="presParOf" srcId="{8373B827-A398-45BF-BD61-E8A994AB4CA5}" destId="{46E7F39C-C7CC-4F6B-83C6-A946666804B2}" srcOrd="4" destOrd="0" presId="urn:microsoft.com/office/officeart/2005/8/layout/default"/>
    <dgm:cxn modelId="{CF4AF599-FCFF-4A65-9C0E-F0D3E8FDC3D0}" type="presParOf" srcId="{8373B827-A398-45BF-BD61-E8A994AB4CA5}" destId="{4A792D6F-9C91-42C9-A6FD-0219D10340B3}" srcOrd="5" destOrd="0" presId="urn:microsoft.com/office/officeart/2005/8/layout/default"/>
    <dgm:cxn modelId="{72F83EC9-4AA7-4EA4-B883-ED6467FD5902}" type="presParOf" srcId="{8373B827-A398-45BF-BD61-E8A994AB4CA5}" destId="{5A45CEFD-E398-43D6-891A-D2C54ABFEF4B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EC6E4AE-571D-4F0D-BA24-761D960AA02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9815540-4CB9-4EDA-A836-A0C5936D12B1}">
      <dgm:prSet phldrT="[Texto]"/>
      <dgm:spPr>
        <a:solidFill>
          <a:schemeClr val="accent6">
            <a:lumMod val="75000"/>
            <a:alpha val="28000"/>
          </a:schemeClr>
        </a:solidFill>
        <a:ln w="63500"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</dgm:spPr>
      <dgm:t>
        <a:bodyPr/>
        <a:lstStyle/>
        <a:p>
          <a:r>
            <a:rPr lang="es-ES" b="1" dirty="0"/>
            <a:t>QUIMIOTERAPIA</a:t>
          </a:r>
        </a:p>
      </dgm:t>
    </dgm:pt>
    <dgm:pt modelId="{52B20B97-86C8-4649-84B2-844CB1D860CB}" type="parTrans" cxnId="{597012F9-9BA3-4275-B341-4D773AC334A1}">
      <dgm:prSet/>
      <dgm:spPr/>
      <dgm:t>
        <a:bodyPr/>
        <a:lstStyle/>
        <a:p>
          <a:endParaRPr lang="es-ES"/>
        </a:p>
      </dgm:t>
    </dgm:pt>
    <dgm:pt modelId="{9816AF86-3F49-44FB-9051-3F1F3AAC90CA}" type="sibTrans" cxnId="{597012F9-9BA3-4275-B341-4D773AC334A1}">
      <dgm:prSet/>
      <dgm:spPr/>
      <dgm:t>
        <a:bodyPr/>
        <a:lstStyle/>
        <a:p>
          <a:endParaRPr lang="es-ES"/>
        </a:p>
      </dgm:t>
    </dgm:pt>
    <dgm:pt modelId="{CB39DBB9-7A87-4270-90CA-8118A64E4B03}">
      <dgm:prSet phldrT="[Texto]"/>
      <dgm:spPr>
        <a:solidFill>
          <a:schemeClr val="accent5">
            <a:lumMod val="75000"/>
            <a:alpha val="28000"/>
          </a:schemeClr>
        </a:solidFill>
        <a:ln w="63500">
          <a:solidFill>
            <a:srgbClr val="FFC000"/>
          </a:solidFill>
        </a:ln>
      </dgm:spPr>
      <dgm:t>
        <a:bodyPr/>
        <a:lstStyle/>
        <a:p>
          <a:r>
            <a:rPr lang="es-ES" b="1" dirty="0"/>
            <a:t>HORMONOTERAPIA</a:t>
          </a:r>
        </a:p>
      </dgm:t>
    </dgm:pt>
    <dgm:pt modelId="{FF557DF2-DD16-4749-A876-29244444FBC5}" type="parTrans" cxnId="{4D4DF8B2-78DC-4322-9071-8190EE6126E9}">
      <dgm:prSet/>
      <dgm:spPr/>
      <dgm:t>
        <a:bodyPr/>
        <a:lstStyle/>
        <a:p>
          <a:endParaRPr lang="es-ES"/>
        </a:p>
      </dgm:t>
    </dgm:pt>
    <dgm:pt modelId="{1B50CB1C-A448-41A2-B0E4-1D98B980092E}" type="sibTrans" cxnId="{4D4DF8B2-78DC-4322-9071-8190EE6126E9}">
      <dgm:prSet/>
      <dgm:spPr/>
      <dgm:t>
        <a:bodyPr/>
        <a:lstStyle/>
        <a:p>
          <a:endParaRPr lang="es-ES"/>
        </a:p>
      </dgm:t>
    </dgm:pt>
    <dgm:pt modelId="{23084C67-34DE-4A4F-9716-56ABD1CEC6AE}">
      <dgm:prSet phldrT="[Texto]"/>
      <dgm:spPr>
        <a:solidFill>
          <a:schemeClr val="accent3">
            <a:lumMod val="75000"/>
          </a:schemeClr>
        </a:solidFill>
        <a:ln w="63500">
          <a:solidFill>
            <a:srgbClr val="FFC000"/>
          </a:solidFill>
        </a:ln>
      </dgm:spPr>
      <dgm:t>
        <a:bodyPr/>
        <a:lstStyle/>
        <a:p>
          <a:r>
            <a:rPr lang="es-ES" b="1" dirty="0"/>
            <a:t>TERAPIA DIRIGIDA</a:t>
          </a:r>
          <a:r>
            <a:rPr lang="es-ES" dirty="0"/>
            <a:t>:</a:t>
          </a:r>
        </a:p>
        <a:p>
          <a:r>
            <a:rPr lang="es-ES" dirty="0"/>
            <a:t>-</a:t>
          </a:r>
          <a:r>
            <a:rPr lang="es-ES" b="1" dirty="0">
              <a:solidFill>
                <a:srgbClr val="FFC000"/>
              </a:solidFill>
            </a:rPr>
            <a:t>Ab monoclonales</a:t>
          </a:r>
        </a:p>
        <a:p>
          <a:r>
            <a:rPr lang="es-ES" b="1" dirty="0">
              <a:solidFill>
                <a:srgbClr val="FFC000"/>
              </a:solidFill>
            </a:rPr>
            <a:t>-ITK</a:t>
          </a:r>
        </a:p>
      </dgm:t>
    </dgm:pt>
    <dgm:pt modelId="{3F62BA5C-E353-4B03-8137-A3AF749DB5DE}" type="parTrans" cxnId="{8DA1CAB7-49BA-4D91-BFC3-0912EDBF79AE}">
      <dgm:prSet/>
      <dgm:spPr/>
      <dgm:t>
        <a:bodyPr/>
        <a:lstStyle/>
        <a:p>
          <a:endParaRPr lang="es-ES"/>
        </a:p>
      </dgm:t>
    </dgm:pt>
    <dgm:pt modelId="{7D12171E-F840-4DDA-8CB4-B9FE5ECC667C}" type="sibTrans" cxnId="{8DA1CAB7-49BA-4D91-BFC3-0912EDBF79AE}">
      <dgm:prSet/>
      <dgm:spPr/>
      <dgm:t>
        <a:bodyPr/>
        <a:lstStyle/>
        <a:p>
          <a:endParaRPr lang="es-ES"/>
        </a:p>
      </dgm:t>
    </dgm:pt>
    <dgm:pt modelId="{6C07D6F6-9659-4A43-ADA2-E8090D508AC4}">
      <dgm:prSet phldrT="[Texto]"/>
      <dgm:spPr>
        <a:solidFill>
          <a:schemeClr val="accent1">
            <a:lumMod val="75000"/>
            <a:alpha val="16000"/>
          </a:schemeClr>
        </a:solidFill>
        <a:ln w="63500">
          <a:solidFill>
            <a:srgbClr val="FFC000"/>
          </a:solidFill>
        </a:ln>
      </dgm:spPr>
      <dgm:t>
        <a:bodyPr/>
        <a:lstStyle/>
        <a:p>
          <a:r>
            <a:rPr lang="es-ES" b="1" dirty="0"/>
            <a:t>INMUNOTERAPIA:</a:t>
          </a:r>
        </a:p>
        <a:p>
          <a:r>
            <a:rPr lang="es-ES" b="1" dirty="0">
              <a:solidFill>
                <a:srgbClr val="FFC000"/>
              </a:solidFill>
            </a:rPr>
            <a:t>-</a:t>
          </a:r>
          <a:r>
            <a:rPr lang="es-ES" b="1" dirty="0" err="1">
              <a:solidFill>
                <a:srgbClr val="FFC000"/>
              </a:solidFill>
            </a:rPr>
            <a:t>Inh</a:t>
          </a:r>
          <a:r>
            <a:rPr lang="es-ES" b="1" dirty="0">
              <a:solidFill>
                <a:srgbClr val="FFC000"/>
              </a:solidFill>
            </a:rPr>
            <a:t>. </a:t>
          </a:r>
          <a:r>
            <a:rPr lang="es-ES" b="1" dirty="0" err="1">
              <a:solidFill>
                <a:srgbClr val="FFC000"/>
              </a:solidFill>
            </a:rPr>
            <a:t>Check</a:t>
          </a:r>
          <a:r>
            <a:rPr lang="es-ES" b="1" dirty="0">
              <a:solidFill>
                <a:srgbClr val="FFC000"/>
              </a:solidFill>
            </a:rPr>
            <a:t> </a:t>
          </a:r>
          <a:r>
            <a:rPr lang="es-ES" b="1" dirty="0" err="1">
              <a:solidFill>
                <a:srgbClr val="FFC000"/>
              </a:solidFill>
            </a:rPr>
            <a:t>points</a:t>
          </a:r>
          <a:endParaRPr lang="es-ES" b="1" dirty="0">
            <a:solidFill>
              <a:srgbClr val="FFC000"/>
            </a:solidFill>
          </a:endParaRPr>
        </a:p>
        <a:p>
          <a:r>
            <a:rPr lang="es-ES" b="0" dirty="0"/>
            <a:t>-Terapias avanzadas</a:t>
          </a:r>
        </a:p>
      </dgm:t>
    </dgm:pt>
    <dgm:pt modelId="{C21BF526-B37A-4E5A-A3F6-63D38F597B50}" type="parTrans" cxnId="{6B05FC39-2F66-42AD-AE9E-703D8223AE1B}">
      <dgm:prSet/>
      <dgm:spPr/>
      <dgm:t>
        <a:bodyPr/>
        <a:lstStyle/>
        <a:p>
          <a:endParaRPr lang="es-ES"/>
        </a:p>
      </dgm:t>
    </dgm:pt>
    <dgm:pt modelId="{4C872981-CFB3-4E3F-ADDA-7BFFA50800B6}" type="sibTrans" cxnId="{6B05FC39-2F66-42AD-AE9E-703D8223AE1B}">
      <dgm:prSet/>
      <dgm:spPr/>
      <dgm:t>
        <a:bodyPr/>
        <a:lstStyle/>
        <a:p>
          <a:endParaRPr lang="es-ES"/>
        </a:p>
      </dgm:t>
    </dgm:pt>
    <dgm:pt modelId="{8373B827-A398-45BF-BD61-E8A994AB4CA5}" type="pres">
      <dgm:prSet presAssocID="{5EC6E4AE-571D-4F0D-BA24-761D960AA02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FB2E199-511D-4BD2-8FA4-ECAF8CD3E08A}" type="pres">
      <dgm:prSet presAssocID="{B9815540-4CB9-4EDA-A836-A0C5936D12B1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AB273A1-7C33-4F12-A867-F5F9BAB2409A}" type="pres">
      <dgm:prSet presAssocID="{9816AF86-3F49-44FB-9051-3F1F3AAC90CA}" presName="sibTrans" presStyleCnt="0"/>
      <dgm:spPr/>
    </dgm:pt>
    <dgm:pt modelId="{09798F84-76A3-4223-91A3-1E1BFADE3F31}" type="pres">
      <dgm:prSet presAssocID="{CB39DBB9-7A87-4270-90CA-8118A64E4B03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E8EB5E7-605E-42DC-B296-87DE4D436B68}" type="pres">
      <dgm:prSet presAssocID="{1B50CB1C-A448-41A2-B0E4-1D98B980092E}" presName="sibTrans" presStyleCnt="0"/>
      <dgm:spPr/>
    </dgm:pt>
    <dgm:pt modelId="{46E7F39C-C7CC-4F6B-83C6-A946666804B2}" type="pres">
      <dgm:prSet presAssocID="{23084C67-34DE-4A4F-9716-56ABD1CEC6A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A792D6F-9C91-42C9-A6FD-0219D10340B3}" type="pres">
      <dgm:prSet presAssocID="{7D12171E-F840-4DDA-8CB4-B9FE5ECC667C}" presName="sibTrans" presStyleCnt="0"/>
      <dgm:spPr/>
    </dgm:pt>
    <dgm:pt modelId="{5A45CEFD-E398-43D6-891A-D2C54ABFEF4B}" type="pres">
      <dgm:prSet presAssocID="{6C07D6F6-9659-4A43-ADA2-E8090D508AC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B52B9A8-8678-4341-9DC1-9876C8493EAD}" type="presOf" srcId="{B9815540-4CB9-4EDA-A836-A0C5936D12B1}" destId="{AFB2E199-511D-4BD2-8FA4-ECAF8CD3E08A}" srcOrd="0" destOrd="0" presId="urn:microsoft.com/office/officeart/2005/8/layout/default"/>
    <dgm:cxn modelId="{9C2B5CBE-BA01-4685-B82B-1F561C85BA6E}" type="presOf" srcId="{6C07D6F6-9659-4A43-ADA2-E8090D508AC4}" destId="{5A45CEFD-E398-43D6-891A-D2C54ABFEF4B}" srcOrd="0" destOrd="0" presId="urn:microsoft.com/office/officeart/2005/8/layout/default"/>
    <dgm:cxn modelId="{50F80FCC-8D71-4584-A718-50F410DB84D7}" type="presOf" srcId="{5EC6E4AE-571D-4F0D-BA24-761D960AA02C}" destId="{8373B827-A398-45BF-BD61-E8A994AB4CA5}" srcOrd="0" destOrd="0" presId="urn:microsoft.com/office/officeart/2005/8/layout/default"/>
    <dgm:cxn modelId="{597012F9-9BA3-4275-B341-4D773AC334A1}" srcId="{5EC6E4AE-571D-4F0D-BA24-761D960AA02C}" destId="{B9815540-4CB9-4EDA-A836-A0C5936D12B1}" srcOrd="0" destOrd="0" parTransId="{52B20B97-86C8-4649-84B2-844CB1D860CB}" sibTransId="{9816AF86-3F49-44FB-9051-3F1F3AAC90CA}"/>
    <dgm:cxn modelId="{8DA1CAB7-49BA-4D91-BFC3-0912EDBF79AE}" srcId="{5EC6E4AE-571D-4F0D-BA24-761D960AA02C}" destId="{23084C67-34DE-4A4F-9716-56ABD1CEC6AE}" srcOrd="2" destOrd="0" parTransId="{3F62BA5C-E353-4B03-8137-A3AF749DB5DE}" sibTransId="{7D12171E-F840-4DDA-8CB4-B9FE5ECC667C}"/>
    <dgm:cxn modelId="{8E7CE43B-9F01-4F36-AE2B-0E9CA865173E}" type="presOf" srcId="{23084C67-34DE-4A4F-9716-56ABD1CEC6AE}" destId="{46E7F39C-C7CC-4F6B-83C6-A946666804B2}" srcOrd="0" destOrd="0" presId="urn:microsoft.com/office/officeart/2005/8/layout/default"/>
    <dgm:cxn modelId="{A22F34D5-3769-4E1F-8F0B-3C4878A722D5}" type="presOf" srcId="{CB39DBB9-7A87-4270-90CA-8118A64E4B03}" destId="{09798F84-76A3-4223-91A3-1E1BFADE3F31}" srcOrd="0" destOrd="0" presId="urn:microsoft.com/office/officeart/2005/8/layout/default"/>
    <dgm:cxn modelId="{6B05FC39-2F66-42AD-AE9E-703D8223AE1B}" srcId="{5EC6E4AE-571D-4F0D-BA24-761D960AA02C}" destId="{6C07D6F6-9659-4A43-ADA2-E8090D508AC4}" srcOrd="3" destOrd="0" parTransId="{C21BF526-B37A-4E5A-A3F6-63D38F597B50}" sibTransId="{4C872981-CFB3-4E3F-ADDA-7BFFA50800B6}"/>
    <dgm:cxn modelId="{4D4DF8B2-78DC-4322-9071-8190EE6126E9}" srcId="{5EC6E4AE-571D-4F0D-BA24-761D960AA02C}" destId="{CB39DBB9-7A87-4270-90CA-8118A64E4B03}" srcOrd="1" destOrd="0" parTransId="{FF557DF2-DD16-4749-A876-29244444FBC5}" sibTransId="{1B50CB1C-A448-41A2-B0E4-1D98B980092E}"/>
    <dgm:cxn modelId="{75EFCD8E-2429-40CC-9F87-CDB626ACA305}" type="presParOf" srcId="{8373B827-A398-45BF-BD61-E8A994AB4CA5}" destId="{AFB2E199-511D-4BD2-8FA4-ECAF8CD3E08A}" srcOrd="0" destOrd="0" presId="urn:microsoft.com/office/officeart/2005/8/layout/default"/>
    <dgm:cxn modelId="{886E7988-D9FF-42AD-A34F-90305408D5C2}" type="presParOf" srcId="{8373B827-A398-45BF-BD61-E8A994AB4CA5}" destId="{1AB273A1-7C33-4F12-A867-F5F9BAB2409A}" srcOrd="1" destOrd="0" presId="urn:microsoft.com/office/officeart/2005/8/layout/default"/>
    <dgm:cxn modelId="{CCA7F9FD-54F7-463C-8F49-E87654AED70F}" type="presParOf" srcId="{8373B827-A398-45BF-BD61-E8A994AB4CA5}" destId="{09798F84-76A3-4223-91A3-1E1BFADE3F31}" srcOrd="2" destOrd="0" presId="urn:microsoft.com/office/officeart/2005/8/layout/default"/>
    <dgm:cxn modelId="{9E8371C5-D0FE-4598-9BB3-3FBE77DE780C}" type="presParOf" srcId="{8373B827-A398-45BF-BD61-E8A994AB4CA5}" destId="{9E8EB5E7-605E-42DC-B296-87DE4D436B68}" srcOrd="3" destOrd="0" presId="urn:microsoft.com/office/officeart/2005/8/layout/default"/>
    <dgm:cxn modelId="{E00CE78F-9D6F-46C5-81F8-103EBFCCF2D5}" type="presParOf" srcId="{8373B827-A398-45BF-BD61-E8A994AB4CA5}" destId="{46E7F39C-C7CC-4F6B-83C6-A946666804B2}" srcOrd="4" destOrd="0" presId="urn:microsoft.com/office/officeart/2005/8/layout/default"/>
    <dgm:cxn modelId="{CF4AF599-FCFF-4A65-9C0E-F0D3E8FDC3D0}" type="presParOf" srcId="{8373B827-A398-45BF-BD61-E8A994AB4CA5}" destId="{4A792D6F-9C91-42C9-A6FD-0219D10340B3}" srcOrd="5" destOrd="0" presId="urn:microsoft.com/office/officeart/2005/8/layout/default"/>
    <dgm:cxn modelId="{72F83EC9-4AA7-4EA4-B883-ED6467FD5902}" type="presParOf" srcId="{8373B827-A398-45BF-BD61-E8A994AB4CA5}" destId="{5A45CEFD-E398-43D6-891A-D2C54ABFEF4B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EC6E4AE-571D-4F0D-BA24-761D960AA02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9815540-4CB9-4EDA-A836-A0C5936D12B1}">
      <dgm:prSet phldrT="[Texto]"/>
      <dgm:spPr>
        <a:solidFill>
          <a:schemeClr val="accent6">
            <a:lumMod val="75000"/>
            <a:alpha val="28000"/>
          </a:schemeClr>
        </a:solidFill>
        <a:ln w="63500"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</dgm:spPr>
      <dgm:t>
        <a:bodyPr/>
        <a:lstStyle/>
        <a:p>
          <a:r>
            <a:rPr lang="es-ES" b="1" dirty="0"/>
            <a:t>QUIMIOTERAPIA</a:t>
          </a:r>
        </a:p>
      </dgm:t>
    </dgm:pt>
    <dgm:pt modelId="{52B20B97-86C8-4649-84B2-844CB1D860CB}" type="parTrans" cxnId="{597012F9-9BA3-4275-B341-4D773AC334A1}">
      <dgm:prSet/>
      <dgm:spPr/>
      <dgm:t>
        <a:bodyPr/>
        <a:lstStyle/>
        <a:p>
          <a:endParaRPr lang="es-ES"/>
        </a:p>
      </dgm:t>
    </dgm:pt>
    <dgm:pt modelId="{9816AF86-3F49-44FB-9051-3F1F3AAC90CA}" type="sibTrans" cxnId="{597012F9-9BA3-4275-B341-4D773AC334A1}">
      <dgm:prSet/>
      <dgm:spPr/>
      <dgm:t>
        <a:bodyPr/>
        <a:lstStyle/>
        <a:p>
          <a:endParaRPr lang="es-ES"/>
        </a:p>
      </dgm:t>
    </dgm:pt>
    <dgm:pt modelId="{CB39DBB9-7A87-4270-90CA-8118A64E4B03}">
      <dgm:prSet phldrT="[Texto]"/>
      <dgm:spPr>
        <a:solidFill>
          <a:schemeClr val="accent5">
            <a:lumMod val="75000"/>
            <a:alpha val="28000"/>
          </a:schemeClr>
        </a:solidFill>
        <a:ln w="63500">
          <a:solidFill>
            <a:srgbClr val="FFC000"/>
          </a:solidFill>
        </a:ln>
      </dgm:spPr>
      <dgm:t>
        <a:bodyPr/>
        <a:lstStyle/>
        <a:p>
          <a:r>
            <a:rPr lang="es-ES" b="1" dirty="0"/>
            <a:t>HORMONOTERAPIA</a:t>
          </a:r>
        </a:p>
      </dgm:t>
    </dgm:pt>
    <dgm:pt modelId="{FF557DF2-DD16-4749-A876-29244444FBC5}" type="parTrans" cxnId="{4D4DF8B2-78DC-4322-9071-8190EE6126E9}">
      <dgm:prSet/>
      <dgm:spPr/>
      <dgm:t>
        <a:bodyPr/>
        <a:lstStyle/>
        <a:p>
          <a:endParaRPr lang="es-ES"/>
        </a:p>
      </dgm:t>
    </dgm:pt>
    <dgm:pt modelId="{1B50CB1C-A448-41A2-B0E4-1D98B980092E}" type="sibTrans" cxnId="{4D4DF8B2-78DC-4322-9071-8190EE6126E9}">
      <dgm:prSet/>
      <dgm:spPr/>
      <dgm:t>
        <a:bodyPr/>
        <a:lstStyle/>
        <a:p>
          <a:endParaRPr lang="es-ES"/>
        </a:p>
      </dgm:t>
    </dgm:pt>
    <dgm:pt modelId="{23084C67-34DE-4A4F-9716-56ABD1CEC6AE}">
      <dgm:prSet phldrT="[Texto]"/>
      <dgm:spPr>
        <a:solidFill>
          <a:schemeClr val="accent3">
            <a:lumMod val="75000"/>
            <a:alpha val="12000"/>
          </a:schemeClr>
        </a:solidFill>
        <a:ln w="63500">
          <a:solidFill>
            <a:srgbClr val="FFC000"/>
          </a:solidFill>
        </a:ln>
      </dgm:spPr>
      <dgm:t>
        <a:bodyPr/>
        <a:lstStyle/>
        <a:p>
          <a:r>
            <a:rPr lang="es-ES" b="1" dirty="0"/>
            <a:t>TERAPIA DIRIGIDA</a:t>
          </a:r>
          <a:r>
            <a:rPr lang="es-ES" dirty="0"/>
            <a:t>:</a:t>
          </a:r>
        </a:p>
        <a:p>
          <a:r>
            <a:rPr lang="es-ES" dirty="0"/>
            <a:t>-</a:t>
          </a:r>
          <a:r>
            <a:rPr lang="es-ES" b="1" dirty="0">
              <a:solidFill>
                <a:srgbClr val="FFC000"/>
              </a:solidFill>
            </a:rPr>
            <a:t>Ab monoclonales</a:t>
          </a:r>
        </a:p>
        <a:p>
          <a:r>
            <a:rPr lang="es-ES" b="1" dirty="0">
              <a:solidFill>
                <a:srgbClr val="FFC000"/>
              </a:solidFill>
            </a:rPr>
            <a:t>-ITK</a:t>
          </a:r>
        </a:p>
      </dgm:t>
    </dgm:pt>
    <dgm:pt modelId="{3F62BA5C-E353-4B03-8137-A3AF749DB5DE}" type="parTrans" cxnId="{8DA1CAB7-49BA-4D91-BFC3-0912EDBF79AE}">
      <dgm:prSet/>
      <dgm:spPr/>
      <dgm:t>
        <a:bodyPr/>
        <a:lstStyle/>
        <a:p>
          <a:endParaRPr lang="es-ES"/>
        </a:p>
      </dgm:t>
    </dgm:pt>
    <dgm:pt modelId="{7D12171E-F840-4DDA-8CB4-B9FE5ECC667C}" type="sibTrans" cxnId="{8DA1CAB7-49BA-4D91-BFC3-0912EDBF79AE}">
      <dgm:prSet/>
      <dgm:spPr/>
      <dgm:t>
        <a:bodyPr/>
        <a:lstStyle/>
        <a:p>
          <a:endParaRPr lang="es-ES"/>
        </a:p>
      </dgm:t>
    </dgm:pt>
    <dgm:pt modelId="{6C07D6F6-9659-4A43-ADA2-E8090D508AC4}">
      <dgm:prSet phldrT="[Texto]"/>
      <dgm:spPr>
        <a:solidFill>
          <a:schemeClr val="accent1">
            <a:lumMod val="75000"/>
          </a:schemeClr>
        </a:solidFill>
        <a:ln w="63500">
          <a:solidFill>
            <a:srgbClr val="FFC000"/>
          </a:solidFill>
        </a:ln>
      </dgm:spPr>
      <dgm:t>
        <a:bodyPr/>
        <a:lstStyle/>
        <a:p>
          <a:r>
            <a:rPr lang="es-ES" b="1" dirty="0"/>
            <a:t>INMUNOTERAPIA:</a:t>
          </a:r>
        </a:p>
        <a:p>
          <a:r>
            <a:rPr lang="es-ES" b="1" dirty="0">
              <a:solidFill>
                <a:srgbClr val="FFC000"/>
              </a:solidFill>
            </a:rPr>
            <a:t>-</a:t>
          </a:r>
          <a:r>
            <a:rPr lang="es-ES" b="1" dirty="0" err="1">
              <a:solidFill>
                <a:srgbClr val="FFC000"/>
              </a:solidFill>
            </a:rPr>
            <a:t>Inh</a:t>
          </a:r>
          <a:r>
            <a:rPr lang="es-ES" b="1" dirty="0">
              <a:solidFill>
                <a:srgbClr val="FFC000"/>
              </a:solidFill>
            </a:rPr>
            <a:t>. </a:t>
          </a:r>
          <a:r>
            <a:rPr lang="es-ES" b="1" dirty="0" err="1">
              <a:solidFill>
                <a:srgbClr val="FFC000"/>
              </a:solidFill>
            </a:rPr>
            <a:t>Check</a:t>
          </a:r>
          <a:r>
            <a:rPr lang="es-ES" b="1" dirty="0">
              <a:solidFill>
                <a:srgbClr val="FFC000"/>
              </a:solidFill>
            </a:rPr>
            <a:t> </a:t>
          </a:r>
          <a:r>
            <a:rPr lang="es-ES" b="1" dirty="0" err="1">
              <a:solidFill>
                <a:srgbClr val="FFC000"/>
              </a:solidFill>
            </a:rPr>
            <a:t>points</a:t>
          </a:r>
          <a:endParaRPr lang="es-ES" b="1" dirty="0">
            <a:solidFill>
              <a:srgbClr val="FFC000"/>
            </a:solidFill>
          </a:endParaRPr>
        </a:p>
        <a:p>
          <a:r>
            <a:rPr lang="es-ES" b="0" dirty="0"/>
            <a:t>-Terapias avanzadas</a:t>
          </a:r>
        </a:p>
      </dgm:t>
    </dgm:pt>
    <dgm:pt modelId="{C21BF526-B37A-4E5A-A3F6-63D38F597B50}" type="parTrans" cxnId="{6B05FC39-2F66-42AD-AE9E-703D8223AE1B}">
      <dgm:prSet/>
      <dgm:spPr/>
      <dgm:t>
        <a:bodyPr/>
        <a:lstStyle/>
        <a:p>
          <a:endParaRPr lang="es-ES"/>
        </a:p>
      </dgm:t>
    </dgm:pt>
    <dgm:pt modelId="{4C872981-CFB3-4E3F-ADDA-7BFFA50800B6}" type="sibTrans" cxnId="{6B05FC39-2F66-42AD-AE9E-703D8223AE1B}">
      <dgm:prSet/>
      <dgm:spPr/>
      <dgm:t>
        <a:bodyPr/>
        <a:lstStyle/>
        <a:p>
          <a:endParaRPr lang="es-ES"/>
        </a:p>
      </dgm:t>
    </dgm:pt>
    <dgm:pt modelId="{8373B827-A398-45BF-BD61-E8A994AB4CA5}" type="pres">
      <dgm:prSet presAssocID="{5EC6E4AE-571D-4F0D-BA24-761D960AA02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FB2E199-511D-4BD2-8FA4-ECAF8CD3E08A}" type="pres">
      <dgm:prSet presAssocID="{B9815540-4CB9-4EDA-A836-A0C5936D12B1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AB273A1-7C33-4F12-A867-F5F9BAB2409A}" type="pres">
      <dgm:prSet presAssocID="{9816AF86-3F49-44FB-9051-3F1F3AAC90CA}" presName="sibTrans" presStyleCnt="0"/>
      <dgm:spPr/>
    </dgm:pt>
    <dgm:pt modelId="{09798F84-76A3-4223-91A3-1E1BFADE3F31}" type="pres">
      <dgm:prSet presAssocID="{CB39DBB9-7A87-4270-90CA-8118A64E4B03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E8EB5E7-605E-42DC-B296-87DE4D436B68}" type="pres">
      <dgm:prSet presAssocID="{1B50CB1C-A448-41A2-B0E4-1D98B980092E}" presName="sibTrans" presStyleCnt="0"/>
      <dgm:spPr/>
    </dgm:pt>
    <dgm:pt modelId="{46E7F39C-C7CC-4F6B-83C6-A946666804B2}" type="pres">
      <dgm:prSet presAssocID="{23084C67-34DE-4A4F-9716-56ABD1CEC6A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A792D6F-9C91-42C9-A6FD-0219D10340B3}" type="pres">
      <dgm:prSet presAssocID="{7D12171E-F840-4DDA-8CB4-B9FE5ECC667C}" presName="sibTrans" presStyleCnt="0"/>
      <dgm:spPr/>
    </dgm:pt>
    <dgm:pt modelId="{5A45CEFD-E398-43D6-891A-D2C54ABFEF4B}" type="pres">
      <dgm:prSet presAssocID="{6C07D6F6-9659-4A43-ADA2-E8090D508AC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B52B9A8-8678-4341-9DC1-9876C8493EAD}" type="presOf" srcId="{B9815540-4CB9-4EDA-A836-A0C5936D12B1}" destId="{AFB2E199-511D-4BD2-8FA4-ECAF8CD3E08A}" srcOrd="0" destOrd="0" presId="urn:microsoft.com/office/officeart/2005/8/layout/default"/>
    <dgm:cxn modelId="{9C2B5CBE-BA01-4685-B82B-1F561C85BA6E}" type="presOf" srcId="{6C07D6F6-9659-4A43-ADA2-E8090D508AC4}" destId="{5A45CEFD-E398-43D6-891A-D2C54ABFEF4B}" srcOrd="0" destOrd="0" presId="urn:microsoft.com/office/officeart/2005/8/layout/default"/>
    <dgm:cxn modelId="{50F80FCC-8D71-4584-A718-50F410DB84D7}" type="presOf" srcId="{5EC6E4AE-571D-4F0D-BA24-761D960AA02C}" destId="{8373B827-A398-45BF-BD61-E8A994AB4CA5}" srcOrd="0" destOrd="0" presId="urn:microsoft.com/office/officeart/2005/8/layout/default"/>
    <dgm:cxn modelId="{597012F9-9BA3-4275-B341-4D773AC334A1}" srcId="{5EC6E4AE-571D-4F0D-BA24-761D960AA02C}" destId="{B9815540-4CB9-4EDA-A836-A0C5936D12B1}" srcOrd="0" destOrd="0" parTransId="{52B20B97-86C8-4649-84B2-844CB1D860CB}" sibTransId="{9816AF86-3F49-44FB-9051-3F1F3AAC90CA}"/>
    <dgm:cxn modelId="{8DA1CAB7-49BA-4D91-BFC3-0912EDBF79AE}" srcId="{5EC6E4AE-571D-4F0D-BA24-761D960AA02C}" destId="{23084C67-34DE-4A4F-9716-56ABD1CEC6AE}" srcOrd="2" destOrd="0" parTransId="{3F62BA5C-E353-4B03-8137-A3AF749DB5DE}" sibTransId="{7D12171E-F840-4DDA-8CB4-B9FE5ECC667C}"/>
    <dgm:cxn modelId="{8E7CE43B-9F01-4F36-AE2B-0E9CA865173E}" type="presOf" srcId="{23084C67-34DE-4A4F-9716-56ABD1CEC6AE}" destId="{46E7F39C-C7CC-4F6B-83C6-A946666804B2}" srcOrd="0" destOrd="0" presId="urn:microsoft.com/office/officeart/2005/8/layout/default"/>
    <dgm:cxn modelId="{A22F34D5-3769-4E1F-8F0B-3C4878A722D5}" type="presOf" srcId="{CB39DBB9-7A87-4270-90CA-8118A64E4B03}" destId="{09798F84-76A3-4223-91A3-1E1BFADE3F31}" srcOrd="0" destOrd="0" presId="urn:microsoft.com/office/officeart/2005/8/layout/default"/>
    <dgm:cxn modelId="{6B05FC39-2F66-42AD-AE9E-703D8223AE1B}" srcId="{5EC6E4AE-571D-4F0D-BA24-761D960AA02C}" destId="{6C07D6F6-9659-4A43-ADA2-E8090D508AC4}" srcOrd="3" destOrd="0" parTransId="{C21BF526-B37A-4E5A-A3F6-63D38F597B50}" sibTransId="{4C872981-CFB3-4E3F-ADDA-7BFFA50800B6}"/>
    <dgm:cxn modelId="{4D4DF8B2-78DC-4322-9071-8190EE6126E9}" srcId="{5EC6E4AE-571D-4F0D-BA24-761D960AA02C}" destId="{CB39DBB9-7A87-4270-90CA-8118A64E4B03}" srcOrd="1" destOrd="0" parTransId="{FF557DF2-DD16-4749-A876-29244444FBC5}" sibTransId="{1B50CB1C-A448-41A2-B0E4-1D98B980092E}"/>
    <dgm:cxn modelId="{75EFCD8E-2429-40CC-9F87-CDB626ACA305}" type="presParOf" srcId="{8373B827-A398-45BF-BD61-E8A994AB4CA5}" destId="{AFB2E199-511D-4BD2-8FA4-ECAF8CD3E08A}" srcOrd="0" destOrd="0" presId="urn:microsoft.com/office/officeart/2005/8/layout/default"/>
    <dgm:cxn modelId="{886E7988-D9FF-42AD-A34F-90305408D5C2}" type="presParOf" srcId="{8373B827-A398-45BF-BD61-E8A994AB4CA5}" destId="{1AB273A1-7C33-4F12-A867-F5F9BAB2409A}" srcOrd="1" destOrd="0" presId="urn:microsoft.com/office/officeart/2005/8/layout/default"/>
    <dgm:cxn modelId="{CCA7F9FD-54F7-463C-8F49-E87654AED70F}" type="presParOf" srcId="{8373B827-A398-45BF-BD61-E8A994AB4CA5}" destId="{09798F84-76A3-4223-91A3-1E1BFADE3F31}" srcOrd="2" destOrd="0" presId="urn:microsoft.com/office/officeart/2005/8/layout/default"/>
    <dgm:cxn modelId="{9E8371C5-D0FE-4598-9BB3-3FBE77DE780C}" type="presParOf" srcId="{8373B827-A398-45BF-BD61-E8A994AB4CA5}" destId="{9E8EB5E7-605E-42DC-B296-87DE4D436B68}" srcOrd="3" destOrd="0" presId="urn:microsoft.com/office/officeart/2005/8/layout/default"/>
    <dgm:cxn modelId="{E00CE78F-9D6F-46C5-81F8-103EBFCCF2D5}" type="presParOf" srcId="{8373B827-A398-45BF-BD61-E8A994AB4CA5}" destId="{46E7F39C-C7CC-4F6B-83C6-A946666804B2}" srcOrd="4" destOrd="0" presId="urn:microsoft.com/office/officeart/2005/8/layout/default"/>
    <dgm:cxn modelId="{CF4AF599-FCFF-4A65-9C0E-F0D3E8FDC3D0}" type="presParOf" srcId="{8373B827-A398-45BF-BD61-E8A994AB4CA5}" destId="{4A792D6F-9C91-42C9-A6FD-0219D10340B3}" srcOrd="5" destOrd="0" presId="urn:microsoft.com/office/officeart/2005/8/layout/default"/>
    <dgm:cxn modelId="{72F83EC9-4AA7-4EA4-B883-ED6467FD5902}" type="presParOf" srcId="{8373B827-A398-45BF-BD61-E8A994AB4CA5}" destId="{5A45CEFD-E398-43D6-891A-D2C54ABFEF4B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EC6E4AE-571D-4F0D-BA24-761D960AA02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9815540-4CB9-4EDA-A836-A0C5936D12B1}">
      <dgm:prSet phldrT="[Texto]"/>
      <dgm:spPr>
        <a:solidFill>
          <a:schemeClr val="accent6">
            <a:lumMod val="75000"/>
            <a:alpha val="28000"/>
          </a:schemeClr>
        </a:solidFill>
        <a:ln w="63500"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</dgm:spPr>
      <dgm:t>
        <a:bodyPr/>
        <a:lstStyle/>
        <a:p>
          <a:r>
            <a:rPr lang="es-ES" b="1" dirty="0"/>
            <a:t>QUIMIOTERAPIA</a:t>
          </a:r>
        </a:p>
      </dgm:t>
    </dgm:pt>
    <dgm:pt modelId="{52B20B97-86C8-4649-84B2-844CB1D860CB}" type="parTrans" cxnId="{597012F9-9BA3-4275-B341-4D773AC334A1}">
      <dgm:prSet/>
      <dgm:spPr/>
      <dgm:t>
        <a:bodyPr/>
        <a:lstStyle/>
        <a:p>
          <a:endParaRPr lang="es-ES"/>
        </a:p>
      </dgm:t>
    </dgm:pt>
    <dgm:pt modelId="{9816AF86-3F49-44FB-9051-3F1F3AAC90CA}" type="sibTrans" cxnId="{597012F9-9BA3-4275-B341-4D773AC334A1}">
      <dgm:prSet/>
      <dgm:spPr/>
      <dgm:t>
        <a:bodyPr/>
        <a:lstStyle/>
        <a:p>
          <a:endParaRPr lang="es-ES"/>
        </a:p>
      </dgm:t>
    </dgm:pt>
    <dgm:pt modelId="{CB39DBB9-7A87-4270-90CA-8118A64E4B03}">
      <dgm:prSet phldrT="[Texto]"/>
      <dgm:spPr>
        <a:solidFill>
          <a:schemeClr val="accent5">
            <a:lumMod val="75000"/>
            <a:alpha val="28000"/>
          </a:schemeClr>
        </a:solidFill>
        <a:ln w="63500">
          <a:solidFill>
            <a:srgbClr val="FFC000"/>
          </a:solidFill>
        </a:ln>
      </dgm:spPr>
      <dgm:t>
        <a:bodyPr/>
        <a:lstStyle/>
        <a:p>
          <a:r>
            <a:rPr lang="es-ES" b="1" dirty="0"/>
            <a:t>HORMONOTERAPIA</a:t>
          </a:r>
        </a:p>
      </dgm:t>
    </dgm:pt>
    <dgm:pt modelId="{FF557DF2-DD16-4749-A876-29244444FBC5}" type="parTrans" cxnId="{4D4DF8B2-78DC-4322-9071-8190EE6126E9}">
      <dgm:prSet/>
      <dgm:spPr/>
      <dgm:t>
        <a:bodyPr/>
        <a:lstStyle/>
        <a:p>
          <a:endParaRPr lang="es-ES"/>
        </a:p>
      </dgm:t>
    </dgm:pt>
    <dgm:pt modelId="{1B50CB1C-A448-41A2-B0E4-1D98B980092E}" type="sibTrans" cxnId="{4D4DF8B2-78DC-4322-9071-8190EE6126E9}">
      <dgm:prSet/>
      <dgm:spPr/>
      <dgm:t>
        <a:bodyPr/>
        <a:lstStyle/>
        <a:p>
          <a:endParaRPr lang="es-ES"/>
        </a:p>
      </dgm:t>
    </dgm:pt>
    <dgm:pt modelId="{23084C67-34DE-4A4F-9716-56ABD1CEC6AE}">
      <dgm:prSet phldrT="[Texto]"/>
      <dgm:spPr>
        <a:solidFill>
          <a:schemeClr val="accent3">
            <a:lumMod val="75000"/>
          </a:schemeClr>
        </a:solidFill>
        <a:ln w="63500">
          <a:solidFill>
            <a:srgbClr val="FFC000"/>
          </a:solidFill>
        </a:ln>
      </dgm:spPr>
      <dgm:t>
        <a:bodyPr/>
        <a:lstStyle/>
        <a:p>
          <a:r>
            <a:rPr lang="es-ES" b="1" dirty="0"/>
            <a:t>TERAPIA DIRIGIDA</a:t>
          </a:r>
          <a:r>
            <a:rPr lang="es-ES" dirty="0"/>
            <a:t>:</a:t>
          </a:r>
        </a:p>
        <a:p>
          <a:r>
            <a:rPr lang="es-ES" dirty="0"/>
            <a:t>-</a:t>
          </a:r>
          <a:r>
            <a:rPr lang="es-ES" b="1" dirty="0">
              <a:solidFill>
                <a:srgbClr val="FFC000"/>
              </a:solidFill>
            </a:rPr>
            <a:t>Ab monoclonales</a:t>
          </a:r>
        </a:p>
        <a:p>
          <a:r>
            <a:rPr lang="es-ES" b="1" dirty="0">
              <a:solidFill>
                <a:srgbClr val="FFC000"/>
              </a:solidFill>
            </a:rPr>
            <a:t>-ITK</a:t>
          </a:r>
        </a:p>
      </dgm:t>
    </dgm:pt>
    <dgm:pt modelId="{3F62BA5C-E353-4B03-8137-A3AF749DB5DE}" type="parTrans" cxnId="{8DA1CAB7-49BA-4D91-BFC3-0912EDBF79AE}">
      <dgm:prSet/>
      <dgm:spPr/>
      <dgm:t>
        <a:bodyPr/>
        <a:lstStyle/>
        <a:p>
          <a:endParaRPr lang="es-ES"/>
        </a:p>
      </dgm:t>
    </dgm:pt>
    <dgm:pt modelId="{7D12171E-F840-4DDA-8CB4-B9FE5ECC667C}" type="sibTrans" cxnId="{8DA1CAB7-49BA-4D91-BFC3-0912EDBF79AE}">
      <dgm:prSet/>
      <dgm:spPr/>
      <dgm:t>
        <a:bodyPr/>
        <a:lstStyle/>
        <a:p>
          <a:endParaRPr lang="es-ES"/>
        </a:p>
      </dgm:t>
    </dgm:pt>
    <dgm:pt modelId="{6C07D6F6-9659-4A43-ADA2-E8090D508AC4}">
      <dgm:prSet phldrT="[Texto]"/>
      <dgm:spPr>
        <a:solidFill>
          <a:schemeClr val="accent1">
            <a:lumMod val="75000"/>
            <a:alpha val="16000"/>
          </a:schemeClr>
        </a:solidFill>
        <a:ln w="63500">
          <a:solidFill>
            <a:srgbClr val="FFC000"/>
          </a:solidFill>
        </a:ln>
      </dgm:spPr>
      <dgm:t>
        <a:bodyPr/>
        <a:lstStyle/>
        <a:p>
          <a:r>
            <a:rPr lang="es-ES" b="1" dirty="0"/>
            <a:t>INMUNOTERAPIA:</a:t>
          </a:r>
        </a:p>
        <a:p>
          <a:r>
            <a:rPr lang="es-ES" b="1" dirty="0">
              <a:solidFill>
                <a:srgbClr val="FFC000"/>
              </a:solidFill>
            </a:rPr>
            <a:t>-</a:t>
          </a:r>
          <a:r>
            <a:rPr lang="es-ES" b="1" dirty="0" err="1">
              <a:solidFill>
                <a:srgbClr val="FFC000"/>
              </a:solidFill>
            </a:rPr>
            <a:t>Inh</a:t>
          </a:r>
          <a:r>
            <a:rPr lang="es-ES" b="1" dirty="0">
              <a:solidFill>
                <a:srgbClr val="FFC000"/>
              </a:solidFill>
            </a:rPr>
            <a:t>. </a:t>
          </a:r>
          <a:r>
            <a:rPr lang="es-ES" b="1" dirty="0" err="1">
              <a:solidFill>
                <a:srgbClr val="FFC000"/>
              </a:solidFill>
            </a:rPr>
            <a:t>Check</a:t>
          </a:r>
          <a:r>
            <a:rPr lang="es-ES" b="1" dirty="0">
              <a:solidFill>
                <a:srgbClr val="FFC000"/>
              </a:solidFill>
            </a:rPr>
            <a:t> </a:t>
          </a:r>
          <a:r>
            <a:rPr lang="es-ES" b="1" dirty="0" err="1">
              <a:solidFill>
                <a:srgbClr val="FFC000"/>
              </a:solidFill>
            </a:rPr>
            <a:t>points</a:t>
          </a:r>
          <a:endParaRPr lang="es-ES" b="1" dirty="0">
            <a:solidFill>
              <a:srgbClr val="FFC000"/>
            </a:solidFill>
          </a:endParaRPr>
        </a:p>
        <a:p>
          <a:r>
            <a:rPr lang="es-ES" b="0" dirty="0"/>
            <a:t>-Terapias avanzadas</a:t>
          </a:r>
        </a:p>
      </dgm:t>
    </dgm:pt>
    <dgm:pt modelId="{C21BF526-B37A-4E5A-A3F6-63D38F597B50}" type="parTrans" cxnId="{6B05FC39-2F66-42AD-AE9E-703D8223AE1B}">
      <dgm:prSet/>
      <dgm:spPr/>
      <dgm:t>
        <a:bodyPr/>
        <a:lstStyle/>
        <a:p>
          <a:endParaRPr lang="es-ES"/>
        </a:p>
      </dgm:t>
    </dgm:pt>
    <dgm:pt modelId="{4C872981-CFB3-4E3F-ADDA-7BFFA50800B6}" type="sibTrans" cxnId="{6B05FC39-2F66-42AD-AE9E-703D8223AE1B}">
      <dgm:prSet/>
      <dgm:spPr/>
      <dgm:t>
        <a:bodyPr/>
        <a:lstStyle/>
        <a:p>
          <a:endParaRPr lang="es-ES"/>
        </a:p>
      </dgm:t>
    </dgm:pt>
    <dgm:pt modelId="{8373B827-A398-45BF-BD61-E8A994AB4CA5}" type="pres">
      <dgm:prSet presAssocID="{5EC6E4AE-571D-4F0D-BA24-761D960AA02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FB2E199-511D-4BD2-8FA4-ECAF8CD3E08A}" type="pres">
      <dgm:prSet presAssocID="{B9815540-4CB9-4EDA-A836-A0C5936D12B1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AB273A1-7C33-4F12-A867-F5F9BAB2409A}" type="pres">
      <dgm:prSet presAssocID="{9816AF86-3F49-44FB-9051-3F1F3AAC90CA}" presName="sibTrans" presStyleCnt="0"/>
      <dgm:spPr/>
    </dgm:pt>
    <dgm:pt modelId="{09798F84-76A3-4223-91A3-1E1BFADE3F31}" type="pres">
      <dgm:prSet presAssocID="{CB39DBB9-7A87-4270-90CA-8118A64E4B03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E8EB5E7-605E-42DC-B296-87DE4D436B68}" type="pres">
      <dgm:prSet presAssocID="{1B50CB1C-A448-41A2-B0E4-1D98B980092E}" presName="sibTrans" presStyleCnt="0"/>
      <dgm:spPr/>
    </dgm:pt>
    <dgm:pt modelId="{46E7F39C-C7CC-4F6B-83C6-A946666804B2}" type="pres">
      <dgm:prSet presAssocID="{23084C67-34DE-4A4F-9716-56ABD1CEC6A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A792D6F-9C91-42C9-A6FD-0219D10340B3}" type="pres">
      <dgm:prSet presAssocID="{7D12171E-F840-4DDA-8CB4-B9FE5ECC667C}" presName="sibTrans" presStyleCnt="0"/>
      <dgm:spPr/>
    </dgm:pt>
    <dgm:pt modelId="{5A45CEFD-E398-43D6-891A-D2C54ABFEF4B}" type="pres">
      <dgm:prSet presAssocID="{6C07D6F6-9659-4A43-ADA2-E8090D508AC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B52B9A8-8678-4341-9DC1-9876C8493EAD}" type="presOf" srcId="{B9815540-4CB9-4EDA-A836-A0C5936D12B1}" destId="{AFB2E199-511D-4BD2-8FA4-ECAF8CD3E08A}" srcOrd="0" destOrd="0" presId="urn:microsoft.com/office/officeart/2005/8/layout/default"/>
    <dgm:cxn modelId="{9C2B5CBE-BA01-4685-B82B-1F561C85BA6E}" type="presOf" srcId="{6C07D6F6-9659-4A43-ADA2-E8090D508AC4}" destId="{5A45CEFD-E398-43D6-891A-D2C54ABFEF4B}" srcOrd="0" destOrd="0" presId="urn:microsoft.com/office/officeart/2005/8/layout/default"/>
    <dgm:cxn modelId="{50F80FCC-8D71-4584-A718-50F410DB84D7}" type="presOf" srcId="{5EC6E4AE-571D-4F0D-BA24-761D960AA02C}" destId="{8373B827-A398-45BF-BD61-E8A994AB4CA5}" srcOrd="0" destOrd="0" presId="urn:microsoft.com/office/officeart/2005/8/layout/default"/>
    <dgm:cxn modelId="{597012F9-9BA3-4275-B341-4D773AC334A1}" srcId="{5EC6E4AE-571D-4F0D-BA24-761D960AA02C}" destId="{B9815540-4CB9-4EDA-A836-A0C5936D12B1}" srcOrd="0" destOrd="0" parTransId="{52B20B97-86C8-4649-84B2-844CB1D860CB}" sibTransId="{9816AF86-3F49-44FB-9051-3F1F3AAC90CA}"/>
    <dgm:cxn modelId="{8DA1CAB7-49BA-4D91-BFC3-0912EDBF79AE}" srcId="{5EC6E4AE-571D-4F0D-BA24-761D960AA02C}" destId="{23084C67-34DE-4A4F-9716-56ABD1CEC6AE}" srcOrd="2" destOrd="0" parTransId="{3F62BA5C-E353-4B03-8137-A3AF749DB5DE}" sibTransId="{7D12171E-F840-4DDA-8CB4-B9FE5ECC667C}"/>
    <dgm:cxn modelId="{8E7CE43B-9F01-4F36-AE2B-0E9CA865173E}" type="presOf" srcId="{23084C67-34DE-4A4F-9716-56ABD1CEC6AE}" destId="{46E7F39C-C7CC-4F6B-83C6-A946666804B2}" srcOrd="0" destOrd="0" presId="urn:microsoft.com/office/officeart/2005/8/layout/default"/>
    <dgm:cxn modelId="{A22F34D5-3769-4E1F-8F0B-3C4878A722D5}" type="presOf" srcId="{CB39DBB9-7A87-4270-90CA-8118A64E4B03}" destId="{09798F84-76A3-4223-91A3-1E1BFADE3F31}" srcOrd="0" destOrd="0" presId="urn:microsoft.com/office/officeart/2005/8/layout/default"/>
    <dgm:cxn modelId="{6B05FC39-2F66-42AD-AE9E-703D8223AE1B}" srcId="{5EC6E4AE-571D-4F0D-BA24-761D960AA02C}" destId="{6C07D6F6-9659-4A43-ADA2-E8090D508AC4}" srcOrd="3" destOrd="0" parTransId="{C21BF526-B37A-4E5A-A3F6-63D38F597B50}" sibTransId="{4C872981-CFB3-4E3F-ADDA-7BFFA50800B6}"/>
    <dgm:cxn modelId="{4D4DF8B2-78DC-4322-9071-8190EE6126E9}" srcId="{5EC6E4AE-571D-4F0D-BA24-761D960AA02C}" destId="{CB39DBB9-7A87-4270-90CA-8118A64E4B03}" srcOrd="1" destOrd="0" parTransId="{FF557DF2-DD16-4749-A876-29244444FBC5}" sibTransId="{1B50CB1C-A448-41A2-B0E4-1D98B980092E}"/>
    <dgm:cxn modelId="{75EFCD8E-2429-40CC-9F87-CDB626ACA305}" type="presParOf" srcId="{8373B827-A398-45BF-BD61-E8A994AB4CA5}" destId="{AFB2E199-511D-4BD2-8FA4-ECAF8CD3E08A}" srcOrd="0" destOrd="0" presId="urn:microsoft.com/office/officeart/2005/8/layout/default"/>
    <dgm:cxn modelId="{886E7988-D9FF-42AD-A34F-90305408D5C2}" type="presParOf" srcId="{8373B827-A398-45BF-BD61-E8A994AB4CA5}" destId="{1AB273A1-7C33-4F12-A867-F5F9BAB2409A}" srcOrd="1" destOrd="0" presId="urn:microsoft.com/office/officeart/2005/8/layout/default"/>
    <dgm:cxn modelId="{CCA7F9FD-54F7-463C-8F49-E87654AED70F}" type="presParOf" srcId="{8373B827-A398-45BF-BD61-E8A994AB4CA5}" destId="{09798F84-76A3-4223-91A3-1E1BFADE3F31}" srcOrd="2" destOrd="0" presId="urn:microsoft.com/office/officeart/2005/8/layout/default"/>
    <dgm:cxn modelId="{9E8371C5-D0FE-4598-9BB3-3FBE77DE780C}" type="presParOf" srcId="{8373B827-A398-45BF-BD61-E8A994AB4CA5}" destId="{9E8EB5E7-605E-42DC-B296-87DE4D436B68}" srcOrd="3" destOrd="0" presId="urn:microsoft.com/office/officeart/2005/8/layout/default"/>
    <dgm:cxn modelId="{E00CE78F-9D6F-46C5-81F8-103EBFCCF2D5}" type="presParOf" srcId="{8373B827-A398-45BF-BD61-E8A994AB4CA5}" destId="{46E7F39C-C7CC-4F6B-83C6-A946666804B2}" srcOrd="4" destOrd="0" presId="urn:microsoft.com/office/officeart/2005/8/layout/default"/>
    <dgm:cxn modelId="{CF4AF599-FCFF-4A65-9C0E-F0D3E8FDC3D0}" type="presParOf" srcId="{8373B827-A398-45BF-BD61-E8A994AB4CA5}" destId="{4A792D6F-9C91-42C9-A6FD-0219D10340B3}" srcOrd="5" destOrd="0" presId="urn:microsoft.com/office/officeart/2005/8/layout/default"/>
    <dgm:cxn modelId="{72F83EC9-4AA7-4EA4-B883-ED6467FD5902}" type="presParOf" srcId="{8373B827-A398-45BF-BD61-E8A994AB4CA5}" destId="{5A45CEFD-E398-43D6-891A-D2C54ABFEF4B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9721787-FD5A-4791-AE4F-7A7D9FB02BC1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9DA3C7D-ABFF-435D-902B-A98D6DDA2FCB}">
      <dgm:prSet phldrT="[Texto]" custT="1"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es-ES" sz="1400" b="1" u="sng" dirty="0">
              <a:solidFill>
                <a:srgbClr val="E28B0C"/>
              </a:solidFill>
            </a:rPr>
            <a:t>BIOLÓGICO (INH. EGFR) (CCR)</a:t>
          </a:r>
        </a:p>
        <a:p>
          <a:r>
            <a:rPr lang="es-ES" sz="1400" dirty="0"/>
            <a:t>Cetuximab</a:t>
          </a:r>
        </a:p>
        <a:p>
          <a:r>
            <a:rPr lang="es-ES" sz="1400" dirty="0"/>
            <a:t>Panitumumab</a:t>
          </a:r>
        </a:p>
      </dgm:t>
    </dgm:pt>
    <dgm:pt modelId="{1CCB7B25-9F28-4C12-8180-C9FE4A96D40D}" type="parTrans" cxnId="{4E68957A-EFFC-4501-BCF8-0C8C085B14B1}">
      <dgm:prSet/>
      <dgm:spPr/>
      <dgm:t>
        <a:bodyPr/>
        <a:lstStyle/>
        <a:p>
          <a:endParaRPr lang="es-ES"/>
        </a:p>
      </dgm:t>
    </dgm:pt>
    <dgm:pt modelId="{9BAFA9C0-8590-423F-BEAF-FC70ED2ED32E}" type="sibTrans" cxnId="{4E68957A-EFFC-4501-BCF8-0C8C085B14B1}">
      <dgm:prSet/>
      <dgm:spPr/>
      <dgm:t>
        <a:bodyPr/>
        <a:lstStyle/>
        <a:p>
          <a:endParaRPr lang="es-ES"/>
        </a:p>
      </dgm:t>
    </dgm:pt>
    <dgm:pt modelId="{E97109D7-B187-43DD-911C-7AB158DC0F68}">
      <dgm:prSet phldrT="[Texto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ES" sz="1400" b="1" u="sng" dirty="0">
              <a:solidFill>
                <a:srgbClr val="E28B0C"/>
              </a:solidFill>
            </a:rPr>
            <a:t>INH. EGFR (CPNM)</a:t>
          </a:r>
        </a:p>
        <a:p>
          <a:r>
            <a:rPr lang="es-ES" sz="1400" dirty="0" err="1"/>
            <a:t>Gefitinib</a:t>
          </a:r>
          <a:endParaRPr lang="es-ES" sz="1400" dirty="0"/>
        </a:p>
        <a:p>
          <a:r>
            <a:rPr lang="es-ES" sz="1400" dirty="0" err="1"/>
            <a:t>Osimertinib</a:t>
          </a:r>
          <a:endParaRPr lang="es-ES" sz="1400" dirty="0"/>
        </a:p>
        <a:p>
          <a:r>
            <a:rPr lang="es-ES" sz="1400" dirty="0" err="1"/>
            <a:t>Erlotinib</a:t>
          </a:r>
          <a:r>
            <a:rPr lang="es-ES" sz="1400" dirty="0"/>
            <a:t> (Ca. Páncreas)</a:t>
          </a:r>
        </a:p>
        <a:p>
          <a:r>
            <a:rPr lang="es-ES" sz="1400" dirty="0" err="1"/>
            <a:t>Afatinib</a:t>
          </a:r>
          <a:endParaRPr lang="es-ES" sz="1400" dirty="0"/>
        </a:p>
        <a:p>
          <a:r>
            <a:rPr lang="es-ES" sz="1400" dirty="0" err="1"/>
            <a:t>Daconitinib</a:t>
          </a:r>
          <a:endParaRPr lang="es-ES" sz="1400" dirty="0"/>
        </a:p>
      </dgm:t>
    </dgm:pt>
    <dgm:pt modelId="{9873AB38-2487-467E-AAFA-A4262F52F107}" type="parTrans" cxnId="{F784597C-E446-493D-9EF8-3AF55EA94499}">
      <dgm:prSet/>
      <dgm:spPr/>
      <dgm:t>
        <a:bodyPr/>
        <a:lstStyle/>
        <a:p>
          <a:endParaRPr lang="es-ES"/>
        </a:p>
      </dgm:t>
    </dgm:pt>
    <dgm:pt modelId="{18EB2C5C-B81B-4BD2-A3E0-53972A6AB018}" type="sibTrans" cxnId="{F784597C-E446-493D-9EF8-3AF55EA94499}">
      <dgm:prSet/>
      <dgm:spPr/>
      <dgm:t>
        <a:bodyPr/>
        <a:lstStyle/>
        <a:p>
          <a:endParaRPr lang="es-ES"/>
        </a:p>
      </dgm:t>
    </dgm:pt>
    <dgm:pt modelId="{A3AE38EF-AB50-4828-89DA-F303B5D5D26F}">
      <dgm:prSet phldrT="[Texto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s-ES" sz="1400" b="1" u="sng" dirty="0">
              <a:solidFill>
                <a:srgbClr val="E28B0C"/>
              </a:solidFill>
            </a:rPr>
            <a:t>ALK + (CPNM)</a:t>
          </a:r>
        </a:p>
        <a:p>
          <a:r>
            <a:rPr lang="es-ES" sz="1400" dirty="0" err="1"/>
            <a:t>Crizotinib</a:t>
          </a:r>
          <a:endParaRPr lang="es-ES" sz="1400" dirty="0"/>
        </a:p>
        <a:p>
          <a:r>
            <a:rPr lang="es-ES" sz="1400" dirty="0" err="1"/>
            <a:t>Ceritinib</a:t>
          </a:r>
          <a:endParaRPr lang="es-ES" sz="1400" dirty="0"/>
        </a:p>
        <a:p>
          <a:r>
            <a:rPr lang="es-ES" sz="1400" dirty="0" err="1"/>
            <a:t>Alectinib</a:t>
          </a:r>
          <a:endParaRPr lang="es-ES" sz="1400" dirty="0"/>
        </a:p>
        <a:p>
          <a:r>
            <a:rPr lang="es-ES" sz="1400" dirty="0" err="1"/>
            <a:t>Brigatinib</a:t>
          </a:r>
          <a:endParaRPr lang="es-ES" sz="1400" dirty="0"/>
        </a:p>
        <a:p>
          <a:r>
            <a:rPr lang="es-ES" sz="1400" dirty="0" err="1"/>
            <a:t>Lorlatinib</a:t>
          </a:r>
          <a:endParaRPr lang="es-ES" sz="1400" dirty="0"/>
        </a:p>
      </dgm:t>
    </dgm:pt>
    <dgm:pt modelId="{1AEF1EC4-4805-42A1-8034-8E70D4A3E07D}" type="parTrans" cxnId="{8F064CBD-75D8-4E30-9BCE-CF8086EAF692}">
      <dgm:prSet/>
      <dgm:spPr/>
      <dgm:t>
        <a:bodyPr/>
        <a:lstStyle/>
        <a:p>
          <a:endParaRPr lang="es-ES"/>
        </a:p>
      </dgm:t>
    </dgm:pt>
    <dgm:pt modelId="{5454BED1-632A-4282-B9E6-38B1541C5E91}" type="sibTrans" cxnId="{8F064CBD-75D8-4E30-9BCE-CF8086EAF692}">
      <dgm:prSet/>
      <dgm:spPr/>
      <dgm:t>
        <a:bodyPr/>
        <a:lstStyle/>
        <a:p>
          <a:endParaRPr lang="es-ES"/>
        </a:p>
      </dgm:t>
    </dgm:pt>
    <dgm:pt modelId="{36B12848-DBDB-4962-82D3-C33A0558B9D4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ES" sz="1400" b="1" u="sng" dirty="0">
              <a:solidFill>
                <a:srgbClr val="E28B0C"/>
              </a:solidFill>
            </a:rPr>
            <a:t>- BCR-ABL (LMC, LLA)</a:t>
          </a:r>
        </a:p>
        <a:p>
          <a:r>
            <a:rPr lang="es-ES" sz="1400" dirty="0"/>
            <a:t>Imatinib (SMD, SHE)</a:t>
          </a:r>
        </a:p>
        <a:p>
          <a:r>
            <a:rPr lang="es-ES" sz="1400" dirty="0" err="1"/>
            <a:t>Dasatinib</a:t>
          </a:r>
          <a:endParaRPr lang="es-ES" sz="1400" dirty="0"/>
        </a:p>
        <a:p>
          <a:r>
            <a:rPr lang="es-ES" sz="1400" dirty="0"/>
            <a:t> </a:t>
          </a:r>
          <a:r>
            <a:rPr lang="es-ES" sz="1400" dirty="0" err="1"/>
            <a:t>Nilotinib</a:t>
          </a:r>
          <a:endParaRPr lang="es-ES" sz="1400" dirty="0"/>
        </a:p>
        <a:p>
          <a:r>
            <a:rPr lang="es-ES" sz="1400" dirty="0"/>
            <a:t> </a:t>
          </a:r>
          <a:r>
            <a:rPr lang="es-ES" sz="1400" dirty="0" err="1"/>
            <a:t>Bosutinib</a:t>
          </a:r>
          <a:r>
            <a:rPr lang="es-ES" sz="1400" dirty="0"/>
            <a:t> </a:t>
          </a:r>
        </a:p>
        <a:p>
          <a:r>
            <a:rPr lang="es-ES" sz="1400" dirty="0" err="1"/>
            <a:t>Ponatinib</a:t>
          </a:r>
          <a:r>
            <a:rPr lang="es-ES" sz="1400" dirty="0"/>
            <a:t> </a:t>
          </a:r>
        </a:p>
      </dgm:t>
    </dgm:pt>
    <dgm:pt modelId="{0DFDECB2-1184-42BE-BE4C-F309A33C5715}" type="parTrans" cxnId="{1A925127-5B47-4D0E-83DF-80EB6FD21797}">
      <dgm:prSet/>
      <dgm:spPr/>
      <dgm:t>
        <a:bodyPr/>
        <a:lstStyle/>
        <a:p>
          <a:endParaRPr lang="es-ES"/>
        </a:p>
      </dgm:t>
    </dgm:pt>
    <dgm:pt modelId="{31A516B9-737B-4DC0-A7EB-9590F5244524}" type="sibTrans" cxnId="{1A925127-5B47-4D0E-83DF-80EB6FD21797}">
      <dgm:prSet/>
      <dgm:spPr/>
      <dgm:t>
        <a:bodyPr/>
        <a:lstStyle/>
        <a:p>
          <a:endParaRPr lang="es-ES"/>
        </a:p>
      </dgm:t>
    </dgm:pt>
    <dgm:pt modelId="{DBA6E181-DE10-45F2-B579-F1F6834D3F72}">
      <dgm:prSet phldrT="[Texto]" custT="1"/>
      <dgm:spPr>
        <a:solidFill>
          <a:srgbClr val="E28B0C"/>
        </a:solidFill>
      </dgm:spPr>
      <dgm:t>
        <a:bodyPr/>
        <a:lstStyle/>
        <a:p>
          <a:r>
            <a:rPr lang="es-ES" sz="1200" b="1" u="sng" dirty="0">
              <a:solidFill>
                <a:schemeClr val="bg2">
                  <a:lumMod val="25000"/>
                </a:schemeClr>
              </a:solidFill>
            </a:rPr>
            <a:t>- MULTIQUINASA (Ca. Células renales)</a:t>
          </a:r>
        </a:p>
        <a:p>
          <a:r>
            <a:rPr lang="es-ES" sz="1200" dirty="0"/>
            <a:t>Sorafenib (Ca. Hepatocelular y tiroides)</a:t>
          </a:r>
        </a:p>
        <a:p>
          <a:r>
            <a:rPr lang="es-ES" sz="1200" dirty="0" err="1"/>
            <a:t>Sunitinib</a:t>
          </a:r>
          <a:endParaRPr lang="es-ES" sz="1200" dirty="0"/>
        </a:p>
        <a:p>
          <a:r>
            <a:rPr lang="es-ES" sz="1200" dirty="0" err="1"/>
            <a:t>Pazopanib</a:t>
          </a:r>
          <a:r>
            <a:rPr lang="es-ES" sz="1200" dirty="0"/>
            <a:t> (sarcoma </a:t>
          </a:r>
          <a:r>
            <a:rPr lang="es-ES" sz="1200" dirty="0" err="1"/>
            <a:t>tej</a:t>
          </a:r>
          <a:r>
            <a:rPr lang="es-ES" sz="1200" dirty="0"/>
            <a:t>. blandos)</a:t>
          </a:r>
        </a:p>
        <a:p>
          <a:r>
            <a:rPr lang="es-ES" sz="1200" dirty="0" err="1"/>
            <a:t>Cabozantinib</a:t>
          </a:r>
          <a:endParaRPr lang="es-ES" sz="1200" dirty="0"/>
        </a:p>
        <a:p>
          <a:r>
            <a:rPr lang="es-ES" sz="1200" dirty="0" err="1"/>
            <a:t>Lenvatinib</a:t>
          </a:r>
          <a:endParaRPr lang="es-ES" sz="1200" dirty="0"/>
        </a:p>
        <a:p>
          <a:r>
            <a:rPr lang="es-ES" sz="1200" dirty="0" err="1"/>
            <a:t>Axitinib</a:t>
          </a:r>
          <a:endParaRPr lang="es-ES" sz="1200" dirty="0"/>
        </a:p>
        <a:p>
          <a:r>
            <a:rPr lang="es-ES" sz="1200" dirty="0" err="1"/>
            <a:t>TIvozanib</a:t>
          </a:r>
          <a:endParaRPr lang="es-ES" sz="1200" dirty="0"/>
        </a:p>
      </dgm:t>
    </dgm:pt>
    <dgm:pt modelId="{9F567BE1-8A39-4D7C-A734-0199B0034D2C}" type="parTrans" cxnId="{48A11228-BDE9-44F9-AA7A-C52B5B707F9A}">
      <dgm:prSet/>
      <dgm:spPr/>
      <dgm:t>
        <a:bodyPr/>
        <a:lstStyle/>
        <a:p>
          <a:endParaRPr lang="es-ES"/>
        </a:p>
      </dgm:t>
    </dgm:pt>
    <dgm:pt modelId="{C9AC0669-E948-42FA-9310-12194A9548FA}" type="sibTrans" cxnId="{48A11228-BDE9-44F9-AA7A-C52B5B707F9A}">
      <dgm:prSet/>
      <dgm:spPr/>
      <dgm:t>
        <a:bodyPr/>
        <a:lstStyle/>
        <a:p>
          <a:endParaRPr lang="es-ES"/>
        </a:p>
      </dgm:t>
    </dgm:pt>
    <dgm:pt modelId="{6165C1D2-5E8D-47A3-9B3A-EB1A858F0BFC}" type="pres">
      <dgm:prSet presAssocID="{D9721787-FD5A-4791-AE4F-7A7D9FB02BC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6E09D0A-9CA1-487A-A791-3DCD1EB3D493}" type="pres">
      <dgm:prSet presAssocID="{29DA3C7D-ABFF-435D-902B-A98D6DDA2FCB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2973CD6-F66B-4F7E-BBFF-582C4CC4F5A5}" type="pres">
      <dgm:prSet presAssocID="{9BAFA9C0-8590-423F-BEAF-FC70ED2ED32E}" presName="sibTrans" presStyleCnt="0"/>
      <dgm:spPr/>
    </dgm:pt>
    <dgm:pt modelId="{0D3F9E99-8DCA-4C6C-8733-84A075ABB260}" type="pres">
      <dgm:prSet presAssocID="{E97109D7-B187-43DD-911C-7AB158DC0F68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FC0242A-177A-4D5A-83A6-FDE54DF0862F}" type="pres">
      <dgm:prSet presAssocID="{18EB2C5C-B81B-4BD2-A3E0-53972A6AB018}" presName="sibTrans" presStyleCnt="0"/>
      <dgm:spPr/>
    </dgm:pt>
    <dgm:pt modelId="{ECEB87F6-B4FB-4C52-9D2F-56C89961B088}" type="pres">
      <dgm:prSet presAssocID="{A3AE38EF-AB50-4828-89DA-F303B5D5D26F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A0085E4-7478-4513-81B6-A72F2D9CF8B3}" type="pres">
      <dgm:prSet presAssocID="{5454BED1-632A-4282-B9E6-38B1541C5E91}" presName="sibTrans" presStyleCnt="0"/>
      <dgm:spPr/>
    </dgm:pt>
    <dgm:pt modelId="{B3F8A6DD-9DBB-42C2-B8C3-9207EC26C11D}" type="pres">
      <dgm:prSet presAssocID="{36B12848-DBDB-4962-82D3-C33A0558B9D4}" presName="node" presStyleLbl="node1" presStyleIdx="3" presStyleCnt="5" custScaleX="106637" custScaleY="12273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04F4932-B8A2-49E3-ADB6-A03E75B3B936}" type="pres">
      <dgm:prSet presAssocID="{31A516B9-737B-4DC0-A7EB-9590F5244524}" presName="sibTrans" presStyleCnt="0"/>
      <dgm:spPr/>
    </dgm:pt>
    <dgm:pt modelId="{A3815D6D-D2B8-411A-AB57-BB89EED3FE74}" type="pres">
      <dgm:prSet presAssocID="{DBA6E181-DE10-45F2-B579-F1F6834D3F72}" presName="node" presStyleLbl="node1" presStyleIdx="4" presStyleCnt="5" custScaleX="106717" custScaleY="12273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784597C-E446-493D-9EF8-3AF55EA94499}" srcId="{D9721787-FD5A-4791-AE4F-7A7D9FB02BC1}" destId="{E97109D7-B187-43DD-911C-7AB158DC0F68}" srcOrd="1" destOrd="0" parTransId="{9873AB38-2487-467E-AAFA-A4262F52F107}" sibTransId="{18EB2C5C-B81B-4BD2-A3E0-53972A6AB018}"/>
    <dgm:cxn modelId="{4E68957A-EFFC-4501-BCF8-0C8C085B14B1}" srcId="{D9721787-FD5A-4791-AE4F-7A7D9FB02BC1}" destId="{29DA3C7D-ABFF-435D-902B-A98D6DDA2FCB}" srcOrd="0" destOrd="0" parTransId="{1CCB7B25-9F28-4C12-8180-C9FE4A96D40D}" sibTransId="{9BAFA9C0-8590-423F-BEAF-FC70ED2ED32E}"/>
    <dgm:cxn modelId="{8D6628CC-60AD-4CB0-B5A9-DF2ADF78A39E}" type="presOf" srcId="{D9721787-FD5A-4791-AE4F-7A7D9FB02BC1}" destId="{6165C1D2-5E8D-47A3-9B3A-EB1A858F0BFC}" srcOrd="0" destOrd="0" presId="urn:microsoft.com/office/officeart/2005/8/layout/default"/>
    <dgm:cxn modelId="{59886A2B-CF0A-4495-BAA7-AC51F70B534D}" type="presOf" srcId="{29DA3C7D-ABFF-435D-902B-A98D6DDA2FCB}" destId="{16E09D0A-9CA1-487A-A791-3DCD1EB3D493}" srcOrd="0" destOrd="0" presId="urn:microsoft.com/office/officeart/2005/8/layout/default"/>
    <dgm:cxn modelId="{D21DFAB9-F305-4746-908A-EB4E9670AC6A}" type="presOf" srcId="{DBA6E181-DE10-45F2-B579-F1F6834D3F72}" destId="{A3815D6D-D2B8-411A-AB57-BB89EED3FE74}" srcOrd="0" destOrd="0" presId="urn:microsoft.com/office/officeart/2005/8/layout/default"/>
    <dgm:cxn modelId="{9E71FA87-5E89-4421-BE40-75C741D13E7D}" type="presOf" srcId="{E97109D7-B187-43DD-911C-7AB158DC0F68}" destId="{0D3F9E99-8DCA-4C6C-8733-84A075ABB260}" srcOrd="0" destOrd="0" presId="urn:microsoft.com/office/officeart/2005/8/layout/default"/>
    <dgm:cxn modelId="{48A11228-BDE9-44F9-AA7A-C52B5B707F9A}" srcId="{D9721787-FD5A-4791-AE4F-7A7D9FB02BC1}" destId="{DBA6E181-DE10-45F2-B579-F1F6834D3F72}" srcOrd="4" destOrd="0" parTransId="{9F567BE1-8A39-4D7C-A734-0199B0034D2C}" sibTransId="{C9AC0669-E948-42FA-9310-12194A9548FA}"/>
    <dgm:cxn modelId="{9B967A91-5FF6-4D7A-97E4-33690FA79FD1}" type="presOf" srcId="{36B12848-DBDB-4962-82D3-C33A0558B9D4}" destId="{B3F8A6DD-9DBB-42C2-B8C3-9207EC26C11D}" srcOrd="0" destOrd="0" presId="urn:microsoft.com/office/officeart/2005/8/layout/default"/>
    <dgm:cxn modelId="{8F064CBD-75D8-4E30-9BCE-CF8086EAF692}" srcId="{D9721787-FD5A-4791-AE4F-7A7D9FB02BC1}" destId="{A3AE38EF-AB50-4828-89DA-F303B5D5D26F}" srcOrd="2" destOrd="0" parTransId="{1AEF1EC4-4805-42A1-8034-8E70D4A3E07D}" sibTransId="{5454BED1-632A-4282-B9E6-38B1541C5E91}"/>
    <dgm:cxn modelId="{1A925127-5B47-4D0E-83DF-80EB6FD21797}" srcId="{D9721787-FD5A-4791-AE4F-7A7D9FB02BC1}" destId="{36B12848-DBDB-4962-82D3-C33A0558B9D4}" srcOrd="3" destOrd="0" parTransId="{0DFDECB2-1184-42BE-BE4C-F309A33C5715}" sibTransId="{31A516B9-737B-4DC0-A7EB-9590F5244524}"/>
    <dgm:cxn modelId="{725C8B00-8F2E-4203-8D78-27C9EA46B1CC}" type="presOf" srcId="{A3AE38EF-AB50-4828-89DA-F303B5D5D26F}" destId="{ECEB87F6-B4FB-4C52-9D2F-56C89961B088}" srcOrd="0" destOrd="0" presId="urn:microsoft.com/office/officeart/2005/8/layout/default"/>
    <dgm:cxn modelId="{FEAC5D46-B30D-4D27-8B07-1819A4888722}" type="presParOf" srcId="{6165C1D2-5E8D-47A3-9B3A-EB1A858F0BFC}" destId="{16E09D0A-9CA1-487A-A791-3DCD1EB3D493}" srcOrd="0" destOrd="0" presId="urn:microsoft.com/office/officeart/2005/8/layout/default"/>
    <dgm:cxn modelId="{CE2E1A28-264D-45A7-A792-41F10CB96B78}" type="presParOf" srcId="{6165C1D2-5E8D-47A3-9B3A-EB1A858F0BFC}" destId="{72973CD6-F66B-4F7E-BBFF-582C4CC4F5A5}" srcOrd="1" destOrd="0" presId="urn:microsoft.com/office/officeart/2005/8/layout/default"/>
    <dgm:cxn modelId="{6EB190D0-2D07-49BF-B199-2FE7425CFD3E}" type="presParOf" srcId="{6165C1D2-5E8D-47A3-9B3A-EB1A858F0BFC}" destId="{0D3F9E99-8DCA-4C6C-8733-84A075ABB260}" srcOrd="2" destOrd="0" presId="urn:microsoft.com/office/officeart/2005/8/layout/default"/>
    <dgm:cxn modelId="{EBBBB11A-7DAF-43A9-AA93-A5E4C442E200}" type="presParOf" srcId="{6165C1D2-5E8D-47A3-9B3A-EB1A858F0BFC}" destId="{6FC0242A-177A-4D5A-83A6-FDE54DF0862F}" srcOrd="3" destOrd="0" presId="urn:microsoft.com/office/officeart/2005/8/layout/default"/>
    <dgm:cxn modelId="{8D841B1A-8251-4CBE-81EB-DA15DF2FC08A}" type="presParOf" srcId="{6165C1D2-5E8D-47A3-9B3A-EB1A858F0BFC}" destId="{ECEB87F6-B4FB-4C52-9D2F-56C89961B088}" srcOrd="4" destOrd="0" presId="urn:microsoft.com/office/officeart/2005/8/layout/default"/>
    <dgm:cxn modelId="{D60128E4-D5B3-4693-8552-9790EA7BF678}" type="presParOf" srcId="{6165C1D2-5E8D-47A3-9B3A-EB1A858F0BFC}" destId="{4A0085E4-7478-4513-81B6-A72F2D9CF8B3}" srcOrd="5" destOrd="0" presId="urn:microsoft.com/office/officeart/2005/8/layout/default"/>
    <dgm:cxn modelId="{3B6F59CE-7284-47F0-9CA6-93EA82B66E17}" type="presParOf" srcId="{6165C1D2-5E8D-47A3-9B3A-EB1A858F0BFC}" destId="{B3F8A6DD-9DBB-42C2-B8C3-9207EC26C11D}" srcOrd="6" destOrd="0" presId="urn:microsoft.com/office/officeart/2005/8/layout/default"/>
    <dgm:cxn modelId="{601833A4-B120-44BE-81FF-7D9C18A4FFD1}" type="presParOf" srcId="{6165C1D2-5E8D-47A3-9B3A-EB1A858F0BFC}" destId="{804F4932-B8A2-49E3-ADB6-A03E75B3B936}" srcOrd="7" destOrd="0" presId="urn:microsoft.com/office/officeart/2005/8/layout/default"/>
    <dgm:cxn modelId="{431E82F8-96E2-488E-B327-C6C93E3DF1D4}" type="presParOf" srcId="{6165C1D2-5E8D-47A3-9B3A-EB1A858F0BFC}" destId="{A3815D6D-D2B8-411A-AB57-BB89EED3FE74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F732125-4334-4E6A-9751-EEBDF25DD3D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FB8CBC2-F424-41F1-A0A2-0C229E1476B0}">
      <dgm:prSet phldrT="[Texto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ES" b="1" u="sng" dirty="0"/>
            <a:t>Anti-</a:t>
          </a:r>
          <a:r>
            <a:rPr lang="es-ES" b="1" u="sng" dirty="0" err="1"/>
            <a:t>TNFalfa</a:t>
          </a:r>
          <a:endParaRPr lang="es-ES" b="1" u="sng" dirty="0"/>
        </a:p>
        <a:p>
          <a:r>
            <a:rPr lang="es-ES" b="1" dirty="0" err="1"/>
            <a:t>Infliximab</a:t>
          </a:r>
          <a:endParaRPr lang="es-ES" b="1" dirty="0"/>
        </a:p>
        <a:p>
          <a:r>
            <a:rPr lang="es-ES" b="1" dirty="0" err="1"/>
            <a:t>Adalimumab</a:t>
          </a:r>
          <a:endParaRPr lang="es-ES" b="1" dirty="0"/>
        </a:p>
        <a:p>
          <a:r>
            <a:rPr lang="es-ES" b="1" dirty="0" err="1"/>
            <a:t>Golimumab</a:t>
          </a:r>
          <a:endParaRPr lang="es-ES" b="1" dirty="0"/>
        </a:p>
        <a:p>
          <a:r>
            <a:rPr lang="es-ES" b="1" dirty="0" err="1"/>
            <a:t>Certolizumab</a:t>
          </a:r>
          <a:endParaRPr lang="es-ES" b="1" dirty="0"/>
        </a:p>
      </dgm:t>
    </dgm:pt>
    <dgm:pt modelId="{1858C337-F5CC-486F-A6C4-D941A93A965F}" type="parTrans" cxnId="{E36F929D-31B7-4334-B6FB-670BE8442398}">
      <dgm:prSet/>
      <dgm:spPr/>
      <dgm:t>
        <a:bodyPr/>
        <a:lstStyle/>
        <a:p>
          <a:endParaRPr lang="es-ES"/>
        </a:p>
      </dgm:t>
    </dgm:pt>
    <dgm:pt modelId="{BB959877-570F-44B3-B442-E28E2B8E32E2}" type="sibTrans" cxnId="{E36F929D-31B7-4334-B6FB-670BE8442398}">
      <dgm:prSet/>
      <dgm:spPr/>
      <dgm:t>
        <a:bodyPr/>
        <a:lstStyle/>
        <a:p>
          <a:endParaRPr lang="es-ES"/>
        </a:p>
      </dgm:t>
    </dgm:pt>
    <dgm:pt modelId="{0D14630F-EA9A-4808-A91C-BF830E825F77}">
      <dgm:prSet phldrT="[Texto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ES" b="1" u="sng" dirty="0"/>
            <a:t>Anti IL12/IL23</a:t>
          </a:r>
        </a:p>
        <a:p>
          <a:r>
            <a:rPr lang="es-ES" dirty="0" err="1"/>
            <a:t>Ustekinumab</a:t>
          </a:r>
          <a:endParaRPr lang="es-ES" dirty="0"/>
        </a:p>
      </dgm:t>
    </dgm:pt>
    <dgm:pt modelId="{470A85F2-5A13-4A19-9D7E-503D4352FE21}" type="parTrans" cxnId="{58A36C73-B6BA-4987-ADB0-96E7750AB5EA}">
      <dgm:prSet/>
      <dgm:spPr/>
      <dgm:t>
        <a:bodyPr/>
        <a:lstStyle/>
        <a:p>
          <a:endParaRPr lang="es-ES"/>
        </a:p>
      </dgm:t>
    </dgm:pt>
    <dgm:pt modelId="{2F1009AA-85A8-40DA-A892-BC30966C6571}" type="sibTrans" cxnId="{58A36C73-B6BA-4987-ADB0-96E7750AB5EA}">
      <dgm:prSet/>
      <dgm:spPr/>
      <dgm:t>
        <a:bodyPr/>
        <a:lstStyle/>
        <a:p>
          <a:endParaRPr lang="es-ES"/>
        </a:p>
      </dgm:t>
    </dgm:pt>
    <dgm:pt modelId="{AAF8DDE9-335C-41B0-B662-71A0E5691013}">
      <dgm:prSet phldrT="[Texto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s-ES" b="1" u="sng" dirty="0"/>
            <a:t>Anti IL-23</a:t>
          </a:r>
        </a:p>
        <a:p>
          <a:r>
            <a:rPr lang="es-ES" dirty="0" err="1"/>
            <a:t>Guselkumab</a:t>
          </a:r>
          <a:endParaRPr lang="es-ES" dirty="0"/>
        </a:p>
        <a:p>
          <a:r>
            <a:rPr lang="es-ES" dirty="0" err="1"/>
            <a:t>Tildrakizumab</a:t>
          </a:r>
          <a:endParaRPr lang="es-ES" dirty="0"/>
        </a:p>
        <a:p>
          <a:r>
            <a:rPr lang="es-ES" dirty="0" err="1"/>
            <a:t>Risankizumab</a:t>
          </a:r>
          <a:endParaRPr lang="es-ES" dirty="0"/>
        </a:p>
      </dgm:t>
    </dgm:pt>
    <dgm:pt modelId="{99458581-574B-4942-89E7-BDB2BF2B8432}" type="parTrans" cxnId="{EE4DE05C-BDEA-480A-97B9-63D37323BAE1}">
      <dgm:prSet/>
      <dgm:spPr/>
      <dgm:t>
        <a:bodyPr/>
        <a:lstStyle/>
        <a:p>
          <a:endParaRPr lang="es-ES"/>
        </a:p>
      </dgm:t>
    </dgm:pt>
    <dgm:pt modelId="{A097EAE4-60D6-48C0-9914-80BD7042FA9A}" type="sibTrans" cxnId="{EE4DE05C-BDEA-480A-97B9-63D37323BAE1}">
      <dgm:prSet/>
      <dgm:spPr/>
      <dgm:t>
        <a:bodyPr/>
        <a:lstStyle/>
        <a:p>
          <a:endParaRPr lang="es-ES"/>
        </a:p>
      </dgm:t>
    </dgm:pt>
    <dgm:pt modelId="{3C26693F-E7AC-4222-9670-57563C03268D}">
      <dgm:prSet phldrT="[Texto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s-ES" b="1" u="sng" dirty="0"/>
            <a:t>Anti IL-17</a:t>
          </a:r>
        </a:p>
        <a:p>
          <a:r>
            <a:rPr lang="es-ES" dirty="0" err="1"/>
            <a:t>Ixekizumab</a:t>
          </a:r>
          <a:endParaRPr lang="es-ES" dirty="0"/>
        </a:p>
        <a:p>
          <a:r>
            <a:rPr lang="es-ES" dirty="0" err="1"/>
            <a:t>Secukinumab</a:t>
          </a:r>
          <a:endParaRPr lang="es-ES" dirty="0"/>
        </a:p>
        <a:p>
          <a:r>
            <a:rPr lang="es-ES" dirty="0" err="1"/>
            <a:t>Brodalumab</a:t>
          </a:r>
          <a:endParaRPr lang="es-ES" dirty="0"/>
        </a:p>
      </dgm:t>
    </dgm:pt>
    <dgm:pt modelId="{6B8F00E6-90E2-4B76-8A70-C0FCD1E78204}" type="parTrans" cxnId="{C39747C9-43EC-47DF-851E-2697FF1CC753}">
      <dgm:prSet/>
      <dgm:spPr/>
      <dgm:t>
        <a:bodyPr/>
        <a:lstStyle/>
        <a:p>
          <a:endParaRPr lang="es-ES"/>
        </a:p>
      </dgm:t>
    </dgm:pt>
    <dgm:pt modelId="{10AE4757-BCD7-45F1-94C4-AD47AF0F1A99}" type="sibTrans" cxnId="{C39747C9-43EC-47DF-851E-2697FF1CC753}">
      <dgm:prSet/>
      <dgm:spPr/>
      <dgm:t>
        <a:bodyPr/>
        <a:lstStyle/>
        <a:p>
          <a:endParaRPr lang="es-ES"/>
        </a:p>
      </dgm:t>
    </dgm:pt>
    <dgm:pt modelId="{1035FA45-A81C-450A-8EC0-2AFDFAB35E4F}" type="pres">
      <dgm:prSet presAssocID="{3F732125-4334-4E6A-9751-EEBDF25DD3D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6B2174F-EFDB-4EC4-8755-C7D5F4397CE4}" type="pres">
      <dgm:prSet presAssocID="{2FB8CBC2-F424-41F1-A0A2-0C229E1476B0}" presName="node" presStyleLbl="node1" presStyleIdx="0" presStyleCnt="4" custLinFactNeighborX="-10639" custLinFactNeighborY="176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A481150-65A5-4C39-A2A6-B46B5D15D5F0}" type="pres">
      <dgm:prSet presAssocID="{BB959877-570F-44B3-B442-E28E2B8E32E2}" presName="sibTrans" presStyleCnt="0"/>
      <dgm:spPr/>
    </dgm:pt>
    <dgm:pt modelId="{4F20CBCF-D491-4BEA-A0D2-CD60AEE26D0D}" type="pres">
      <dgm:prSet presAssocID="{0D14630F-EA9A-4808-A91C-BF830E825F77}" presName="node" presStyleLbl="node1" presStyleIdx="1" presStyleCnt="4" custLinFactNeighborX="24776" custLinFactNeighborY="79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9EBC610-1A48-45E0-86C1-5993E64D4DCF}" type="pres">
      <dgm:prSet presAssocID="{2F1009AA-85A8-40DA-A892-BC30966C6571}" presName="sibTrans" presStyleCnt="0"/>
      <dgm:spPr/>
    </dgm:pt>
    <dgm:pt modelId="{465269FA-D847-4898-82A9-A30296F506A6}" type="pres">
      <dgm:prSet presAssocID="{AAF8DDE9-335C-41B0-B662-71A0E5691013}" presName="node" presStyleLbl="node1" presStyleIdx="2" presStyleCnt="4" custLinFactNeighborX="-10639" custLinFactNeighborY="-81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4D235C1-138D-4449-9961-A7999BFA065E}" type="pres">
      <dgm:prSet presAssocID="{A097EAE4-60D6-48C0-9914-80BD7042FA9A}" presName="sibTrans" presStyleCnt="0"/>
      <dgm:spPr/>
    </dgm:pt>
    <dgm:pt modelId="{0A4717B0-4EAC-46AF-88DF-A47CBFA5EFBD}" type="pres">
      <dgm:prSet presAssocID="{3C26693F-E7AC-4222-9670-57563C03268D}" presName="node" presStyleLbl="node1" presStyleIdx="3" presStyleCnt="4" custLinFactNeighborX="24776" custLinFactNeighborY="-772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A8299CE-3618-4F2C-BBBC-60E4C5D408B4}" type="presOf" srcId="{3C26693F-E7AC-4222-9670-57563C03268D}" destId="{0A4717B0-4EAC-46AF-88DF-A47CBFA5EFBD}" srcOrd="0" destOrd="0" presId="urn:microsoft.com/office/officeart/2005/8/layout/default"/>
    <dgm:cxn modelId="{EE4DE05C-BDEA-480A-97B9-63D37323BAE1}" srcId="{3F732125-4334-4E6A-9751-EEBDF25DD3D9}" destId="{AAF8DDE9-335C-41B0-B662-71A0E5691013}" srcOrd="2" destOrd="0" parTransId="{99458581-574B-4942-89E7-BDB2BF2B8432}" sibTransId="{A097EAE4-60D6-48C0-9914-80BD7042FA9A}"/>
    <dgm:cxn modelId="{AE22D71A-B02C-4A0D-94D6-1C9897F152B6}" type="presOf" srcId="{3F732125-4334-4E6A-9751-EEBDF25DD3D9}" destId="{1035FA45-A81C-450A-8EC0-2AFDFAB35E4F}" srcOrd="0" destOrd="0" presId="urn:microsoft.com/office/officeart/2005/8/layout/default"/>
    <dgm:cxn modelId="{AA8C6704-9C9A-496A-8EC5-D2D1F7177780}" type="presOf" srcId="{AAF8DDE9-335C-41B0-B662-71A0E5691013}" destId="{465269FA-D847-4898-82A9-A30296F506A6}" srcOrd="0" destOrd="0" presId="urn:microsoft.com/office/officeart/2005/8/layout/default"/>
    <dgm:cxn modelId="{35F943FC-FC5F-4CFC-AFFD-77E0D6B3C74F}" type="presOf" srcId="{0D14630F-EA9A-4808-A91C-BF830E825F77}" destId="{4F20CBCF-D491-4BEA-A0D2-CD60AEE26D0D}" srcOrd="0" destOrd="0" presId="urn:microsoft.com/office/officeart/2005/8/layout/default"/>
    <dgm:cxn modelId="{C39747C9-43EC-47DF-851E-2697FF1CC753}" srcId="{3F732125-4334-4E6A-9751-EEBDF25DD3D9}" destId="{3C26693F-E7AC-4222-9670-57563C03268D}" srcOrd="3" destOrd="0" parTransId="{6B8F00E6-90E2-4B76-8A70-C0FCD1E78204}" sibTransId="{10AE4757-BCD7-45F1-94C4-AD47AF0F1A99}"/>
    <dgm:cxn modelId="{037D203E-672A-44FE-8F63-ACBA944390EB}" type="presOf" srcId="{2FB8CBC2-F424-41F1-A0A2-0C229E1476B0}" destId="{D6B2174F-EFDB-4EC4-8755-C7D5F4397CE4}" srcOrd="0" destOrd="0" presId="urn:microsoft.com/office/officeart/2005/8/layout/default"/>
    <dgm:cxn modelId="{E36F929D-31B7-4334-B6FB-670BE8442398}" srcId="{3F732125-4334-4E6A-9751-EEBDF25DD3D9}" destId="{2FB8CBC2-F424-41F1-A0A2-0C229E1476B0}" srcOrd="0" destOrd="0" parTransId="{1858C337-F5CC-486F-A6C4-D941A93A965F}" sibTransId="{BB959877-570F-44B3-B442-E28E2B8E32E2}"/>
    <dgm:cxn modelId="{58A36C73-B6BA-4987-ADB0-96E7750AB5EA}" srcId="{3F732125-4334-4E6A-9751-EEBDF25DD3D9}" destId="{0D14630F-EA9A-4808-A91C-BF830E825F77}" srcOrd="1" destOrd="0" parTransId="{470A85F2-5A13-4A19-9D7E-503D4352FE21}" sibTransId="{2F1009AA-85A8-40DA-A892-BC30966C6571}"/>
    <dgm:cxn modelId="{717A37A3-33EA-47CA-9AC4-E9476BE7530C}" type="presParOf" srcId="{1035FA45-A81C-450A-8EC0-2AFDFAB35E4F}" destId="{D6B2174F-EFDB-4EC4-8755-C7D5F4397CE4}" srcOrd="0" destOrd="0" presId="urn:microsoft.com/office/officeart/2005/8/layout/default"/>
    <dgm:cxn modelId="{7538D96F-7978-48C1-8D3E-1BB46605B1B4}" type="presParOf" srcId="{1035FA45-A81C-450A-8EC0-2AFDFAB35E4F}" destId="{1A481150-65A5-4C39-A2A6-B46B5D15D5F0}" srcOrd="1" destOrd="0" presId="urn:microsoft.com/office/officeart/2005/8/layout/default"/>
    <dgm:cxn modelId="{4D275F45-CFFC-43DD-A272-B6E7F2072D2B}" type="presParOf" srcId="{1035FA45-A81C-450A-8EC0-2AFDFAB35E4F}" destId="{4F20CBCF-D491-4BEA-A0D2-CD60AEE26D0D}" srcOrd="2" destOrd="0" presId="urn:microsoft.com/office/officeart/2005/8/layout/default"/>
    <dgm:cxn modelId="{852091E4-A84A-4245-BFC1-F242AF6D49A7}" type="presParOf" srcId="{1035FA45-A81C-450A-8EC0-2AFDFAB35E4F}" destId="{79EBC610-1A48-45E0-86C1-5993E64D4DCF}" srcOrd="3" destOrd="0" presId="urn:microsoft.com/office/officeart/2005/8/layout/default"/>
    <dgm:cxn modelId="{3A48C4E9-FB97-475F-B2E9-8BCDB00A3946}" type="presParOf" srcId="{1035FA45-A81C-450A-8EC0-2AFDFAB35E4F}" destId="{465269FA-D847-4898-82A9-A30296F506A6}" srcOrd="4" destOrd="0" presId="urn:microsoft.com/office/officeart/2005/8/layout/default"/>
    <dgm:cxn modelId="{F353B9F4-C528-4F73-A558-9FFF50AA884B}" type="presParOf" srcId="{1035FA45-A81C-450A-8EC0-2AFDFAB35E4F}" destId="{44D235C1-138D-4449-9961-A7999BFA065E}" srcOrd="5" destOrd="0" presId="urn:microsoft.com/office/officeart/2005/8/layout/default"/>
    <dgm:cxn modelId="{83D312C1-BADC-4205-82DE-295436A819AA}" type="presParOf" srcId="{1035FA45-A81C-450A-8EC0-2AFDFAB35E4F}" destId="{0A4717B0-4EAC-46AF-88DF-A47CBFA5EFBD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2FB80E-21EA-4412-BA93-A9CF6C7D1BE0}" type="datetimeFigureOut">
              <a:rPr lang="es-ES" smtClean="0"/>
              <a:t>29/06/2023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1124744" y="4343400"/>
            <a:ext cx="4608512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78E151-4EFA-4F94-B97B-0A63B68C9E9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0826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8E151-4EFA-4F94-B97B-0A63B68C9E94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9768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" y="1727"/>
            <a:ext cx="9141232" cy="6854543"/>
          </a:xfrm>
          <a:prstGeom prst="rect">
            <a:avLst/>
          </a:prstGeom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860032" y="4869160"/>
            <a:ext cx="3834706" cy="864096"/>
          </a:xfrm>
        </p:spPr>
        <p:txBody>
          <a:bodyPr>
            <a:normAutofit/>
          </a:bodyPr>
          <a:lstStyle>
            <a:lvl1pPr marL="0" indent="0" algn="l">
              <a:buNone/>
              <a:defRPr sz="1600" b="1">
                <a:solidFill>
                  <a:schemeClr val="accent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>
          <a:xfrm>
            <a:off x="4860032" y="3717032"/>
            <a:ext cx="3834706" cy="1152128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43754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5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68312" y="5949280"/>
            <a:ext cx="8208143" cy="359445"/>
          </a:xfrm>
          <a:prstGeom prst="rect">
            <a:avLst/>
          </a:prstGeom>
        </p:spPr>
        <p:txBody>
          <a:bodyPr/>
          <a:lstStyle>
            <a:lvl1pPr>
              <a:defRPr sz="11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54233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" y="-1164"/>
            <a:ext cx="9139390" cy="6857306"/>
          </a:xfrm>
          <a:prstGeom prst="rect">
            <a:avLst/>
          </a:prstGeom>
        </p:spPr>
      </p:pic>
      <p:sp>
        <p:nvSpPr>
          <p:cNvPr id="5" name="2 Subtítulo"/>
          <p:cNvSpPr>
            <a:spLocks noGrp="1"/>
          </p:cNvSpPr>
          <p:nvPr>
            <p:ph type="subTitle" idx="1"/>
          </p:nvPr>
        </p:nvSpPr>
        <p:spPr>
          <a:xfrm>
            <a:off x="4211960" y="5301208"/>
            <a:ext cx="3834706" cy="864096"/>
          </a:xfrm>
        </p:spPr>
        <p:txBody>
          <a:bodyPr>
            <a:normAutofit/>
          </a:bodyPr>
          <a:lstStyle>
            <a:lvl1pPr marL="0" indent="0" algn="l">
              <a:buNone/>
              <a:defRPr sz="1600" b="1">
                <a:solidFill>
                  <a:schemeClr val="accent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6" name="6 Título"/>
          <p:cNvSpPr>
            <a:spLocks noGrp="1"/>
          </p:cNvSpPr>
          <p:nvPr>
            <p:ph type="title"/>
          </p:nvPr>
        </p:nvSpPr>
        <p:spPr>
          <a:xfrm>
            <a:off x="4211960" y="4149080"/>
            <a:ext cx="3834706" cy="1152128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2425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980728"/>
            <a:ext cx="4038600" cy="496855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980728"/>
            <a:ext cx="4038600" cy="496855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68312" y="5949280"/>
            <a:ext cx="8208143" cy="35944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84095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980728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0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28800"/>
            <a:ext cx="4040188" cy="432048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980728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0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1628800"/>
            <a:ext cx="4041775" cy="432048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7" name="5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468312" y="5949280"/>
            <a:ext cx="8208143" cy="359445"/>
          </a:xfrm>
          <a:prstGeom prst="rect">
            <a:avLst/>
          </a:prstGeom>
        </p:spPr>
        <p:txBody>
          <a:bodyPr/>
          <a:lstStyle>
            <a:lvl1pPr>
              <a:defRPr sz="11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84711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5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68312" y="5949280"/>
            <a:ext cx="8208143" cy="359445"/>
          </a:xfrm>
          <a:prstGeom prst="rect">
            <a:avLst/>
          </a:prstGeom>
        </p:spPr>
        <p:txBody>
          <a:bodyPr/>
          <a:lstStyle>
            <a:lvl1pPr>
              <a:defRPr sz="11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55607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68312" y="5949280"/>
            <a:ext cx="8208143" cy="359445"/>
          </a:xfrm>
          <a:prstGeom prst="rect">
            <a:avLst/>
          </a:prstGeom>
        </p:spPr>
        <p:txBody>
          <a:bodyPr/>
          <a:lstStyle>
            <a:lvl1pPr>
              <a:defRPr sz="11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62746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" y="1382"/>
            <a:ext cx="9136628" cy="6855233"/>
          </a:xfrm>
          <a:prstGeom prst="rect">
            <a:avLst/>
          </a:prstGeom>
        </p:spPr>
      </p:pic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67544" y="0"/>
            <a:ext cx="720080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68312" y="980728"/>
            <a:ext cx="8218487" cy="4968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5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68312" y="5949280"/>
            <a:ext cx="8208143" cy="359445"/>
          </a:xfrm>
          <a:prstGeom prst="rect">
            <a:avLst/>
          </a:prstGeom>
        </p:spPr>
        <p:txBody>
          <a:bodyPr/>
          <a:lstStyle>
            <a:lvl1pPr>
              <a:defRPr sz="11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25585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2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7800" indent="-177800" algn="l" defTabSz="914400" rtl="0" eaLnBrk="1" latinLnBrk="0" hangingPunct="1">
        <a:spcBef>
          <a:spcPct val="20000"/>
        </a:spcBef>
        <a:buClr>
          <a:schemeClr val="accent6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49263" indent="-182563" algn="l" defTabSz="914400" rtl="0" eaLnBrk="1" latinLnBrk="0" hangingPunct="1">
        <a:spcBef>
          <a:spcPct val="20000"/>
        </a:spcBef>
        <a:buClr>
          <a:schemeClr val="accent6"/>
        </a:buClr>
        <a:buSzPct val="7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19138" indent="-179388" algn="l" defTabSz="914400" rtl="0" eaLnBrk="1" latinLnBrk="0" hangingPunct="1">
        <a:spcBef>
          <a:spcPct val="20000"/>
        </a:spcBef>
        <a:buClr>
          <a:schemeClr val="accent6"/>
        </a:buClr>
        <a:buSzPct val="75000"/>
        <a:buFont typeface="Arial" panose="020B0604020202020204" pitchFamily="34" charset="0"/>
        <a:buChar char="‒"/>
        <a:tabLst>
          <a:tab pos="719138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82663" indent="-176213" algn="l" defTabSz="914400" rtl="0" eaLnBrk="1" latinLnBrk="0" hangingPunct="1">
        <a:spcBef>
          <a:spcPct val="20000"/>
        </a:spcBef>
        <a:buClr>
          <a:schemeClr val="accent6"/>
        </a:buClr>
        <a:buSzPct val="75000"/>
        <a:buFont typeface="Arial" panose="020B0604020202020204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52538" indent="-180975" algn="l" defTabSz="914400" rtl="0" eaLnBrk="1" latinLnBrk="0" hangingPunct="1">
        <a:spcBef>
          <a:spcPct val="20000"/>
        </a:spcBef>
        <a:buClr>
          <a:schemeClr val="accent6"/>
        </a:buClr>
        <a:buSzPct val="7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www.elsevier.es/es-revista-radiologia-119-articulo-efectos-adversos-terapias-dirigidas-contra-S0033833820300084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journal/Revista-de-Cirugia-2452-4549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hyperlink" Target="http://dx.doi.org/10.35687/s2452-454920230011653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r"/>
            <a:r>
              <a:rPr lang="es-ES" sz="2000" dirty="0"/>
              <a:t>Isabel Gil</a:t>
            </a:r>
          </a:p>
          <a:p>
            <a:pPr algn="r"/>
            <a:r>
              <a:rPr lang="es-ES" sz="2000" dirty="0"/>
              <a:t>Farmacéutica</a:t>
            </a:r>
          </a:p>
          <a:p>
            <a:pPr algn="r"/>
            <a:r>
              <a:rPr lang="es-ES" sz="2000" dirty="0"/>
              <a:t>Servicio de Farmacia</a:t>
            </a:r>
          </a:p>
          <a:p>
            <a:pPr algn="r"/>
            <a:r>
              <a:rPr lang="es-ES" sz="2000" dirty="0"/>
              <a:t>CHGUV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99792" y="1628800"/>
            <a:ext cx="5994946" cy="1728192"/>
          </a:xfrm>
        </p:spPr>
        <p:txBody>
          <a:bodyPr/>
          <a:lstStyle/>
          <a:p>
            <a:r>
              <a:rPr lang="es-ES" sz="4400" dirty="0"/>
              <a:t>¿Cuándo sospechar toxicidad farmacológica?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963ED1DE-4E57-1800-E2BA-A3C06735C8EE}"/>
              </a:ext>
            </a:extLst>
          </p:cNvPr>
          <p:cNvSpPr txBox="1"/>
          <p:nvPr/>
        </p:nvSpPr>
        <p:spPr>
          <a:xfrm>
            <a:off x="4557394" y="404664"/>
            <a:ext cx="4284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VI Jornada sobre Neumopatías Intersticiales</a:t>
            </a:r>
          </a:p>
          <a:p>
            <a:pPr algn="r"/>
            <a:r>
              <a:rPr lang="es-E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30 de junio de 2.023</a:t>
            </a:r>
          </a:p>
        </p:txBody>
      </p:sp>
    </p:spTree>
    <p:extLst>
      <p:ext uri="{BB962C8B-B14F-4D97-AF65-F5344CB8AC3E}">
        <p14:creationId xmlns:p14="http://schemas.microsoft.com/office/powerpoint/2010/main" val="1758494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559EF702-8B6F-0E6A-4D17-8A0097C6D5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04" t="23643" r="26446" b="16640"/>
          <a:stretch/>
        </p:blipFill>
        <p:spPr>
          <a:xfrm>
            <a:off x="2195736" y="620688"/>
            <a:ext cx="5544617" cy="504056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248D9CD0-049D-CA0F-B59E-DD37EAB012A1}"/>
              </a:ext>
            </a:extLst>
          </p:cNvPr>
          <p:cNvSpPr txBox="1"/>
          <p:nvPr/>
        </p:nvSpPr>
        <p:spPr>
          <a:xfrm>
            <a:off x="3203848" y="620688"/>
            <a:ext cx="193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TEST DE NARANJO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xmlns="" id="{6D54D0C6-1D21-1484-A021-9C2FA4E624CC}"/>
              </a:ext>
            </a:extLst>
          </p:cNvPr>
          <p:cNvCxnSpPr>
            <a:cxnSpLocks/>
          </p:cNvCxnSpPr>
          <p:nvPr/>
        </p:nvCxnSpPr>
        <p:spPr>
          <a:xfrm>
            <a:off x="2843808" y="1988840"/>
            <a:ext cx="1888724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xmlns="" id="{EF4D31F8-567D-1FDF-C54C-F9EF6D5EF943}"/>
              </a:ext>
            </a:extLst>
          </p:cNvPr>
          <p:cNvCxnSpPr>
            <a:cxnSpLocks/>
          </p:cNvCxnSpPr>
          <p:nvPr/>
        </p:nvCxnSpPr>
        <p:spPr>
          <a:xfrm>
            <a:off x="2627784" y="2420888"/>
            <a:ext cx="2514736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xmlns="" id="{1BE13110-1F2A-CA7E-9BCE-0B6899E691C0}"/>
              </a:ext>
            </a:extLst>
          </p:cNvPr>
          <p:cNvCxnSpPr/>
          <p:nvPr/>
        </p:nvCxnSpPr>
        <p:spPr>
          <a:xfrm>
            <a:off x="2915816" y="2780928"/>
            <a:ext cx="1152128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xmlns="" id="{DBC3F163-C82D-3E27-6905-F1031F1D2ED8}"/>
              </a:ext>
            </a:extLst>
          </p:cNvPr>
          <p:cNvCxnSpPr/>
          <p:nvPr/>
        </p:nvCxnSpPr>
        <p:spPr>
          <a:xfrm>
            <a:off x="4023959" y="3156279"/>
            <a:ext cx="1152128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xmlns="" id="{C04E658D-AA65-1E89-DF5A-223313CFD1D3}"/>
              </a:ext>
            </a:extLst>
          </p:cNvPr>
          <p:cNvCxnSpPr>
            <a:cxnSpLocks/>
          </p:cNvCxnSpPr>
          <p:nvPr/>
        </p:nvCxnSpPr>
        <p:spPr>
          <a:xfrm>
            <a:off x="2838264" y="3573016"/>
            <a:ext cx="1046888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xmlns="" id="{39B924C7-6427-DFB0-DCC2-C7F1EAAB4DEB}"/>
              </a:ext>
            </a:extLst>
          </p:cNvPr>
          <p:cNvCxnSpPr>
            <a:cxnSpLocks/>
          </p:cNvCxnSpPr>
          <p:nvPr/>
        </p:nvCxnSpPr>
        <p:spPr>
          <a:xfrm>
            <a:off x="2403697" y="4005064"/>
            <a:ext cx="608961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3F812B04-4F66-6660-FD4C-D0DF3DA3442B}"/>
              </a:ext>
            </a:extLst>
          </p:cNvPr>
          <p:cNvCxnSpPr>
            <a:cxnSpLocks/>
          </p:cNvCxnSpPr>
          <p:nvPr/>
        </p:nvCxnSpPr>
        <p:spPr>
          <a:xfrm>
            <a:off x="3151857" y="4365104"/>
            <a:ext cx="1952065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xmlns="" id="{C69491AF-D2C1-0D8B-36C1-78EA12D04C63}"/>
              </a:ext>
            </a:extLst>
          </p:cNvPr>
          <p:cNvCxnSpPr>
            <a:cxnSpLocks/>
          </p:cNvCxnSpPr>
          <p:nvPr/>
        </p:nvCxnSpPr>
        <p:spPr>
          <a:xfrm>
            <a:off x="4173184" y="4653136"/>
            <a:ext cx="1051698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xmlns="" id="{D9842D2D-E1FA-B7A1-6DDB-3AA3CEA6CD59}"/>
              </a:ext>
            </a:extLst>
          </p:cNvPr>
          <p:cNvCxnSpPr>
            <a:cxnSpLocks/>
          </p:cNvCxnSpPr>
          <p:nvPr/>
        </p:nvCxnSpPr>
        <p:spPr>
          <a:xfrm>
            <a:off x="3203848" y="5013176"/>
            <a:ext cx="1584176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xmlns="" id="{D2261789-A131-A9FD-53F2-A30D5BDB8DB8}"/>
              </a:ext>
            </a:extLst>
          </p:cNvPr>
          <p:cNvCxnSpPr>
            <a:cxnSpLocks/>
          </p:cNvCxnSpPr>
          <p:nvPr/>
        </p:nvCxnSpPr>
        <p:spPr>
          <a:xfrm>
            <a:off x="4788024" y="5445224"/>
            <a:ext cx="576064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xmlns="" id="{D1A700EE-5851-205C-AA42-93FE695D4BDC}"/>
              </a:ext>
            </a:extLst>
          </p:cNvPr>
          <p:cNvCxnSpPr>
            <a:cxnSpLocks/>
          </p:cNvCxnSpPr>
          <p:nvPr/>
        </p:nvCxnSpPr>
        <p:spPr>
          <a:xfrm>
            <a:off x="2339752" y="5589240"/>
            <a:ext cx="576064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xmlns="" id="{0220C95B-909F-33B0-8415-092EAF6CD9C3}"/>
              </a:ext>
            </a:extLst>
          </p:cNvPr>
          <p:cNvCxnSpPr>
            <a:cxnSpLocks/>
          </p:cNvCxnSpPr>
          <p:nvPr/>
        </p:nvCxnSpPr>
        <p:spPr>
          <a:xfrm>
            <a:off x="2403697" y="3163810"/>
            <a:ext cx="648072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xmlns="" id="{BD2EA7B9-BA93-4706-FCDA-5867A50CF040}"/>
              </a:ext>
            </a:extLst>
          </p:cNvPr>
          <p:cNvCxnSpPr>
            <a:cxnSpLocks/>
          </p:cNvCxnSpPr>
          <p:nvPr/>
        </p:nvCxnSpPr>
        <p:spPr>
          <a:xfrm>
            <a:off x="4023959" y="4005064"/>
            <a:ext cx="542497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xmlns="" id="{975E4EB4-FEB0-7111-8FF9-60723E07D9DA}"/>
              </a:ext>
            </a:extLst>
          </p:cNvPr>
          <p:cNvCxnSpPr>
            <a:cxnSpLocks/>
          </p:cNvCxnSpPr>
          <p:nvPr/>
        </p:nvCxnSpPr>
        <p:spPr>
          <a:xfrm>
            <a:off x="2440182" y="4653136"/>
            <a:ext cx="1051698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6361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D5E84F6-7F3C-FCA1-EB2B-C8CB09A03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Fármacos asociados con la aparición de EPID</a:t>
            </a:r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xmlns="" id="{37DF00C5-957C-CA48-9359-A6DA33F03F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521" t="24288" r="33556" b="11849"/>
          <a:stretch/>
        </p:blipFill>
        <p:spPr>
          <a:xfrm>
            <a:off x="1835696" y="872716"/>
            <a:ext cx="5112568" cy="5112568"/>
          </a:xfr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0DCE682-E041-4253-C883-E24EAF3BC551}"/>
              </a:ext>
            </a:extLst>
          </p:cNvPr>
          <p:cNvSpPr/>
          <p:nvPr/>
        </p:nvSpPr>
        <p:spPr>
          <a:xfrm>
            <a:off x="3707904" y="1196752"/>
            <a:ext cx="3240360" cy="28803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pie de página 3">
            <a:extLst>
              <a:ext uri="{FF2B5EF4-FFF2-40B4-BE49-F238E27FC236}">
                <a16:creationId xmlns:a16="http://schemas.microsoft.com/office/drawing/2014/main" xmlns="" id="{740FD13F-AF38-2335-7AF1-759FD0EF92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03648" y="6021288"/>
            <a:ext cx="8207375" cy="358775"/>
          </a:xfrm>
        </p:spPr>
        <p:txBody>
          <a:bodyPr/>
          <a:lstStyle/>
          <a:p>
            <a:endParaRPr lang="es-ES" dirty="0"/>
          </a:p>
          <a:p>
            <a:r>
              <a:rPr lang="es-ES" sz="800" dirty="0" err="1"/>
              <a:t>Spagnolo</a:t>
            </a:r>
            <a:r>
              <a:rPr lang="es-ES" sz="800" dirty="0"/>
              <a:t> P, </a:t>
            </a:r>
            <a:r>
              <a:rPr lang="es-ES" sz="800" dirty="0" err="1"/>
              <a:t>Bonniaud</a:t>
            </a:r>
            <a:r>
              <a:rPr lang="es-ES" sz="800" dirty="0"/>
              <a:t> P, Rossi G, et al. </a:t>
            </a:r>
            <a:r>
              <a:rPr lang="es-ES" sz="800" dirty="0" err="1"/>
              <a:t>Drug-induced</a:t>
            </a:r>
            <a:r>
              <a:rPr lang="es-ES" sz="800" dirty="0"/>
              <a:t> </a:t>
            </a:r>
            <a:r>
              <a:rPr lang="es-ES" sz="800" dirty="0" err="1"/>
              <a:t>interstitial</a:t>
            </a:r>
            <a:r>
              <a:rPr lang="es-ES" sz="800" dirty="0"/>
              <a:t> </a:t>
            </a:r>
            <a:r>
              <a:rPr lang="es-ES" sz="800" dirty="0" err="1"/>
              <a:t>lung</a:t>
            </a:r>
            <a:r>
              <a:rPr lang="es-ES" sz="800" dirty="0"/>
              <a:t> </a:t>
            </a:r>
            <a:r>
              <a:rPr lang="es-ES" sz="800" dirty="0" err="1"/>
              <a:t>disease</a:t>
            </a:r>
            <a:r>
              <a:rPr lang="es-ES" sz="800" dirty="0"/>
              <a:t>. </a:t>
            </a:r>
            <a:r>
              <a:rPr lang="es-ES" sz="800" dirty="0" err="1"/>
              <a:t>Eur</a:t>
            </a:r>
            <a:r>
              <a:rPr lang="es-ES" sz="800" dirty="0"/>
              <a:t> </a:t>
            </a:r>
            <a:r>
              <a:rPr lang="es-ES" sz="800" dirty="0" err="1"/>
              <a:t>Respir</a:t>
            </a:r>
            <a:r>
              <a:rPr lang="es-ES" sz="800" dirty="0"/>
              <a:t> J 2022; 60: 2102776 [DOI: 10.1183/13993003.02776-2021].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526B784B-F653-3156-3231-A931B03CDA08}"/>
              </a:ext>
            </a:extLst>
          </p:cNvPr>
          <p:cNvSpPr/>
          <p:nvPr/>
        </p:nvSpPr>
        <p:spPr>
          <a:xfrm>
            <a:off x="3721542" y="1808820"/>
            <a:ext cx="3240360" cy="28803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9BBB720F-B5F2-A95D-0990-6ED63351399D}"/>
              </a:ext>
            </a:extLst>
          </p:cNvPr>
          <p:cNvSpPr/>
          <p:nvPr/>
        </p:nvSpPr>
        <p:spPr>
          <a:xfrm>
            <a:off x="3721542" y="2312876"/>
            <a:ext cx="3240360" cy="28803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C9EB1CD4-794A-9FC9-EEF1-E76F085D88BC}"/>
              </a:ext>
            </a:extLst>
          </p:cNvPr>
          <p:cNvSpPr/>
          <p:nvPr/>
        </p:nvSpPr>
        <p:spPr>
          <a:xfrm>
            <a:off x="3707904" y="3134690"/>
            <a:ext cx="3240360" cy="28803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D4D60834-D057-BC2D-3D12-BB84C3D7EEF5}"/>
              </a:ext>
            </a:extLst>
          </p:cNvPr>
          <p:cNvSpPr/>
          <p:nvPr/>
        </p:nvSpPr>
        <p:spPr>
          <a:xfrm>
            <a:off x="3779912" y="3594157"/>
            <a:ext cx="3240360" cy="28803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78851A6E-BB59-9386-FF32-E70F3AAA051F}"/>
              </a:ext>
            </a:extLst>
          </p:cNvPr>
          <p:cNvSpPr/>
          <p:nvPr/>
        </p:nvSpPr>
        <p:spPr>
          <a:xfrm>
            <a:off x="3707904" y="4316544"/>
            <a:ext cx="3240360" cy="28803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29055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>
            <a:extLst>
              <a:ext uri="{FF2B5EF4-FFF2-40B4-BE49-F238E27FC236}">
                <a16:creationId xmlns:a16="http://schemas.microsoft.com/office/drawing/2014/main" xmlns="" id="{C6EE9F7E-7C51-B05D-6EED-E7B84A15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27784" y="1484784"/>
            <a:ext cx="5256584" cy="864096"/>
          </a:xfrm>
        </p:spPr>
        <p:txBody>
          <a:bodyPr>
            <a:noAutofit/>
          </a:bodyPr>
          <a:lstStyle/>
          <a:p>
            <a:pPr algn="just"/>
            <a:r>
              <a:rPr lang="es-ES" sz="2400" b="0" dirty="0"/>
              <a:t>-Profilaxis/tratamiento de infecciones del tracto urinario.</a:t>
            </a:r>
          </a:p>
          <a:p>
            <a:pPr algn="just"/>
            <a:endParaRPr lang="es-ES" sz="2400" b="0" dirty="0"/>
          </a:p>
          <a:p>
            <a:pPr algn="just"/>
            <a:r>
              <a:rPr lang="es-ES" sz="2400" b="0" dirty="0"/>
              <a:t>-Reacciones más frecuentes en mujeres de mediana edad o ancianos (mayor frecuencia de </a:t>
            </a:r>
            <a:r>
              <a:rPr lang="es-ES" sz="2400" b="0" dirty="0" err="1"/>
              <a:t>ITUs</a:t>
            </a:r>
            <a:r>
              <a:rPr lang="es-ES" sz="2400" b="0" dirty="0"/>
              <a:t> recurrentes).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4B426B6E-3A83-E2BE-57A8-0B6C3C5F9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254" y="116632"/>
            <a:ext cx="6066954" cy="1152128"/>
          </a:xfrm>
        </p:spPr>
        <p:txBody>
          <a:bodyPr/>
          <a:lstStyle/>
          <a:p>
            <a:r>
              <a:rPr lang="es-ES" dirty="0"/>
              <a:t>ANTIBIÓTICOS: NITROFURANTOINA</a:t>
            </a:r>
          </a:p>
        </p:txBody>
      </p:sp>
    </p:spTree>
    <p:extLst>
      <p:ext uri="{BB962C8B-B14F-4D97-AF65-F5344CB8AC3E}">
        <p14:creationId xmlns:p14="http://schemas.microsoft.com/office/powerpoint/2010/main" val="1874621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3A65465-65A0-B47D-9491-B21F3A158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NITROFURANTOINA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6B6AFE94-5FB9-9A95-39D7-7A5BFE90B7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s-ES" dirty="0"/>
          </a:p>
        </p:txBody>
      </p:sp>
      <p:graphicFrame>
        <p:nvGraphicFramePr>
          <p:cNvPr id="3" name="Tabla 4">
            <a:extLst>
              <a:ext uri="{FF2B5EF4-FFF2-40B4-BE49-F238E27FC236}">
                <a16:creationId xmlns:a16="http://schemas.microsoft.com/office/drawing/2014/main" xmlns="" id="{F25F6C84-E150-5F28-5414-DD6F8BB7B6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8337771"/>
              </p:ext>
            </p:extLst>
          </p:nvPr>
        </p:nvGraphicFramePr>
        <p:xfrm>
          <a:off x="251520" y="1628800"/>
          <a:ext cx="8640960" cy="3169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67437">
                  <a:extLst>
                    <a:ext uri="{9D8B030D-6E8A-4147-A177-3AD203B41FA5}">
                      <a16:colId xmlns:a16="http://schemas.microsoft.com/office/drawing/2014/main" xmlns="" val="1708407699"/>
                    </a:ext>
                  </a:extLst>
                </a:gridCol>
                <a:gridCol w="3473123">
                  <a:extLst>
                    <a:ext uri="{9D8B030D-6E8A-4147-A177-3AD203B41FA5}">
                      <a16:colId xmlns:a16="http://schemas.microsoft.com/office/drawing/2014/main" xmlns="" val="2396105622"/>
                    </a:ext>
                  </a:extLst>
                </a:gridCol>
                <a:gridCol w="3600400">
                  <a:extLst>
                    <a:ext uri="{9D8B030D-6E8A-4147-A177-3AD203B41FA5}">
                      <a16:colId xmlns:a16="http://schemas.microsoft.com/office/drawing/2014/main" xmlns="" val="2783387223"/>
                    </a:ext>
                  </a:extLst>
                </a:gridCol>
              </a:tblGrid>
              <a:tr h="419613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TOXICIDAD PULMONAR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TIEMPO DE APARICIÓN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TRATAMIENTO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28764991"/>
                  </a:ext>
                </a:extLst>
              </a:tr>
              <a:tr h="1052375"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rgbClr val="E28B0C"/>
                          </a:solidFill>
                        </a:rPr>
                        <a:t>AGUDA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Dentro de las 1-2 semanas de inicio del tratamiento (80% casos).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s-ES" sz="1600" b="1" dirty="0">
                          <a:solidFill>
                            <a:srgbClr val="E28B0C"/>
                          </a:solidFill>
                        </a:rPr>
                        <a:t>Interrupción inmediata</a:t>
                      </a:r>
                      <a:r>
                        <a:rPr lang="es-ES" sz="1600" dirty="0"/>
                        <a:t>: mejoría tras días-semanas (AGUDA) o semanas-meses (CRÓNICA).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s-ES" sz="1600" b="1" dirty="0">
                          <a:solidFill>
                            <a:srgbClr val="E28B0C"/>
                          </a:solidFill>
                        </a:rPr>
                        <a:t>Glucocorticoides</a:t>
                      </a:r>
                      <a:r>
                        <a:rPr lang="es-ES" sz="1600" dirty="0"/>
                        <a:t>: para pacientes con enfermedad grave o progresiva. Puede resolverse sin tratamiento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s-ES" sz="1600" b="1" dirty="0">
                          <a:solidFill>
                            <a:srgbClr val="E28B0C"/>
                          </a:solidFill>
                        </a:rPr>
                        <a:t>No reexposición </a:t>
                      </a:r>
                      <a:r>
                        <a:rPr lang="es-ES" sz="1600" dirty="0"/>
                        <a:t>(recaída).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s-ES" sz="1600" dirty="0"/>
                        <a:t>Pronóstico: </a:t>
                      </a:r>
                      <a:r>
                        <a:rPr lang="es-ES" sz="1600" dirty="0">
                          <a:solidFill>
                            <a:srgbClr val="E28B0C"/>
                          </a:solidFill>
                        </a:rPr>
                        <a:t>favorable</a:t>
                      </a:r>
                      <a:r>
                        <a:rPr lang="es-ES" sz="1600" dirty="0"/>
                        <a:t>. Pocos casos de EPI fatal.</a:t>
                      </a:r>
                    </a:p>
                    <a:p>
                      <a:pPr marL="342900" indent="-342900">
                        <a:buAutoNum type="arabicPeriod"/>
                      </a:pPr>
                      <a:endParaRPr lang="es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32424388"/>
                  </a:ext>
                </a:extLst>
              </a:tr>
              <a:tr h="1259873"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rgbClr val="E28B0C"/>
                          </a:solidFill>
                        </a:rPr>
                        <a:t>CRÓNICA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Después de 1 mes de inicio del tratamiento.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821171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7972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>
            <a:extLst>
              <a:ext uri="{FF2B5EF4-FFF2-40B4-BE49-F238E27FC236}">
                <a16:creationId xmlns:a16="http://schemas.microsoft.com/office/drawing/2014/main" xmlns="" id="{C6EE9F7E-7C51-B05D-6EED-E7B84A15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1640" y="1196752"/>
            <a:ext cx="7632848" cy="864096"/>
          </a:xfrm>
        </p:spPr>
        <p:txBody>
          <a:bodyPr>
            <a:noAutofit/>
          </a:bodyPr>
          <a:lstStyle/>
          <a:p>
            <a:pPr algn="just"/>
            <a:r>
              <a:rPr lang="es-ES" sz="2400" b="0" dirty="0"/>
              <a:t>-Indicación: arritmia ventricular y supraventricular.</a:t>
            </a:r>
          </a:p>
          <a:p>
            <a:pPr algn="just"/>
            <a:r>
              <a:rPr lang="es-ES" sz="2400" b="0" dirty="0"/>
              <a:t>-Toxicidad pulmonar: 5% pacientes</a:t>
            </a:r>
          </a:p>
          <a:p>
            <a:pPr marL="1828800" lvl="3" indent="-457200" algn="just">
              <a:buFont typeface="Arial" panose="020B0604020202020204" pitchFamily="34" charset="0"/>
              <a:buChar char="•"/>
            </a:pPr>
            <a:r>
              <a:rPr lang="es-ES" sz="2400" b="0" dirty="0"/>
              <a:t>Neumonía intersticial</a:t>
            </a:r>
          </a:p>
          <a:p>
            <a:pPr marL="1828800" lvl="3" indent="-457200" algn="just">
              <a:buFont typeface="Arial" panose="020B0604020202020204" pitchFamily="34" charset="0"/>
              <a:buChar char="•"/>
            </a:pPr>
            <a:r>
              <a:rPr lang="es-ES" sz="2400" b="0" dirty="0"/>
              <a:t>Neumonía organizada</a:t>
            </a:r>
          </a:p>
          <a:p>
            <a:pPr marL="1828800" lvl="3" indent="-457200" algn="just">
              <a:buFont typeface="Arial" panose="020B0604020202020204" pitchFamily="34" charset="0"/>
              <a:buChar char="•"/>
            </a:pPr>
            <a:r>
              <a:rPr lang="es-ES" sz="2400" b="0" dirty="0"/>
              <a:t>ARDS</a:t>
            </a:r>
          </a:p>
          <a:p>
            <a:pPr marL="1828800" lvl="3" indent="-457200" algn="just">
              <a:buFont typeface="Arial" panose="020B0604020202020204" pitchFamily="34" charset="0"/>
              <a:buChar char="•"/>
            </a:pPr>
            <a:r>
              <a:rPr lang="es-ES" sz="2400" b="0" dirty="0"/>
              <a:t>Neumonía eosinofílica</a:t>
            </a:r>
          </a:p>
          <a:p>
            <a:pPr marL="1828800" lvl="3" indent="-457200" algn="just">
              <a:buFont typeface="Arial" panose="020B0604020202020204" pitchFamily="34" charset="0"/>
              <a:buChar char="•"/>
            </a:pPr>
            <a:r>
              <a:rPr lang="es-ES" sz="2400" b="0" dirty="0"/>
              <a:t>Hemorragia difusa alveolar (rara)</a:t>
            </a:r>
          </a:p>
          <a:p>
            <a:pPr marL="1828800" lvl="3" indent="-457200" algn="just">
              <a:buFont typeface="Arial" panose="020B0604020202020204" pitchFamily="34" charset="0"/>
              <a:buChar char="•"/>
            </a:pPr>
            <a:r>
              <a:rPr lang="es-ES" sz="2400" b="0" dirty="0"/>
              <a:t>Masa/nódulos pulmonares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4B426B6E-3A83-E2BE-57A8-0B6C3C5F9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254" y="116632"/>
            <a:ext cx="6066954" cy="1152128"/>
          </a:xfrm>
        </p:spPr>
        <p:txBody>
          <a:bodyPr/>
          <a:lstStyle/>
          <a:p>
            <a:r>
              <a:rPr lang="es-ES" dirty="0"/>
              <a:t>FÁRMACOS CARDIOVASCULARES: AMIODARONA</a:t>
            </a:r>
          </a:p>
        </p:txBody>
      </p:sp>
    </p:spTree>
    <p:extLst>
      <p:ext uri="{BB962C8B-B14F-4D97-AF65-F5344CB8AC3E}">
        <p14:creationId xmlns:p14="http://schemas.microsoft.com/office/powerpoint/2010/main" val="704014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3A65465-65A0-B47D-9491-B21F3A158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AMIODARONA: NEUMONÍA INTERSTICIAL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6B6AFE94-5FB9-9A95-39D7-7A5BFE90B7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s-ES" dirty="0"/>
          </a:p>
        </p:txBody>
      </p:sp>
      <p:graphicFrame>
        <p:nvGraphicFramePr>
          <p:cNvPr id="3" name="Tabla 4">
            <a:extLst>
              <a:ext uri="{FF2B5EF4-FFF2-40B4-BE49-F238E27FC236}">
                <a16:creationId xmlns:a16="http://schemas.microsoft.com/office/drawing/2014/main" xmlns="" id="{F25F6C84-E150-5F28-5414-DD6F8BB7B6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0626592"/>
              </p:ext>
            </p:extLst>
          </p:nvPr>
        </p:nvGraphicFramePr>
        <p:xfrm>
          <a:off x="323528" y="1412776"/>
          <a:ext cx="8640960" cy="294201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664296">
                  <a:extLst>
                    <a:ext uri="{9D8B030D-6E8A-4147-A177-3AD203B41FA5}">
                      <a16:colId xmlns:a16="http://schemas.microsoft.com/office/drawing/2014/main" xmlns="" val="1708407699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xmlns="" val="2396105622"/>
                    </a:ext>
                  </a:extLst>
                </a:gridCol>
                <a:gridCol w="3600400">
                  <a:extLst>
                    <a:ext uri="{9D8B030D-6E8A-4147-A177-3AD203B41FA5}">
                      <a16:colId xmlns:a16="http://schemas.microsoft.com/office/drawing/2014/main" xmlns="" val="2783387223"/>
                    </a:ext>
                  </a:extLst>
                </a:gridCol>
              </a:tblGrid>
              <a:tr h="508871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TOXICIDAD PULMONAR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TIEMPO DE APARICIÓN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TRATAMIENTO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28764991"/>
                  </a:ext>
                </a:extLst>
              </a:tr>
              <a:tr h="2433141">
                <a:tc>
                  <a:txBody>
                    <a:bodyPr/>
                    <a:lstStyle/>
                    <a:p>
                      <a:endParaRPr lang="es-ES" sz="1600" dirty="0"/>
                    </a:p>
                    <a:p>
                      <a:pPr algn="l"/>
                      <a:r>
                        <a:rPr lang="es-ES" sz="1600" b="1" dirty="0">
                          <a:solidFill>
                            <a:srgbClr val="E28B0C"/>
                          </a:solidFill>
                        </a:rPr>
                        <a:t>NEUMONÍA INTERSTICIAL</a:t>
                      </a:r>
                      <a:endParaRPr lang="es-ES" sz="1600" dirty="0"/>
                    </a:p>
                    <a:p>
                      <a:r>
                        <a:rPr lang="es-ES" sz="1600" dirty="0"/>
                        <a:t>-Manifestación más frecuente.</a:t>
                      </a:r>
                    </a:p>
                    <a:p>
                      <a:r>
                        <a:rPr lang="es-ES" sz="1600" dirty="0"/>
                        <a:t>-</a:t>
                      </a:r>
                      <a:r>
                        <a:rPr lang="es-ES" sz="1600" b="1" dirty="0">
                          <a:solidFill>
                            <a:srgbClr val="E28B0C"/>
                          </a:solidFill>
                        </a:rPr>
                        <a:t>Dosis&gt;400 mg/día </a:t>
                      </a:r>
                      <a:r>
                        <a:rPr lang="es-ES" sz="1600" dirty="0"/>
                        <a:t>(niveles normales).</a:t>
                      </a:r>
                    </a:p>
                    <a:p>
                      <a:r>
                        <a:rPr lang="es-ES" sz="1600" dirty="0"/>
                        <a:t>-Larga duración.</a:t>
                      </a:r>
                    </a:p>
                    <a:p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dirty="0"/>
                    </a:p>
                    <a:p>
                      <a:r>
                        <a:rPr lang="es-ES" sz="1600" dirty="0"/>
                        <a:t>-</a:t>
                      </a:r>
                      <a:r>
                        <a:rPr lang="es-ES" sz="1600" b="1" dirty="0">
                          <a:solidFill>
                            <a:srgbClr val="E28B0C"/>
                          </a:solidFill>
                        </a:rPr>
                        <a:t>6-12 meses.</a:t>
                      </a:r>
                    </a:p>
                    <a:p>
                      <a:r>
                        <a:rPr lang="es-ES" sz="1600" dirty="0"/>
                        <a:t>-Acumulación en tejido adiposo (semivida larga): </a:t>
                      </a:r>
                      <a:r>
                        <a:rPr lang="es-E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semanas-meses</a:t>
                      </a:r>
                      <a:r>
                        <a:rPr lang="es-ES" sz="1600" dirty="0"/>
                        <a:t> tras suspensión.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s-ES" sz="1600" b="1" dirty="0">
                          <a:solidFill>
                            <a:srgbClr val="E28B0C"/>
                          </a:solidFill>
                        </a:rPr>
                        <a:t>Interrupción inmediata</a:t>
                      </a:r>
                      <a:r>
                        <a:rPr lang="es-ES" sz="1600" dirty="0"/>
                        <a:t>: mejoría dilatada en el tiempo con posibles recurrencias.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s-ES" sz="1600" b="1" dirty="0">
                          <a:solidFill>
                            <a:srgbClr val="E28B0C"/>
                          </a:solidFill>
                        </a:rPr>
                        <a:t>Glucocorticoides</a:t>
                      </a:r>
                      <a:r>
                        <a:rPr lang="es-ES" sz="1600" dirty="0"/>
                        <a:t>: si aparecen síntomas. Dosis bajas durante meses incluso tras mejoría.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s-ES" sz="1600" b="1" dirty="0">
                          <a:solidFill>
                            <a:srgbClr val="E28B0C"/>
                          </a:solidFill>
                        </a:rPr>
                        <a:t>No reintroducción </a:t>
                      </a:r>
                      <a:r>
                        <a:rPr lang="es-ES" sz="1600" dirty="0"/>
                        <a:t>(recaída). Aumenta el riesgo de recurrencias más graves que la reacción inicial.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324243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1783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3A65465-65A0-B47D-9491-B21F3A158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AMIODARONA: OTRAS EPI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6B6AFE94-5FB9-9A95-39D7-7A5BFE90B7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s-ES" dirty="0"/>
          </a:p>
        </p:txBody>
      </p:sp>
      <p:graphicFrame>
        <p:nvGraphicFramePr>
          <p:cNvPr id="3" name="Tabla 4">
            <a:extLst>
              <a:ext uri="{FF2B5EF4-FFF2-40B4-BE49-F238E27FC236}">
                <a16:creationId xmlns:a16="http://schemas.microsoft.com/office/drawing/2014/main" xmlns="" id="{F25F6C84-E150-5F28-5414-DD6F8BB7B6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3860368"/>
              </p:ext>
            </p:extLst>
          </p:nvPr>
        </p:nvGraphicFramePr>
        <p:xfrm>
          <a:off x="251520" y="1412776"/>
          <a:ext cx="8640960" cy="329126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688632">
                  <a:extLst>
                    <a:ext uri="{9D8B030D-6E8A-4147-A177-3AD203B41FA5}">
                      <a16:colId xmlns:a16="http://schemas.microsoft.com/office/drawing/2014/main" xmlns="" val="1708407699"/>
                    </a:ext>
                  </a:extLst>
                </a:gridCol>
                <a:gridCol w="2952328">
                  <a:extLst>
                    <a:ext uri="{9D8B030D-6E8A-4147-A177-3AD203B41FA5}">
                      <a16:colId xmlns:a16="http://schemas.microsoft.com/office/drawing/2014/main" xmlns="" val="2396105622"/>
                    </a:ext>
                  </a:extLst>
                </a:gridCol>
              </a:tblGrid>
              <a:tr h="510777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TOXICIDAD PULMONAR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TIEMPO DE APARICIÓN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28764991"/>
                  </a:ext>
                </a:extLst>
              </a:tr>
              <a:tr h="501138">
                <a:tc>
                  <a:txBody>
                    <a:bodyPr/>
                    <a:lstStyle/>
                    <a:p>
                      <a:r>
                        <a:rPr lang="es-ES" sz="1600" b="1" dirty="0">
                          <a:solidFill>
                            <a:srgbClr val="E28B0C"/>
                          </a:solidFill>
                        </a:rPr>
                        <a:t>NEUMONÍA EOSINOFÍLICA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32424388"/>
                  </a:ext>
                </a:extLst>
              </a:tr>
              <a:tr h="633434">
                <a:tc>
                  <a:txBody>
                    <a:bodyPr/>
                    <a:lstStyle/>
                    <a:p>
                      <a:r>
                        <a:rPr lang="es-ES" sz="1600" b="1" dirty="0">
                          <a:solidFill>
                            <a:srgbClr val="E28B0C"/>
                          </a:solidFill>
                        </a:rPr>
                        <a:t>NEUMONÍA ORGANIZADA</a:t>
                      </a:r>
                    </a:p>
                    <a:p>
                      <a:r>
                        <a:rPr lang="es-ES" sz="1600" dirty="0"/>
                        <a:t>(25% pacientes con toxicidad pulmonar a amiodarona)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32049425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r>
                        <a:rPr lang="es-ES" sz="1600" b="1" dirty="0">
                          <a:solidFill>
                            <a:srgbClr val="E28B0C"/>
                          </a:solidFill>
                        </a:rPr>
                        <a:t>SDRA </a:t>
                      </a:r>
                      <a:r>
                        <a:rPr lang="es-ES" sz="1600" dirty="0"/>
                        <a:t>(rara)</a:t>
                      </a:r>
                    </a:p>
                    <a:p>
                      <a:r>
                        <a:rPr lang="es-ES" sz="1600" dirty="0"/>
                        <a:t>-</a:t>
                      </a:r>
                      <a:r>
                        <a:rPr lang="es-ES" sz="1600" dirty="0" err="1"/>
                        <a:t>Qx</a:t>
                      </a:r>
                      <a:r>
                        <a:rPr lang="es-ES" sz="1600" dirty="0"/>
                        <a:t>/angiografía pulmonar</a:t>
                      </a:r>
                    </a:p>
                    <a:p>
                      <a:r>
                        <a:rPr lang="es-ES" sz="1600" dirty="0"/>
                        <a:t>-50% mortalidad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&lt;1 semana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13091298"/>
                  </a:ext>
                </a:extLst>
              </a:tr>
              <a:tr h="537290">
                <a:tc>
                  <a:txBody>
                    <a:bodyPr/>
                    <a:lstStyle/>
                    <a:p>
                      <a:r>
                        <a:rPr lang="es-ES" sz="1600" b="1" dirty="0">
                          <a:solidFill>
                            <a:srgbClr val="E28B0C"/>
                          </a:solidFill>
                        </a:rPr>
                        <a:t>HEMORRAGIA ALVEOLAR DIFUSA</a:t>
                      </a:r>
                    </a:p>
                    <a:p>
                      <a:r>
                        <a:rPr lang="es-ES" sz="1600" dirty="0" err="1"/>
                        <a:t>Enf</a:t>
                      </a:r>
                      <a:r>
                        <a:rPr lang="es-ES" sz="1600" dirty="0"/>
                        <a:t>. Cardiaca, pulmonar, renal preexistente.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Semanas-meses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880659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52548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4B426B6E-3A83-E2BE-57A8-0B6C3C5F9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254" y="116632"/>
            <a:ext cx="6066954" cy="1152128"/>
          </a:xfrm>
        </p:spPr>
        <p:txBody>
          <a:bodyPr/>
          <a:lstStyle/>
          <a:p>
            <a:r>
              <a:rPr lang="es-ES" dirty="0"/>
              <a:t>FÁRMACOS ANTINEOPLÁSICOS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xmlns="" id="{70E4B7EF-2236-2ECC-0E3C-9D01E37258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0371448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56054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1F1B70D-50F7-0C9F-888D-98AE9A8E5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0"/>
            <a:ext cx="8352928" cy="836712"/>
          </a:xfrm>
        </p:spPr>
        <p:txBody>
          <a:bodyPr/>
          <a:lstStyle/>
          <a:p>
            <a:r>
              <a:rPr lang="es-ES" dirty="0"/>
              <a:t>CLASIFICACIÓN DE LOS ANTINEOPLÁSICOS SEGÚN MECANISMO DE ACCIÓN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xmlns="" id="{32D30FDA-CEA5-1030-F0D1-F0365DFFD8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0218" t="17704" r="19680" b="4061"/>
          <a:stretch/>
        </p:blipFill>
        <p:spPr>
          <a:xfrm>
            <a:off x="1907704" y="1088740"/>
            <a:ext cx="5328592" cy="4680520"/>
          </a:xfrm>
          <a:ln w="25400">
            <a:solidFill>
              <a:schemeClr val="accent3"/>
            </a:solidFill>
          </a:ln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54614CFD-FEC1-F052-A8ED-DC67FF1BD2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176956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56C7905D-7524-BB57-EDC2-A4F414389E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3D1C54CF-87BD-7C80-1D77-8F5199EF05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470" t="29967" r="34742" b="38786"/>
          <a:stretch/>
        </p:blipFill>
        <p:spPr>
          <a:xfrm>
            <a:off x="211063" y="1096350"/>
            <a:ext cx="8721873" cy="4537098"/>
          </a:xfrm>
          <a:prstGeom prst="rect">
            <a:avLst/>
          </a:prstGeom>
        </p:spPr>
      </p:pic>
      <p:pic>
        <p:nvPicPr>
          <p:cNvPr id="6" name="Marcador de contenido 4">
            <a:extLst>
              <a:ext uri="{FF2B5EF4-FFF2-40B4-BE49-F238E27FC236}">
                <a16:creationId xmlns:a16="http://schemas.microsoft.com/office/drawing/2014/main" xmlns="" id="{47564D1D-52CF-10B6-B373-7A0A56DD37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53" t="52917" r="36474" b="38786"/>
          <a:stretch/>
        </p:blipFill>
        <p:spPr>
          <a:xfrm>
            <a:off x="0" y="1556792"/>
            <a:ext cx="9144000" cy="1389656"/>
          </a:xfrm>
          <a:prstGeom prst="rect">
            <a:avLst/>
          </a:prstGeom>
          <a:ln w="63500">
            <a:solidFill>
              <a:schemeClr val="accent6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37514D3B-0255-E3BD-FFDF-1F8D3D11C4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88" t="68373" r="22414" b="24334"/>
          <a:stretch/>
        </p:blipFill>
        <p:spPr>
          <a:xfrm>
            <a:off x="35496" y="3645025"/>
            <a:ext cx="9108504" cy="864096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0FCA32A8-B945-6F24-253D-C59CF7511F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108" t="7560" r="45722" b="78213"/>
          <a:stretch/>
        </p:blipFill>
        <p:spPr>
          <a:xfrm>
            <a:off x="6110926" y="0"/>
            <a:ext cx="3033074" cy="73175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16050C2C-C723-247F-A7F0-02228CAEDF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470" t="11409" r="35051" b="45017"/>
          <a:stretch/>
        </p:blipFill>
        <p:spPr>
          <a:xfrm>
            <a:off x="-14963" y="5601330"/>
            <a:ext cx="1691679" cy="1238481"/>
          </a:xfrm>
          <a:prstGeom prst="rect">
            <a:avLst/>
          </a:prstGeom>
        </p:spPr>
      </p:pic>
      <p:sp>
        <p:nvSpPr>
          <p:cNvPr id="9" name="Título 8">
            <a:extLst>
              <a:ext uri="{FF2B5EF4-FFF2-40B4-BE49-F238E27FC236}">
                <a16:creationId xmlns:a16="http://schemas.microsoft.com/office/drawing/2014/main" xmlns="" id="{8B882DA2-2215-AE82-3BF0-4FD5A18A93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9084" y="99531"/>
            <a:ext cx="54858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REACCIONES ADVERSAS CON LA QUIMIOTERAPIA:</a:t>
            </a:r>
            <a:br>
              <a:rPr lang="es-ES" b="1" dirty="0">
                <a:solidFill>
                  <a:schemeClr val="bg1"/>
                </a:solidFill>
              </a:rPr>
            </a:br>
            <a:r>
              <a:rPr lang="es-ES" b="1" dirty="0">
                <a:solidFill>
                  <a:schemeClr val="bg1"/>
                </a:solidFill>
              </a:rPr>
              <a:t> TERMINOLOGÍA</a:t>
            </a:r>
          </a:p>
        </p:txBody>
      </p:sp>
    </p:spTree>
    <p:extLst>
      <p:ext uri="{BB962C8B-B14F-4D97-AF65-F5344CB8AC3E}">
        <p14:creationId xmlns:p14="http://schemas.microsoft.com/office/powerpoint/2010/main" val="3379969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AC7813E-AACE-2B7C-E1B9-88A414D12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EPID De Causa Conocida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B69C7EA-38BA-8FEF-0C16-F2E7B0D73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/>
              <a:t>Según su ETIOLOGÍA las EPID se desglosan en tres grupos:</a:t>
            </a:r>
          </a:p>
          <a:p>
            <a:pPr marL="0" indent="0">
              <a:buNone/>
            </a:pPr>
            <a:endParaRPr lang="es-ES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s-ES" dirty="0"/>
              <a:t>1. Neumonías intersticiales idiopáticas</a:t>
            </a:r>
          </a:p>
          <a:p>
            <a:pPr lvl="1"/>
            <a:endParaRPr lang="es-ES" dirty="0"/>
          </a:p>
          <a:p>
            <a:pPr lvl="1"/>
            <a:r>
              <a:rPr lang="es-ES" dirty="0"/>
              <a:t>2. EPID primarias o asociadas a entidades clínicas no bien definidas.</a:t>
            </a:r>
          </a:p>
          <a:p>
            <a:pPr lvl="1"/>
            <a:endParaRPr lang="es-ES" dirty="0"/>
          </a:p>
          <a:p>
            <a:pPr lvl="1"/>
            <a:r>
              <a:rPr lang="es-ES" dirty="0"/>
              <a:t>3. De 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</a:rPr>
              <a:t>CAUSA CONOCIDA</a:t>
            </a:r>
            <a:r>
              <a:rPr lang="es-ES" dirty="0"/>
              <a:t>:</a:t>
            </a:r>
          </a:p>
          <a:p>
            <a:pPr lvl="2"/>
            <a:r>
              <a:rPr lang="es-ES" dirty="0"/>
              <a:t>Asociadas a enfermedades del colágeno</a:t>
            </a:r>
          </a:p>
          <a:p>
            <a:pPr lvl="2"/>
            <a:r>
              <a:rPr lang="es-ES" dirty="0"/>
              <a:t>Neumoconiosis</a:t>
            </a:r>
          </a:p>
          <a:p>
            <a:pPr lvl="2"/>
            <a:r>
              <a:rPr lang="es-ES" dirty="0"/>
              <a:t>Inducidas por 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</a:rPr>
              <a:t>FÁRMACOS</a:t>
            </a:r>
            <a:r>
              <a:rPr lang="es-ES" dirty="0"/>
              <a:t> y radioterapia</a:t>
            </a:r>
          </a:p>
          <a:p>
            <a:pPr lvl="2"/>
            <a:r>
              <a:rPr lang="es-ES" dirty="0"/>
              <a:t>Neumonitis por hipersensibilidad (alveolitis alérgicas extrínsecas)</a:t>
            </a:r>
          </a:p>
          <a:p>
            <a:pPr lvl="2"/>
            <a:r>
              <a:rPr lang="es-ES" dirty="0"/>
              <a:t>Asociadas a enfermedades hereditarias</a:t>
            </a:r>
          </a:p>
          <a:p>
            <a:pPr lvl="2"/>
            <a:r>
              <a:rPr lang="es-ES" dirty="0"/>
              <a:t>Hipercalciuria </a:t>
            </a:r>
            <a:r>
              <a:rPr lang="es-ES" dirty="0" err="1"/>
              <a:t>hipercalcémica</a:t>
            </a:r>
            <a:endParaRPr lang="es-ES" dirty="0"/>
          </a:p>
          <a:p>
            <a:pPr lvl="2"/>
            <a:r>
              <a:rPr lang="es-ES" dirty="0" err="1"/>
              <a:t>Neumofibromatosis</a:t>
            </a:r>
            <a:r>
              <a:rPr lang="es-ES" dirty="0"/>
              <a:t> (</a:t>
            </a:r>
            <a:r>
              <a:rPr lang="es-ES" dirty="0" err="1"/>
              <a:t>Sdr</a:t>
            </a:r>
            <a:r>
              <a:rPr lang="es-ES" dirty="0"/>
              <a:t>. </a:t>
            </a:r>
            <a:r>
              <a:rPr lang="es-ES" dirty="0" err="1"/>
              <a:t>Hermansky-Pudlak</a:t>
            </a:r>
            <a:r>
              <a:rPr lang="es-ES" dirty="0"/>
              <a:t>)</a:t>
            </a:r>
          </a:p>
          <a:p>
            <a:pPr lvl="2"/>
            <a:r>
              <a:rPr lang="es-ES" dirty="0"/>
              <a:t>Asociadas a enfermedades inflamatorias intestinales</a:t>
            </a:r>
          </a:p>
          <a:p>
            <a:pPr marL="539750" lvl="2" indent="0">
              <a:buNone/>
            </a:pPr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7EB09083-3561-3D4D-B04E-ED93C59C5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120343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136B4AB4-401F-8CB8-FC9E-B336F7336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518" y="6036250"/>
            <a:ext cx="7183709" cy="380321"/>
          </a:xfrm>
        </p:spPr>
        <p:txBody>
          <a:bodyPr/>
          <a:lstStyle/>
          <a:p>
            <a:r>
              <a:rPr lang="es-ES" dirty="0"/>
              <a:t>QUIMIOTERAPIA CLÁSICA: BLEOMICINA</a:t>
            </a:r>
            <a:br>
              <a:rPr lang="es-ES" dirty="0"/>
            </a:br>
            <a:r>
              <a:rPr lang="es-ES" sz="900" dirty="0"/>
              <a:t>Antibiótico </a:t>
            </a:r>
            <a:r>
              <a:rPr lang="es-ES" sz="900" dirty="0" err="1"/>
              <a:t>Streptomices</a:t>
            </a:r>
            <a:r>
              <a:rPr lang="es-ES" sz="900" dirty="0"/>
              <a:t> </a:t>
            </a:r>
            <a:r>
              <a:rPr lang="es-ES" sz="900" dirty="0" err="1"/>
              <a:t>verticillus</a:t>
            </a:r>
            <a:r>
              <a:rPr lang="es-ES" sz="900" dirty="0"/>
              <a:t>. Produce radicales libres que rompen el DNA.</a:t>
            </a:r>
          </a:p>
        </p:txBody>
      </p:sp>
      <p:graphicFrame>
        <p:nvGraphicFramePr>
          <p:cNvPr id="11" name="Tabla 11">
            <a:extLst>
              <a:ext uri="{FF2B5EF4-FFF2-40B4-BE49-F238E27FC236}">
                <a16:creationId xmlns:a16="http://schemas.microsoft.com/office/drawing/2014/main" xmlns="" id="{8D250ECA-C692-D2A8-EB37-A577273B30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8985147"/>
              </p:ext>
            </p:extLst>
          </p:nvPr>
        </p:nvGraphicFramePr>
        <p:xfrm>
          <a:off x="323528" y="1739757"/>
          <a:ext cx="3023416" cy="33784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0442">
                  <a:extLst>
                    <a:ext uri="{9D8B030D-6E8A-4147-A177-3AD203B41FA5}">
                      <a16:colId xmlns:a16="http://schemas.microsoft.com/office/drawing/2014/main" xmlns="" val="354142640"/>
                    </a:ext>
                  </a:extLst>
                </a:gridCol>
                <a:gridCol w="686831">
                  <a:extLst>
                    <a:ext uri="{9D8B030D-6E8A-4147-A177-3AD203B41FA5}">
                      <a16:colId xmlns:a16="http://schemas.microsoft.com/office/drawing/2014/main" xmlns="" val="4285103584"/>
                    </a:ext>
                  </a:extLst>
                </a:gridCol>
                <a:gridCol w="1296143">
                  <a:extLst>
                    <a:ext uri="{9D8B030D-6E8A-4147-A177-3AD203B41FA5}">
                      <a16:colId xmlns:a16="http://schemas.microsoft.com/office/drawing/2014/main" xmlns="" val="3437362706"/>
                    </a:ext>
                  </a:extLst>
                </a:gridCol>
              </a:tblGrid>
              <a:tr h="360965"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chemeClr val="accent6"/>
                          </a:solidFill>
                        </a:rPr>
                        <a:t>INDICACIÓN</a:t>
                      </a:r>
                    </a:p>
                  </a:txBody>
                  <a:tcPr marL="68580" marR="68580" marT="34290" marB="3429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chemeClr val="accent6"/>
                          </a:solidFill>
                        </a:rPr>
                        <a:t>ESQUEMA</a:t>
                      </a:r>
                    </a:p>
                  </a:txBody>
                  <a:tcPr marL="68580" marR="68580" marT="34290" marB="3429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dirty="0">
                          <a:solidFill>
                            <a:schemeClr val="accent6"/>
                          </a:solidFill>
                        </a:rPr>
                        <a:t>FÁRMACOS</a:t>
                      </a:r>
                    </a:p>
                  </a:txBody>
                  <a:tcPr marL="68580" marR="68580" marT="34290" marB="3429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46390467"/>
                  </a:ext>
                </a:extLst>
              </a:tr>
              <a:tr h="449818">
                <a:tc>
                  <a:txBody>
                    <a:bodyPr/>
                    <a:lstStyle/>
                    <a:p>
                      <a:r>
                        <a:rPr lang="es-ES" sz="900" dirty="0"/>
                        <a:t>Linfoma de Hodgkin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dirty="0"/>
                        <a:t>ABVD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ES" sz="900" dirty="0"/>
                        <a:t>Doxorrubicina +</a:t>
                      </a:r>
                      <a:r>
                        <a:rPr lang="es-ES" sz="900" b="1" dirty="0"/>
                        <a:t>Bleomicina 10 mg/m2 (d 8 y 15)</a:t>
                      </a:r>
                      <a:r>
                        <a:rPr lang="es-ES" sz="900" dirty="0"/>
                        <a:t>+ Vinblastina +</a:t>
                      </a:r>
                      <a:r>
                        <a:rPr lang="es-ES" sz="900" dirty="0" err="1"/>
                        <a:t>Dacarbazina</a:t>
                      </a:r>
                      <a:r>
                        <a:rPr lang="es-ES" sz="900" dirty="0"/>
                        <a:t> c/28 d (6-8 ciclos)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76206068"/>
                  </a:ext>
                </a:extLst>
              </a:tr>
              <a:tr h="649738">
                <a:tc>
                  <a:txBody>
                    <a:bodyPr/>
                    <a:lstStyle/>
                    <a:p>
                      <a:r>
                        <a:rPr lang="es-ES" sz="900" dirty="0"/>
                        <a:t>Linfoma de Hodgkin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dirty="0"/>
                        <a:t>BEACOPP</a:t>
                      </a:r>
                    </a:p>
                    <a:p>
                      <a:pPr algn="ctr"/>
                      <a:r>
                        <a:rPr lang="es-ES" sz="900" dirty="0"/>
                        <a:t>BEACOOPP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ES" sz="900" b="1" dirty="0"/>
                        <a:t>Bleomicina 10 mg/m2 (d8) </a:t>
                      </a:r>
                      <a:r>
                        <a:rPr lang="es-ES" sz="900" dirty="0"/>
                        <a:t>+ Etopósido + Doxorrubicina + Ciclofosfamida + Vincristina + Procarbazina + Prednisolona c/28 d (8 ciclos)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858005352"/>
                  </a:ext>
                </a:extLst>
              </a:tr>
              <a:tr h="449818">
                <a:tc>
                  <a:txBody>
                    <a:bodyPr/>
                    <a:lstStyle/>
                    <a:p>
                      <a:r>
                        <a:rPr lang="es-ES" sz="900" dirty="0"/>
                        <a:t>Cáncer testicular germinal</a:t>
                      </a:r>
                    </a:p>
                    <a:p>
                      <a:r>
                        <a:rPr lang="es-ES" sz="900" dirty="0"/>
                        <a:t>Tumores germinales (ovario, testicular)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900" dirty="0"/>
                        <a:t>BEP</a:t>
                      </a:r>
                    </a:p>
                    <a:p>
                      <a:pPr algn="ctr"/>
                      <a:r>
                        <a:rPr lang="es-ES" sz="900" dirty="0"/>
                        <a:t>Fibrosis si &gt;3 ciclos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ES" sz="900" b="1" dirty="0"/>
                        <a:t>Bleomicina 30 UI (d1, 8 y 15)</a:t>
                      </a:r>
                      <a:r>
                        <a:rPr lang="es-ES" sz="900" dirty="0"/>
                        <a:t> + etopósido + Cisplatino c/21 d (3-4 ciclos)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92817889"/>
                  </a:ext>
                </a:extLst>
              </a:tr>
              <a:tr h="249899">
                <a:tc>
                  <a:txBody>
                    <a:bodyPr/>
                    <a:lstStyle/>
                    <a:p>
                      <a:r>
                        <a:rPr lang="es-ES" sz="900" dirty="0"/>
                        <a:t>Cáncer de cabeza y cuello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s-ES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ES" sz="900" b="1" dirty="0"/>
                        <a:t>Bleomicina 30 mg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692514400"/>
                  </a:ext>
                </a:extLst>
              </a:tr>
            </a:tbl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0B5EEB0-D282-3497-B86B-69CC73EEF8A6}"/>
              </a:ext>
            </a:extLst>
          </p:cNvPr>
          <p:cNvSpPr txBox="1">
            <a:spLocks/>
          </p:cNvSpPr>
          <p:nvPr/>
        </p:nvSpPr>
        <p:spPr>
          <a:xfrm>
            <a:off x="467544" y="0"/>
            <a:ext cx="720080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QUIMIOTERAPIA.</a:t>
            </a:r>
            <a:r>
              <a:rPr lang="es-ES" dirty="0"/>
              <a:t> </a:t>
            </a:r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ANTIBIÓTICOS:</a:t>
            </a:r>
            <a:r>
              <a:rPr lang="es-ES" dirty="0"/>
              <a:t> BLEOMICINA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C45083E1-91F4-87AC-6CFB-1F413FD74DD6}"/>
              </a:ext>
            </a:extLst>
          </p:cNvPr>
          <p:cNvSpPr txBox="1"/>
          <p:nvPr/>
        </p:nvSpPr>
        <p:spPr>
          <a:xfrm>
            <a:off x="3526964" y="1443841"/>
            <a:ext cx="5400600" cy="3970318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accent6"/>
                </a:solidFill>
              </a:rPr>
              <a:t>Neumonía intersticial </a:t>
            </a:r>
            <a:r>
              <a:rPr lang="es-ES" dirty="0"/>
              <a:t>(10% pacientes): muy frecuente.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/>
              <a:t>Fibrosis pulmonar y muerte (1%).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accent6"/>
                </a:solidFill>
              </a:rPr>
              <a:t>Tiempo de aparición</a:t>
            </a:r>
            <a:r>
              <a:rPr lang="es-ES" dirty="0"/>
              <a:t>: durante o al finalizar el tratamiento (raro).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/>
              <a:t>Relacionada con </a:t>
            </a:r>
            <a:r>
              <a:rPr lang="es-ES" dirty="0">
                <a:solidFill>
                  <a:schemeClr val="accent6"/>
                </a:solidFill>
              </a:rPr>
              <a:t>dosis acumuladas </a:t>
            </a:r>
            <a:r>
              <a:rPr lang="es-ES" dirty="0"/>
              <a:t>de bleomicina iguales o superiores a </a:t>
            </a:r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400 U</a:t>
            </a:r>
            <a:r>
              <a:rPr lang="es-ES" dirty="0"/>
              <a:t> (en ancianos, IR, IH, afectación pulmonar previa, radiación tórax, tratamiento con oxígeno: dosis acumulada menor).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/>
              <a:t>Si </a:t>
            </a:r>
            <a:r>
              <a:rPr lang="es-ES" dirty="0">
                <a:solidFill>
                  <a:schemeClr val="accent6"/>
                </a:solidFill>
              </a:rPr>
              <a:t>cirugía</a:t>
            </a:r>
            <a:r>
              <a:rPr lang="es-ES" dirty="0"/>
              <a:t>: riesgo aumenta si bleomicina previa o si </a:t>
            </a:r>
            <a:r>
              <a:rPr lang="es-ES" dirty="0">
                <a:solidFill>
                  <a:schemeClr val="accent6"/>
                </a:solidFill>
              </a:rPr>
              <a:t>oxígeno&gt;21% </a:t>
            </a:r>
            <a:r>
              <a:rPr lang="es-ES" dirty="0"/>
              <a:t>(reducir % durante y después </a:t>
            </a:r>
            <a:r>
              <a:rPr lang="es-ES" dirty="0" err="1"/>
              <a:t>Qx</a:t>
            </a:r>
            <a:r>
              <a:rPr lang="es-ES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5182381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C0C647A-39FF-E865-FA3F-1DB00D6BA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/>
              <a:t>BLEOMICINA</a:t>
            </a:r>
            <a:br>
              <a:rPr lang="es-ES" dirty="0"/>
            </a:b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14EBB0C2-E060-58B1-2B49-CF3308931C27}"/>
              </a:ext>
            </a:extLst>
          </p:cNvPr>
          <p:cNvSpPr>
            <a:spLocks noGrp="1"/>
          </p:cNvSpPr>
          <p:nvPr>
            <p:ph idx="1"/>
          </p:nvPr>
        </p:nvSpPr>
        <p:spPr>
          <a:ln w="25400">
            <a:solidFill>
              <a:schemeClr val="accent2"/>
            </a:solidFill>
          </a:ln>
        </p:spPr>
        <p:txBody>
          <a:bodyPr/>
          <a:lstStyle/>
          <a:p>
            <a:r>
              <a:rPr lang="es-ES" dirty="0">
                <a:solidFill>
                  <a:schemeClr val="accent6"/>
                </a:solidFill>
              </a:rPr>
              <a:t>Revisiones C/8 semanas </a:t>
            </a:r>
            <a:r>
              <a:rPr lang="es-ES" dirty="0"/>
              <a:t>(DLCO, capacidad vital y </a:t>
            </a:r>
            <a:r>
              <a:rPr lang="es-ES" dirty="0" err="1"/>
              <a:t>Rx</a:t>
            </a:r>
            <a:r>
              <a:rPr lang="es-ES" dirty="0"/>
              <a:t> tórax) tras fin del tratamiento o más frecuentes si radioterapia conjunta.</a:t>
            </a:r>
          </a:p>
          <a:p>
            <a:endParaRPr lang="es-ES" dirty="0"/>
          </a:p>
          <a:p>
            <a:r>
              <a:rPr lang="es-ES" dirty="0"/>
              <a:t>Si sospecha (disnea, crepitantes basales imagen reticular difusa): </a:t>
            </a:r>
          </a:p>
          <a:p>
            <a:pPr lvl="1"/>
            <a:r>
              <a:rPr lang="es-ES" dirty="0">
                <a:solidFill>
                  <a:schemeClr val="accent6"/>
                </a:solidFill>
              </a:rPr>
              <a:t>SUSPENDER</a:t>
            </a:r>
            <a:r>
              <a:rPr lang="es-ES" dirty="0"/>
              <a:t> bleomicina</a:t>
            </a:r>
          </a:p>
          <a:p>
            <a:pPr lvl="1"/>
            <a:r>
              <a:rPr lang="es-ES" dirty="0"/>
              <a:t>Administración de </a:t>
            </a:r>
            <a:r>
              <a:rPr lang="es-ES" dirty="0">
                <a:solidFill>
                  <a:schemeClr val="accent6"/>
                </a:solidFill>
              </a:rPr>
              <a:t>antibióticos</a:t>
            </a:r>
            <a:r>
              <a:rPr lang="es-ES" dirty="0"/>
              <a:t>.</a:t>
            </a:r>
          </a:p>
          <a:p>
            <a:pPr lvl="1"/>
            <a:r>
              <a:rPr lang="es-ES" dirty="0"/>
              <a:t>Administración </a:t>
            </a:r>
            <a:r>
              <a:rPr lang="es-ES" dirty="0">
                <a:solidFill>
                  <a:schemeClr val="accent6"/>
                </a:solidFill>
              </a:rPr>
              <a:t>glucocorticoides</a:t>
            </a:r>
            <a:r>
              <a:rPr lang="es-ES" dirty="0"/>
              <a:t>: Hidrocortisona 100 mg </a:t>
            </a:r>
            <a:r>
              <a:rPr lang="es-ES" dirty="0" err="1"/>
              <a:t>im</a:t>
            </a:r>
            <a:r>
              <a:rPr lang="es-ES" dirty="0"/>
              <a:t> + Prednisona 10 mg c/12 h.</a:t>
            </a:r>
          </a:p>
          <a:p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Recuperación de la función pulmonar basal</a:t>
            </a:r>
            <a:r>
              <a:rPr lang="es-ES" dirty="0"/>
              <a:t>: 2 años tras suspensión y tratamiento.</a:t>
            </a:r>
          </a:p>
          <a:p>
            <a:endParaRPr lang="es-E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F7165EA-205E-39C4-1783-F1567D439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123" y="4365104"/>
            <a:ext cx="2285676" cy="122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4234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2060DA3-C9C5-AC0C-401C-17895C2E6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s-E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QUIMIOTERAPIA. MOSTAZAS NITROGENADAS:</a:t>
            </a:r>
            <a:r>
              <a:rPr lang="es-ES" dirty="0"/>
              <a:t> </a:t>
            </a:r>
            <a:br>
              <a:rPr lang="es-ES" dirty="0"/>
            </a:br>
            <a:r>
              <a:rPr lang="es-ES" dirty="0"/>
              <a:t>CICLOFOSFAMIDA, CLORAMBUCILO.</a:t>
            </a:r>
            <a:br>
              <a:rPr lang="es-ES" dirty="0"/>
            </a:br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778E0E26-53EA-7812-187A-47B70D0A67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87" t="28179" r="48969" b="28797"/>
          <a:stretch/>
        </p:blipFill>
        <p:spPr>
          <a:xfrm>
            <a:off x="237271" y="1093367"/>
            <a:ext cx="3275856" cy="2335633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75EB2E0C-7507-35F1-4921-AD6975B64B62}"/>
              </a:ext>
            </a:extLst>
          </p:cNvPr>
          <p:cNvSpPr txBox="1"/>
          <p:nvPr/>
        </p:nvSpPr>
        <p:spPr>
          <a:xfrm>
            <a:off x="3491880" y="1066003"/>
            <a:ext cx="6084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-</a:t>
            </a:r>
            <a:endParaRPr lang="es-ES" dirty="0">
              <a:solidFill>
                <a:schemeClr val="accent6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6B4811B8-1638-41A9-4C0A-294BC17779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12" t="31800" r="39763" b="58400"/>
          <a:stretch/>
        </p:blipFill>
        <p:spPr>
          <a:xfrm>
            <a:off x="5013430" y="4581128"/>
            <a:ext cx="3275856" cy="504056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xmlns="" id="{A65B68A7-2BAC-68DE-5442-19EA57F1D450}"/>
              </a:ext>
            </a:extLst>
          </p:cNvPr>
          <p:cNvSpPr/>
          <p:nvPr/>
        </p:nvSpPr>
        <p:spPr>
          <a:xfrm>
            <a:off x="467544" y="3760673"/>
            <a:ext cx="3816424" cy="2335633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Fibrosis intersticial pulmonar </a:t>
            </a:r>
            <a:r>
              <a:rPr lang="es-ES" dirty="0"/>
              <a:t>y </a:t>
            </a:r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Neumonía intersticial </a:t>
            </a:r>
            <a:r>
              <a:rPr lang="es-ES" dirty="0"/>
              <a:t>(muy raras)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Grave</a:t>
            </a:r>
            <a:r>
              <a:rPr lang="es-ES" dirty="0"/>
              <a:t>: LLC en tratamiento prolongado.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/>
              <a:t>Puede </a:t>
            </a:r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revertir</a:t>
            </a:r>
            <a:r>
              <a:rPr lang="es-ES" dirty="0"/>
              <a:t> tras suspensión.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xmlns="" id="{8857AE91-A15B-CE01-C3AE-641FC9489F3B}"/>
              </a:ext>
            </a:extLst>
          </p:cNvPr>
          <p:cNvSpPr/>
          <p:nvPr/>
        </p:nvSpPr>
        <p:spPr>
          <a:xfrm>
            <a:off x="4572000" y="1112088"/>
            <a:ext cx="4158716" cy="243117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>
                <a:solidFill>
                  <a:schemeClr val="accent6"/>
                </a:solidFill>
              </a:rPr>
              <a:t>Neumonitis intersticial </a:t>
            </a:r>
            <a:r>
              <a:rPr lang="es-ES" sz="1600" dirty="0"/>
              <a:t>y fibrosis pulmonar: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s-ES" sz="1600" dirty="0">
                <a:solidFill>
                  <a:schemeClr val="accent6"/>
                </a:solidFill>
              </a:rPr>
              <a:t>Aguda</a:t>
            </a:r>
            <a:r>
              <a:rPr lang="es-ES" sz="1600" dirty="0"/>
              <a:t>: incluso tras una sola dosis.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s-ES" sz="1600" dirty="0">
                <a:solidFill>
                  <a:schemeClr val="accent6"/>
                </a:solidFill>
              </a:rPr>
              <a:t>Tardía</a:t>
            </a:r>
            <a:r>
              <a:rPr lang="es-ES" sz="1600" dirty="0"/>
              <a:t> (&gt;6 meses-años </a:t>
            </a:r>
            <a:r>
              <a:rPr lang="es-ES" sz="1600" b="1" dirty="0">
                <a:solidFill>
                  <a:schemeClr val="accent6">
                    <a:lumMod val="75000"/>
                  </a:schemeClr>
                </a:solidFill>
              </a:rPr>
              <a:t>después del tratamiento).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>
                <a:solidFill>
                  <a:schemeClr val="accent6"/>
                </a:solidFill>
              </a:rPr>
              <a:t>Mortalidad</a:t>
            </a:r>
            <a:r>
              <a:rPr lang="es-ES" sz="1600" dirty="0"/>
              <a:t> elevada en la tardía.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>
                <a:solidFill>
                  <a:schemeClr val="accent6"/>
                </a:solidFill>
              </a:rPr>
              <a:t>Incidencia</a:t>
            </a:r>
            <a:r>
              <a:rPr lang="es-ES" sz="1600" dirty="0"/>
              <a:t> baja.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/>
              <a:t>Mal </a:t>
            </a:r>
            <a:r>
              <a:rPr lang="es-ES" sz="1600" dirty="0">
                <a:solidFill>
                  <a:schemeClr val="accent6"/>
                </a:solidFill>
              </a:rPr>
              <a:t>pronóstico.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1577726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D3DAB0E3-3B69-0C9A-5D9E-CEED76C0CC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5" t="29301" r="16138" b="15407"/>
          <a:stretch/>
        </p:blipFill>
        <p:spPr>
          <a:xfrm>
            <a:off x="136999" y="980728"/>
            <a:ext cx="9007001" cy="5472608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0FF9A806-54D4-CB3E-E103-AEFAF1915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7199312" cy="836613"/>
          </a:xfrm>
        </p:spPr>
        <p:txBody>
          <a:bodyPr/>
          <a:lstStyle/>
          <a:p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QUIMIOTERAPIA, AG. ALQUILANTES, NITROSOUREAS:</a:t>
            </a:r>
            <a:r>
              <a:rPr lang="es-ES" dirty="0"/>
              <a:t> CARMUSTINA</a:t>
            </a:r>
          </a:p>
        </p:txBody>
      </p:sp>
    </p:spTree>
    <p:extLst>
      <p:ext uri="{BB962C8B-B14F-4D97-AF65-F5344CB8AC3E}">
        <p14:creationId xmlns:p14="http://schemas.microsoft.com/office/powerpoint/2010/main" val="11600577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79E48B8-4D7D-3494-EC4F-8F2C5A0B0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QUIMIOTERAPIA, AG. ALQUILANTES, OTROS: </a:t>
            </a:r>
            <a:r>
              <a:rPr lang="es-ES" dirty="0"/>
              <a:t>BUSULFAN, TIOTEPA, PROCARBAZINA, PLATINOS.</a:t>
            </a:r>
          </a:p>
        </p:txBody>
      </p:sp>
      <p:graphicFrame>
        <p:nvGraphicFramePr>
          <p:cNvPr id="9" name="Tabla 9">
            <a:extLst>
              <a:ext uri="{FF2B5EF4-FFF2-40B4-BE49-F238E27FC236}">
                <a16:creationId xmlns:a16="http://schemas.microsoft.com/office/drawing/2014/main" xmlns="" id="{B759BFCA-2D5C-6F4E-B60C-C533F7F10E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197812"/>
              </p:ext>
            </p:extLst>
          </p:nvPr>
        </p:nvGraphicFramePr>
        <p:xfrm>
          <a:off x="899592" y="1225120"/>
          <a:ext cx="7344816" cy="23063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88980">
                  <a:extLst>
                    <a:ext uri="{9D8B030D-6E8A-4147-A177-3AD203B41FA5}">
                      <a16:colId xmlns:a16="http://schemas.microsoft.com/office/drawing/2014/main" xmlns="" val="604160444"/>
                    </a:ext>
                  </a:extLst>
                </a:gridCol>
                <a:gridCol w="4755836">
                  <a:extLst>
                    <a:ext uri="{9D8B030D-6E8A-4147-A177-3AD203B41FA5}">
                      <a16:colId xmlns:a16="http://schemas.microsoft.com/office/drawing/2014/main" xmlns="" val="31520676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FÁRMACO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REACCIÓN ADVERSA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349218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BUSULFAN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EPI: frecuencia no conocida.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132460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TIOTEPA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Neumonitis: frecuente.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674899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PROCARBAZINA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EPI: frecuencia no conocida.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17283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OXALIPLATINO y CARBOPLATINO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s-ES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CISPLATINO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s-ES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OXALIPLATINO</a:t>
                      </a:r>
                      <a:r>
                        <a:rPr lang="es-ES" sz="1600" dirty="0"/>
                        <a:t>: EPI y Fibrosis pulmonar (raras).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s-ES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CARBOPLATINO</a:t>
                      </a:r>
                      <a:r>
                        <a:rPr lang="es-ES" sz="1600" dirty="0"/>
                        <a:t>: EPI (frecuente).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06507317"/>
                  </a:ext>
                </a:extLst>
              </a:tr>
            </a:tbl>
          </a:graphicData>
        </a:graphic>
      </p:graphicFrame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668F1669-B233-A25B-BF39-69DD70D2CC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DAD7FBD7-AD82-5F69-7A99-2785CABD31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88" t="27600" r="39763" b="30400"/>
          <a:stretch/>
        </p:blipFill>
        <p:spPr>
          <a:xfrm>
            <a:off x="2483768" y="3785522"/>
            <a:ext cx="3168352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021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2060DA3-C9C5-AC0C-401C-17895C2E6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s-E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QUIMIOTERAPIA,  PRODUCTOS NATURALES:</a:t>
            </a: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xmlns="" id="{DF2B7DF0-6817-BD8D-C51F-43A24829A0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6334623"/>
              </p:ext>
            </p:extLst>
          </p:nvPr>
        </p:nvGraphicFramePr>
        <p:xfrm>
          <a:off x="683568" y="1052736"/>
          <a:ext cx="7536668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157254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7946E59-E209-A689-B0A5-1AD5AF25D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0"/>
            <a:ext cx="7776864" cy="836712"/>
          </a:xfrm>
        </p:spPr>
        <p:txBody>
          <a:bodyPr/>
          <a:lstStyle/>
          <a:p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QUIMIOTERAPIA, ANTIMETABOLITOS: </a:t>
            </a:r>
            <a:r>
              <a:rPr lang="es-ES" dirty="0"/>
              <a:t> METOTREXATO, GEMCITABINA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3E27792-6A8F-CCD6-A447-B5B32CAA4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700808"/>
            <a:ext cx="8218487" cy="2448272"/>
          </a:xfrm>
          <a:ln w="25400">
            <a:solidFill>
              <a:schemeClr val="accent5">
                <a:lumMod val="75000"/>
              </a:schemeClr>
            </a:solidFill>
          </a:ln>
        </p:spPr>
        <p:txBody>
          <a:bodyPr/>
          <a:lstStyle/>
          <a:p>
            <a:pPr marL="0" indent="0">
              <a:buNone/>
            </a:pPr>
            <a:r>
              <a:rPr lang="es-ES" b="1" dirty="0">
                <a:solidFill>
                  <a:schemeClr val="accent5">
                    <a:lumMod val="75000"/>
                  </a:schemeClr>
                </a:solidFill>
              </a:rPr>
              <a:t>GEMCITABINA</a:t>
            </a:r>
            <a:r>
              <a:rPr lang="es-ES" dirty="0"/>
              <a:t>: </a:t>
            </a:r>
          </a:p>
          <a:p>
            <a:pPr marL="0" indent="0">
              <a:buNone/>
            </a:pPr>
            <a:r>
              <a:rPr lang="es-ES" dirty="0"/>
              <a:t>	Neumonitis intersticial (poco frecuente)</a:t>
            </a:r>
          </a:p>
          <a:p>
            <a:pPr marL="0" indent="0">
              <a:buNone/>
            </a:pPr>
            <a:r>
              <a:rPr lang="es-ES" dirty="0"/>
              <a:t>	SDRA</a:t>
            </a:r>
          </a:p>
          <a:p>
            <a:pPr marL="0" indent="0">
              <a:buNone/>
            </a:pPr>
            <a:r>
              <a:rPr lang="es-ES" dirty="0"/>
              <a:t>	Tratamiento: interrumpir + terapia apoyo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b="1" dirty="0">
                <a:solidFill>
                  <a:schemeClr val="accent5">
                    <a:lumMod val="75000"/>
                  </a:schemeClr>
                </a:solidFill>
              </a:rPr>
              <a:t>METOTREXATO</a:t>
            </a:r>
            <a:r>
              <a:rPr lang="es-ES" dirty="0"/>
              <a:t>: inmunomediadas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3ED4E283-3813-2151-68B1-AA6A8927E6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432798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CE2FDDB-D079-2469-A52C-B1EB069A6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E28B0C"/>
                </a:solidFill>
              </a:rPr>
              <a:t>INHIBIDORES m-TOR</a:t>
            </a:r>
            <a:r>
              <a:rPr lang="es-ES" dirty="0"/>
              <a:t>: SIROLIMUS, EVEROLIMUS y TEMSIROLIMUS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FFAA525-BAA1-7AA8-8E32-3299D3C54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0" y="2934920"/>
            <a:ext cx="8075239" cy="2808312"/>
          </a:xfrm>
          <a:ln w="25400">
            <a:solidFill>
              <a:schemeClr val="accent3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1800" b="1" dirty="0">
                <a:solidFill>
                  <a:schemeClr val="accent3">
                    <a:lumMod val="75000"/>
                  </a:schemeClr>
                </a:solidFill>
              </a:rPr>
              <a:t>TEMSIROLIMUS</a:t>
            </a:r>
            <a:r>
              <a:rPr lang="es-ES" sz="1800" dirty="0">
                <a:solidFill>
                  <a:schemeClr val="accent3">
                    <a:lumMod val="75000"/>
                  </a:schemeClr>
                </a:solidFill>
              </a:rPr>
              <a:t>:</a:t>
            </a:r>
            <a:r>
              <a:rPr lang="es-ES" sz="1800" dirty="0"/>
              <a:t> EPI frecuente (15% todos los G, 1,9% G3 y G4). Suspensión hasta G0 (ATB, GLC)- Evaluación periódica (</a:t>
            </a:r>
            <a:r>
              <a:rPr lang="es-ES" sz="1800" dirty="0" err="1"/>
              <a:t>Rx</a:t>
            </a:r>
            <a:r>
              <a:rPr lang="es-ES" sz="1800" dirty="0"/>
              <a:t> , TAC torácico).</a:t>
            </a:r>
          </a:p>
          <a:p>
            <a:pPr marL="0" indent="0">
              <a:buNone/>
            </a:pPr>
            <a:endParaRPr lang="es-ES" sz="1800" dirty="0"/>
          </a:p>
          <a:p>
            <a:pPr marL="0" indent="0">
              <a:buNone/>
            </a:pPr>
            <a:r>
              <a:rPr lang="es-ES" sz="1800" b="1" dirty="0">
                <a:solidFill>
                  <a:schemeClr val="accent3">
                    <a:lumMod val="75000"/>
                  </a:schemeClr>
                </a:solidFill>
              </a:rPr>
              <a:t>SIROLIMUS Y EVEROLIMUS</a:t>
            </a:r>
            <a:r>
              <a:rPr lang="es-ES" sz="1800" dirty="0">
                <a:solidFill>
                  <a:schemeClr val="accent3">
                    <a:lumMod val="75000"/>
                  </a:schemeClr>
                </a:solidFill>
              </a:rPr>
              <a:t>: </a:t>
            </a:r>
            <a:r>
              <a:rPr lang="es-ES" sz="1800" dirty="0"/>
              <a:t>Neumonía intersticial linfocítica, neumonía organizada, hemorragia alveolar.</a:t>
            </a:r>
          </a:p>
          <a:p>
            <a:r>
              <a:rPr lang="es-ES" sz="1800" dirty="0"/>
              <a:t>Tratamiento:</a:t>
            </a:r>
          </a:p>
          <a:p>
            <a:pPr lvl="1"/>
            <a:r>
              <a:rPr lang="es-ES" dirty="0"/>
              <a:t>Retirada o </a:t>
            </a:r>
            <a:r>
              <a:rPr lang="es-ES" b="1" dirty="0">
                <a:solidFill>
                  <a:srgbClr val="E28B0C"/>
                </a:solidFill>
              </a:rPr>
              <a:t>disminución dosis</a:t>
            </a:r>
            <a:r>
              <a:rPr lang="es-ES" dirty="0"/>
              <a:t>.</a:t>
            </a:r>
          </a:p>
          <a:p>
            <a:pPr lvl="1"/>
            <a:r>
              <a:rPr lang="es-ES" dirty="0"/>
              <a:t>Glucocorticoides.</a:t>
            </a:r>
          </a:p>
          <a:p>
            <a:pPr lvl="1"/>
            <a:r>
              <a:rPr lang="es-ES" dirty="0"/>
              <a:t>Cambio de </a:t>
            </a:r>
            <a:r>
              <a:rPr lang="es-ES" dirty="0" err="1"/>
              <a:t>sirolimus</a:t>
            </a:r>
            <a:r>
              <a:rPr lang="es-ES" dirty="0"/>
              <a:t> a </a:t>
            </a:r>
            <a:r>
              <a:rPr lang="es-ES" dirty="0" err="1"/>
              <a:t>everolimus</a:t>
            </a:r>
            <a:r>
              <a:rPr lang="es-ES" dirty="0"/>
              <a:t>.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CE8C7C96-0495-3E02-1AED-387A7734D2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s-ES" dirty="0"/>
          </a:p>
        </p:txBody>
      </p:sp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xmlns="" id="{C8EBFF2B-8588-2248-9223-CEA1D95F6789}"/>
              </a:ext>
            </a:extLst>
          </p:cNvPr>
          <p:cNvGraphicFramePr>
            <a:graphicFrameLocks noGrp="1"/>
          </p:cNvGraphicFramePr>
          <p:nvPr/>
        </p:nvGraphicFramePr>
        <p:xfrm>
          <a:off x="611560" y="980728"/>
          <a:ext cx="7920880" cy="170999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xmlns="" val="360332554"/>
                    </a:ext>
                  </a:extLst>
                </a:gridCol>
                <a:gridCol w="6192688">
                  <a:extLst>
                    <a:ext uri="{9D8B030D-6E8A-4147-A177-3AD203B41FA5}">
                      <a16:colId xmlns:a16="http://schemas.microsoft.com/office/drawing/2014/main" xmlns="" val="1154812399"/>
                    </a:ext>
                  </a:extLst>
                </a:gridCol>
              </a:tblGrid>
              <a:tr h="304382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MEDICAMENTO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INDICACIONES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48539805"/>
                  </a:ext>
                </a:extLst>
              </a:tr>
              <a:tr h="304382"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/>
                        <a:t>SIROLIMUS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dirty="0" err="1"/>
                        <a:t>Tx</a:t>
                      </a:r>
                      <a:r>
                        <a:rPr lang="es-ES" sz="1200" dirty="0"/>
                        <a:t> renal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62252278"/>
                  </a:ext>
                </a:extLst>
              </a:tr>
              <a:tr h="615372"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/>
                        <a:t>EVEROLIMUS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1200" dirty="0"/>
                        <a:t>-</a:t>
                      </a:r>
                      <a:r>
                        <a:rPr lang="es-ES" sz="1200" dirty="0" err="1"/>
                        <a:t>Tx</a:t>
                      </a:r>
                      <a:r>
                        <a:rPr lang="es-ES" sz="1200" dirty="0"/>
                        <a:t> renal y cardiaco</a:t>
                      </a:r>
                    </a:p>
                    <a:p>
                      <a:pPr algn="just"/>
                      <a:r>
                        <a:rPr lang="es-ES" sz="1200" dirty="0"/>
                        <a:t>-Cáncer de mama, tumores neuroendocrino de origen pancreático, GI o pulmonar.</a:t>
                      </a:r>
                    </a:p>
                    <a:p>
                      <a:pPr algn="just"/>
                      <a:r>
                        <a:rPr lang="es-ES" sz="1200" dirty="0"/>
                        <a:t>-Crisis epilépticas ligadas al complejo de esclerosis tuberosa, astrocitoma </a:t>
                      </a:r>
                      <a:r>
                        <a:rPr lang="es-ES" sz="1200" dirty="0" err="1"/>
                        <a:t>subependimario</a:t>
                      </a:r>
                      <a:r>
                        <a:rPr lang="es-ES" sz="12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73611595"/>
                  </a:ext>
                </a:extLst>
              </a:tr>
              <a:tr h="460728"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/>
                        <a:t>TEMSIROLIMUS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1200" dirty="0"/>
                        <a:t>-Carcinoma de células renales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120585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91528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4B426B6E-3A83-E2BE-57A8-0B6C3C5F9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254" y="116632"/>
            <a:ext cx="6066954" cy="1152128"/>
          </a:xfrm>
        </p:spPr>
        <p:txBody>
          <a:bodyPr/>
          <a:lstStyle/>
          <a:p>
            <a:r>
              <a:rPr lang="es-ES" dirty="0"/>
              <a:t>FÁRMACOS ANTINEOPLÁSICOS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xmlns="" id="{70E4B7EF-2236-2ECC-0E3C-9D01E37258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7652406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719521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7946E59-E209-A689-B0A5-1AD5AF25D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0"/>
            <a:ext cx="7776864" cy="836712"/>
          </a:xfrm>
        </p:spPr>
        <p:txBody>
          <a:bodyPr/>
          <a:lstStyle/>
          <a:p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HORMONOTERAPIA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3E27792-6A8F-CCD6-A447-B5B32CAA4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844824"/>
            <a:ext cx="8218487" cy="2448272"/>
          </a:xfrm>
          <a:ln w="25400">
            <a:solidFill>
              <a:schemeClr val="accent5">
                <a:lumMod val="75000"/>
              </a:schemeClr>
            </a:solidFill>
          </a:ln>
        </p:spPr>
        <p:txBody>
          <a:bodyPr/>
          <a:lstStyle/>
          <a:p>
            <a:pPr marL="0" indent="0">
              <a:buNone/>
            </a:pPr>
            <a:r>
              <a:rPr lang="es-ES" b="1" dirty="0">
                <a:solidFill>
                  <a:srgbClr val="C00000"/>
                </a:solidFill>
              </a:rPr>
              <a:t>AGONISTAS LHRH</a:t>
            </a:r>
            <a:r>
              <a:rPr lang="es-ES" dirty="0"/>
              <a:t>: </a:t>
            </a:r>
            <a:r>
              <a:rPr lang="es-ES" dirty="0" err="1"/>
              <a:t>Goserelina</a:t>
            </a:r>
            <a:r>
              <a:rPr lang="es-ES" dirty="0"/>
              <a:t>, Leuprorelina</a:t>
            </a:r>
          </a:p>
          <a:p>
            <a:pPr marL="0" indent="0">
              <a:buNone/>
            </a:pPr>
            <a:r>
              <a:rPr lang="es-ES" dirty="0"/>
              <a:t>Neumonía intersticial (frecuencia no conocida)</a:t>
            </a:r>
          </a:p>
          <a:p>
            <a:pPr marL="0" indent="0">
              <a:buNone/>
            </a:pPr>
            <a:r>
              <a:rPr lang="es-ES" dirty="0"/>
              <a:t>	</a:t>
            </a:r>
          </a:p>
          <a:p>
            <a:pPr marL="0" indent="0">
              <a:buNone/>
            </a:pPr>
            <a:r>
              <a:rPr lang="es-ES" b="1" dirty="0">
                <a:solidFill>
                  <a:srgbClr val="C00000"/>
                </a:solidFill>
              </a:rPr>
              <a:t>ANTAGONISTAS ADRENÉRGICOS</a:t>
            </a:r>
            <a:r>
              <a:rPr lang="es-ES" dirty="0"/>
              <a:t>: </a:t>
            </a:r>
            <a:r>
              <a:rPr lang="es-ES" dirty="0" err="1"/>
              <a:t>Bicalutamida</a:t>
            </a:r>
            <a:r>
              <a:rPr lang="es-ES" dirty="0"/>
              <a:t> (EPI: poco frecuente)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b="1" dirty="0">
                <a:solidFill>
                  <a:srgbClr val="C00000"/>
                </a:solidFill>
              </a:rPr>
              <a:t>TAMOXIFENO</a:t>
            </a:r>
            <a:r>
              <a:rPr lang="es-ES" dirty="0"/>
              <a:t>: Neumonía intersticial (muy rara)</a:t>
            </a:r>
          </a:p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3ED4E283-3813-2151-68B1-AA6A8927E6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56566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Reacción Adversa a Medicamentos (RAM)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“Cualquier respuesta </a:t>
            </a:r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nociva y no intencionada </a:t>
            </a:r>
            <a:r>
              <a:rPr lang="es-ES" dirty="0"/>
              <a:t>a un medicamento”</a:t>
            </a:r>
          </a:p>
          <a:p>
            <a:endParaRPr lang="es-ES" dirty="0"/>
          </a:p>
          <a:p>
            <a:r>
              <a:rPr lang="es-ES" dirty="0"/>
              <a:t>Epidemiología:</a:t>
            </a:r>
          </a:p>
          <a:p>
            <a:pPr lvl="1"/>
            <a:r>
              <a:rPr lang="es-ES" dirty="0"/>
              <a:t>10% pacientes AMBULATORIOS</a:t>
            </a:r>
          </a:p>
          <a:p>
            <a:pPr lvl="1"/>
            <a:r>
              <a:rPr lang="es-ES" dirty="0"/>
              <a:t>5-10% INGRESOS hospitalarios</a:t>
            </a:r>
          </a:p>
          <a:p>
            <a:pPr lvl="1"/>
            <a:r>
              <a:rPr lang="es-ES" dirty="0"/>
              <a:t>10-20% paciente HOSPITALIZADO</a:t>
            </a:r>
          </a:p>
          <a:p>
            <a:endParaRPr lang="es-ES" dirty="0"/>
          </a:p>
          <a:p>
            <a:r>
              <a:rPr lang="es-ES" dirty="0"/>
              <a:t>Incidencia pacientes HOSPITALIZADOS FALLECIDOS por RAM: 7%</a:t>
            </a:r>
          </a:p>
          <a:p>
            <a:endParaRPr lang="es-ES" dirty="0"/>
          </a:p>
          <a:p>
            <a:r>
              <a:rPr lang="es-ES" dirty="0"/>
              <a:t>CUALQUIER TRASTORNO podría estar producido o desencadenado por un FÁRMACO.</a:t>
            </a:r>
          </a:p>
          <a:p>
            <a:endParaRPr lang="es-ES" dirty="0"/>
          </a:p>
          <a:p>
            <a:r>
              <a:rPr lang="es-ES" dirty="0"/>
              <a:t>DIAGNÓSTICO DIFERENCIAL: 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</a:rPr>
              <a:t>ANAMNESIS FARMACOLÓGICA COMPLETA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es-ES" dirty="0"/>
              <a:t>Montané E, Santesmases J. Adverse </a:t>
            </a:r>
            <a:r>
              <a:rPr lang="es-ES" dirty="0" err="1"/>
              <a:t>drug</a:t>
            </a:r>
            <a:r>
              <a:rPr lang="es-ES" dirty="0"/>
              <a:t> </a:t>
            </a:r>
            <a:r>
              <a:rPr lang="es-ES" dirty="0" err="1"/>
              <a:t>reactions</a:t>
            </a:r>
            <a:r>
              <a:rPr lang="es-ES" dirty="0"/>
              <a:t>. </a:t>
            </a:r>
            <a:r>
              <a:rPr lang="es-ES" dirty="0" err="1"/>
              <a:t>Med</a:t>
            </a:r>
            <a:r>
              <a:rPr lang="es-ES" dirty="0"/>
              <a:t> Clin (</a:t>
            </a:r>
            <a:r>
              <a:rPr lang="es-ES" dirty="0" err="1"/>
              <a:t>Barc</a:t>
            </a:r>
            <a:r>
              <a:rPr lang="es-ES" dirty="0"/>
              <a:t>). 2020 Mar 13;154(5):178-184.</a:t>
            </a:r>
          </a:p>
        </p:txBody>
      </p:sp>
    </p:spTree>
    <p:extLst>
      <p:ext uri="{BB962C8B-B14F-4D97-AF65-F5344CB8AC3E}">
        <p14:creationId xmlns:p14="http://schemas.microsoft.com/office/powerpoint/2010/main" val="14582356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4B426B6E-3A83-E2BE-57A8-0B6C3C5F9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254" y="116632"/>
            <a:ext cx="6066954" cy="1152128"/>
          </a:xfrm>
        </p:spPr>
        <p:txBody>
          <a:bodyPr/>
          <a:lstStyle/>
          <a:p>
            <a:r>
              <a:rPr lang="es-ES" dirty="0"/>
              <a:t>FÁRMACOS ANTINEOPLÁSICOS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xmlns="" id="{70E4B7EF-2236-2ECC-0E3C-9D01E37258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6208093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223785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7946E59-E209-A689-B0A5-1AD5AF25D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0"/>
            <a:ext cx="7776864" cy="836712"/>
          </a:xfrm>
        </p:spPr>
        <p:txBody>
          <a:bodyPr/>
          <a:lstStyle/>
          <a:p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TERAPIA DIRIGIDA: </a:t>
            </a:r>
            <a:r>
              <a:rPr lang="es-ES" dirty="0"/>
              <a:t>Ab MONOCLONALES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3E27792-6A8F-CCD6-A447-B5B32CAA4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844824"/>
            <a:ext cx="8218487" cy="2448272"/>
          </a:xfrm>
          <a:ln w="25400">
            <a:solidFill>
              <a:schemeClr val="accent5">
                <a:lumMod val="75000"/>
              </a:schemeClr>
            </a:solidFill>
          </a:ln>
        </p:spPr>
        <p:txBody>
          <a:bodyPr>
            <a:normAutofit fontScale="62500" lnSpcReduction="20000"/>
          </a:bodyPr>
          <a:lstStyle/>
          <a:p>
            <a:r>
              <a:rPr lang="es-ES" sz="2900" b="1" dirty="0">
                <a:solidFill>
                  <a:schemeClr val="accent5">
                    <a:lumMod val="50000"/>
                  </a:schemeClr>
                </a:solidFill>
              </a:rPr>
              <a:t>INHIBIDORES HER-2</a:t>
            </a:r>
            <a:r>
              <a:rPr lang="es-ES" sz="2900" dirty="0"/>
              <a:t>: </a:t>
            </a:r>
            <a:r>
              <a:rPr lang="es-ES" sz="2900" dirty="0" err="1"/>
              <a:t>Trastuzumab</a:t>
            </a:r>
            <a:r>
              <a:rPr lang="es-ES" sz="2900" dirty="0"/>
              <a:t> (Ca. mama, Ca. gástrico):</a:t>
            </a:r>
          </a:p>
          <a:p>
            <a:endParaRPr lang="es-ES" sz="2900" dirty="0"/>
          </a:p>
          <a:p>
            <a:pPr lvl="1"/>
            <a:r>
              <a:rPr lang="es-ES" sz="2900" dirty="0">
                <a:solidFill>
                  <a:schemeClr val="accent1"/>
                </a:solidFill>
              </a:rPr>
              <a:t>EPI, Fibrosis pulmonar</a:t>
            </a:r>
            <a:r>
              <a:rPr lang="es-ES" sz="2900" dirty="0"/>
              <a:t>: frecuencia no conocida.</a:t>
            </a:r>
          </a:p>
          <a:p>
            <a:pPr lvl="1"/>
            <a:r>
              <a:rPr lang="es-ES" sz="2900" dirty="0">
                <a:solidFill>
                  <a:schemeClr val="accent1"/>
                </a:solidFill>
              </a:rPr>
              <a:t>Neumonitis</a:t>
            </a:r>
            <a:r>
              <a:rPr lang="es-ES" sz="2900" dirty="0"/>
              <a:t>: poco frecuente.</a:t>
            </a:r>
          </a:p>
          <a:p>
            <a:pPr lvl="1"/>
            <a:r>
              <a:rPr lang="es-ES" sz="2900" b="1" dirty="0">
                <a:solidFill>
                  <a:srgbClr val="E28B0C"/>
                </a:solidFill>
              </a:rPr>
              <a:t>Asociado a otros fármacos </a:t>
            </a:r>
            <a:r>
              <a:rPr lang="es-ES" sz="2900" b="1" dirty="0" err="1">
                <a:solidFill>
                  <a:srgbClr val="E28B0C"/>
                </a:solidFill>
              </a:rPr>
              <a:t>neumotóxicos</a:t>
            </a:r>
            <a:r>
              <a:rPr lang="es-ES" sz="2900" dirty="0"/>
              <a:t>: </a:t>
            </a:r>
            <a:r>
              <a:rPr lang="es-ES" sz="2900" dirty="0" err="1"/>
              <a:t>taxanos</a:t>
            </a:r>
            <a:r>
              <a:rPr lang="es-ES" sz="2900" dirty="0"/>
              <a:t>, </a:t>
            </a:r>
            <a:r>
              <a:rPr lang="es-ES" sz="2900" dirty="0" err="1"/>
              <a:t>gemcitabina</a:t>
            </a:r>
            <a:r>
              <a:rPr lang="es-ES" sz="2900" dirty="0"/>
              <a:t>, </a:t>
            </a:r>
            <a:r>
              <a:rPr lang="es-ES" sz="2900" dirty="0" err="1"/>
              <a:t>vinorelbina</a:t>
            </a:r>
            <a:r>
              <a:rPr lang="es-ES" sz="2900" dirty="0"/>
              <a:t>, RT.</a:t>
            </a:r>
          </a:p>
          <a:p>
            <a:pPr lvl="1"/>
            <a:r>
              <a:rPr lang="es-ES" sz="2900" dirty="0"/>
              <a:t>Aparece durante la </a:t>
            </a:r>
            <a:r>
              <a:rPr lang="es-ES" sz="2900" dirty="0">
                <a:solidFill>
                  <a:schemeClr val="accent1"/>
                </a:solidFill>
              </a:rPr>
              <a:t>perfusión</a:t>
            </a:r>
            <a:r>
              <a:rPr lang="es-ES" sz="2900" dirty="0"/>
              <a:t> o de forma </a:t>
            </a:r>
            <a:r>
              <a:rPr lang="es-ES" sz="2900" dirty="0">
                <a:solidFill>
                  <a:schemeClr val="accent1"/>
                </a:solidFill>
              </a:rPr>
              <a:t>tardía</a:t>
            </a:r>
            <a:r>
              <a:rPr lang="es-ES" sz="2900" dirty="0"/>
              <a:t>.</a:t>
            </a:r>
          </a:p>
          <a:p>
            <a:pPr lvl="1"/>
            <a:r>
              <a:rPr lang="es-ES" sz="2900" dirty="0"/>
              <a:t>Pacientes con disnea en reposo (mayor riesgo): </a:t>
            </a:r>
            <a:r>
              <a:rPr lang="es-ES" sz="2900" dirty="0">
                <a:solidFill>
                  <a:schemeClr val="accent1"/>
                </a:solidFill>
              </a:rPr>
              <a:t>no tratar</a:t>
            </a:r>
            <a:r>
              <a:rPr lang="es-ES" sz="2900" dirty="0"/>
              <a:t>.</a:t>
            </a:r>
          </a:p>
          <a:p>
            <a:pPr marL="0" indent="0">
              <a:buNone/>
            </a:pPr>
            <a:r>
              <a:rPr lang="es-ES" dirty="0"/>
              <a:t>	</a:t>
            </a:r>
          </a:p>
          <a:p>
            <a:pPr marL="0" indent="0">
              <a:buNone/>
            </a:pPr>
            <a:r>
              <a:rPr lang="es-ES" dirty="0"/>
              <a:t>	</a:t>
            </a:r>
          </a:p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3ED4E283-3813-2151-68B1-AA6A8927E6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E36B4994-CDA2-7A74-6708-17004928B8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437" t="24800" r="6688" b="54200"/>
          <a:stretch/>
        </p:blipFill>
        <p:spPr>
          <a:xfrm>
            <a:off x="7812360" y="1867845"/>
            <a:ext cx="720080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98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4B426B6E-3A83-E2BE-57A8-0B6C3C5F9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254" y="116632"/>
            <a:ext cx="6066954" cy="1152128"/>
          </a:xfrm>
        </p:spPr>
        <p:txBody>
          <a:bodyPr/>
          <a:lstStyle/>
          <a:p>
            <a:r>
              <a:rPr lang="es-ES" dirty="0"/>
              <a:t>FÁRMACOS ANTINEOPLÁSICOS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xmlns="" id="{70E4B7EF-2236-2ECC-0E3C-9D01E37258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3550694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41726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C14C333-66AE-2566-F226-0A17FC781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/>
            </a:r>
            <a:b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E28B0C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INMUNOTERAPIA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: Inmune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checkpoints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Inhibitors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(ICI). Inhibidores de los puntos de control inmunitario</a:t>
            </a: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xmlns="" id="{A30ED074-9183-DA6B-A3DE-C01BE8C230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45" y="980728"/>
            <a:ext cx="9141664" cy="5142185"/>
          </a:xfrm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A1880943-D5A1-A465-9D5E-5B9FAEB324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xmlns="" id="{2AC12A8D-3E2E-AD05-DB3D-859CA8A567A3}"/>
              </a:ext>
            </a:extLst>
          </p:cNvPr>
          <p:cNvSpPr/>
          <p:nvPr/>
        </p:nvSpPr>
        <p:spPr>
          <a:xfrm>
            <a:off x="7164287" y="879642"/>
            <a:ext cx="2160241" cy="182927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xmlns="" id="{CA8179F5-D3E8-65A5-DE56-6D7E01195E0C}"/>
              </a:ext>
            </a:extLst>
          </p:cNvPr>
          <p:cNvSpPr/>
          <p:nvPr/>
        </p:nvSpPr>
        <p:spPr>
          <a:xfrm>
            <a:off x="5744" y="5618857"/>
            <a:ext cx="2261999" cy="6480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52044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8FA3CEB-0880-DEF9-0FD0-14AE060E6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/>
              <a:t>Inmunoterapia: </a:t>
            </a:r>
            <a:br>
              <a:rPr lang="es-ES" b="1" dirty="0"/>
            </a:br>
            <a:r>
              <a:rPr lang="es-ES" b="1" dirty="0"/>
              <a:t>Inmune </a:t>
            </a:r>
            <a:r>
              <a:rPr lang="es-ES" b="1" dirty="0" err="1"/>
              <a:t>checkpoints</a:t>
            </a:r>
            <a:r>
              <a:rPr lang="es-ES" b="1" dirty="0"/>
              <a:t> </a:t>
            </a:r>
            <a:r>
              <a:rPr lang="es-ES" b="1" dirty="0" err="1"/>
              <a:t>Inhibitors</a:t>
            </a:r>
            <a:r>
              <a:rPr lang="es-ES" b="1" dirty="0"/>
              <a:t> (ICI)</a:t>
            </a:r>
            <a:br>
              <a:rPr lang="es-ES" b="1" dirty="0"/>
            </a:br>
            <a:r>
              <a:rPr lang="es-ES" b="1" dirty="0"/>
              <a:t>Inhibidores de los puntos de control inmunitario</a:t>
            </a:r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xmlns="" id="{9248BDD0-05B3-2DC8-EBD7-3347C0E91F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862797"/>
              </p:ext>
            </p:extLst>
          </p:nvPr>
        </p:nvGraphicFramePr>
        <p:xfrm>
          <a:off x="755576" y="980728"/>
          <a:ext cx="7886697" cy="571881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215158">
                  <a:extLst>
                    <a:ext uri="{9D8B030D-6E8A-4147-A177-3AD203B41FA5}">
                      <a16:colId xmlns:a16="http://schemas.microsoft.com/office/drawing/2014/main" xmlns="" val="778856008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xmlns="" val="895320931"/>
                    </a:ext>
                  </a:extLst>
                </a:gridCol>
                <a:gridCol w="3295275">
                  <a:extLst>
                    <a:ext uri="{9D8B030D-6E8A-4147-A177-3AD203B41FA5}">
                      <a16:colId xmlns:a16="http://schemas.microsoft.com/office/drawing/2014/main" xmlns="" val="4057478741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/>
                        <a:t>Mecanismo de acción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/>
                        <a:t>Fármaco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/>
                        <a:t>Indicación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3135650720"/>
                  </a:ext>
                </a:extLst>
              </a:tr>
              <a:tr h="891540">
                <a:tc>
                  <a:txBody>
                    <a:bodyPr/>
                    <a:lstStyle/>
                    <a:p>
                      <a:r>
                        <a:rPr lang="es-ES" sz="1400" dirty="0"/>
                        <a:t>Inhibidores PD-1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ES" sz="1400" b="1" dirty="0" err="1">
                          <a:solidFill>
                            <a:srgbClr val="E28B0C"/>
                          </a:solidFill>
                        </a:rPr>
                        <a:t>Nivolumab</a:t>
                      </a:r>
                      <a:endParaRPr lang="es-ES" sz="1400" b="1" dirty="0">
                        <a:solidFill>
                          <a:srgbClr val="E28B0C"/>
                        </a:solidFill>
                      </a:endParaRPr>
                    </a:p>
                    <a:p>
                      <a:r>
                        <a:rPr lang="es-ES" sz="1400" b="1" dirty="0" err="1">
                          <a:solidFill>
                            <a:srgbClr val="E28B0C"/>
                          </a:solidFill>
                        </a:rPr>
                        <a:t>Pembrolizumab</a:t>
                      </a:r>
                      <a:endParaRPr lang="es-ES" sz="1400" b="1" dirty="0">
                        <a:solidFill>
                          <a:srgbClr val="E28B0C"/>
                        </a:solidFill>
                      </a:endParaRPr>
                    </a:p>
                    <a:p>
                      <a:r>
                        <a:rPr lang="es-ES" sz="1400" b="1" dirty="0" err="1">
                          <a:solidFill>
                            <a:srgbClr val="E28B0C"/>
                          </a:solidFill>
                        </a:rPr>
                        <a:t>Cemiplimab</a:t>
                      </a:r>
                      <a:endParaRPr lang="es-ES" sz="1400" b="1" dirty="0">
                        <a:solidFill>
                          <a:srgbClr val="E28B0C"/>
                        </a:solidFill>
                      </a:endParaRPr>
                    </a:p>
                    <a:p>
                      <a:endParaRPr lang="es-ES" sz="1400" b="1" dirty="0">
                        <a:solidFill>
                          <a:srgbClr val="E28B0C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-Melanoma (</a:t>
                      </a:r>
                      <a:r>
                        <a:rPr lang="es-ES" sz="1400" dirty="0" err="1"/>
                        <a:t>Nivolumab</a:t>
                      </a:r>
                      <a:r>
                        <a:rPr lang="es-ES" sz="1400" dirty="0"/>
                        <a:t> y </a:t>
                      </a:r>
                      <a:r>
                        <a:rPr lang="es-ES" sz="1400" dirty="0" err="1"/>
                        <a:t>pembrolizumab</a:t>
                      </a:r>
                      <a:r>
                        <a:rPr lang="es-ES" sz="1400" dirty="0"/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-Ca. Células renales (</a:t>
                      </a:r>
                      <a:r>
                        <a:rPr lang="es-ES" sz="1400" dirty="0" err="1"/>
                        <a:t>Nivolumab</a:t>
                      </a:r>
                      <a:r>
                        <a:rPr lang="es-ES" sz="1400" dirty="0"/>
                        <a:t> y </a:t>
                      </a:r>
                      <a:r>
                        <a:rPr lang="es-ES" sz="1400" dirty="0" err="1"/>
                        <a:t>pembrolizumab</a:t>
                      </a:r>
                      <a:r>
                        <a:rPr lang="es-ES" sz="1400" dirty="0"/>
                        <a:t>)</a:t>
                      </a:r>
                    </a:p>
                    <a:p>
                      <a:r>
                        <a:rPr lang="es-ES" sz="1400" dirty="0"/>
                        <a:t>-CPNM (todos)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-LNH (</a:t>
                      </a:r>
                      <a:r>
                        <a:rPr lang="es-ES" sz="1400" dirty="0" err="1"/>
                        <a:t>Nivolumab</a:t>
                      </a:r>
                      <a:r>
                        <a:rPr lang="es-ES" sz="1400" dirty="0"/>
                        <a:t> y </a:t>
                      </a:r>
                      <a:r>
                        <a:rPr lang="es-ES" sz="1400" dirty="0" err="1"/>
                        <a:t>pembrolizumab</a:t>
                      </a:r>
                      <a:r>
                        <a:rPr lang="es-ES" sz="1400" dirty="0"/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-Ca. Cabeza y cuello (</a:t>
                      </a:r>
                      <a:r>
                        <a:rPr lang="es-ES" sz="1400" dirty="0" err="1"/>
                        <a:t>Nivolumab</a:t>
                      </a:r>
                      <a:r>
                        <a:rPr lang="es-ES" sz="1400" dirty="0"/>
                        <a:t> y </a:t>
                      </a:r>
                      <a:r>
                        <a:rPr lang="es-ES" sz="1400" dirty="0" err="1"/>
                        <a:t>pembrolizumab</a:t>
                      </a:r>
                      <a:r>
                        <a:rPr lang="es-ES" sz="1400" dirty="0"/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-Ca. Urotelial (</a:t>
                      </a:r>
                      <a:r>
                        <a:rPr lang="es-ES" sz="1400" dirty="0" err="1"/>
                        <a:t>Nivolumab</a:t>
                      </a:r>
                      <a:r>
                        <a:rPr lang="es-ES" sz="1400" dirty="0"/>
                        <a:t> y </a:t>
                      </a:r>
                      <a:r>
                        <a:rPr lang="es-ES" sz="1400" dirty="0" err="1"/>
                        <a:t>pembrolizumab</a:t>
                      </a:r>
                      <a:r>
                        <a:rPr lang="es-ES" sz="1400" dirty="0"/>
                        <a:t>)</a:t>
                      </a:r>
                    </a:p>
                    <a:p>
                      <a:r>
                        <a:rPr lang="es-ES" sz="1400" dirty="0"/>
                        <a:t>-Ca. Esófago (</a:t>
                      </a:r>
                      <a:r>
                        <a:rPr lang="es-ES" sz="1400" dirty="0" err="1"/>
                        <a:t>Nivolumab</a:t>
                      </a:r>
                      <a:r>
                        <a:rPr lang="es-ES" sz="1400" dirty="0"/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-Ca. Cutáneo cel. Escamosas (</a:t>
                      </a:r>
                      <a:r>
                        <a:rPr lang="es-ES" sz="1400" dirty="0" err="1"/>
                        <a:t>Cemiplimab</a:t>
                      </a:r>
                      <a:r>
                        <a:rPr lang="es-ES" sz="1400" dirty="0"/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-Ca. Basocelular (</a:t>
                      </a:r>
                      <a:r>
                        <a:rPr lang="es-ES" sz="1400" dirty="0" err="1"/>
                        <a:t>Cemiplimab</a:t>
                      </a:r>
                      <a:r>
                        <a:rPr lang="es-ES" sz="1400" dirty="0"/>
                        <a:t>)</a:t>
                      </a:r>
                    </a:p>
                    <a:p>
                      <a:r>
                        <a:rPr lang="es-ES" sz="1400" dirty="0"/>
                        <a:t>-Ca. Cuello de útero (</a:t>
                      </a:r>
                      <a:r>
                        <a:rPr lang="es-ES" sz="1400" dirty="0" err="1"/>
                        <a:t>Cemiplimab</a:t>
                      </a:r>
                      <a:r>
                        <a:rPr lang="es-ES" sz="1400" dirty="0"/>
                        <a:t>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3470516664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es-ES" sz="1400" dirty="0"/>
                        <a:t>Inhibidores PD-L1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ES" sz="1400" b="1" dirty="0">
                          <a:solidFill>
                            <a:srgbClr val="E28B0C"/>
                          </a:solidFill>
                        </a:rPr>
                        <a:t>Atezolizumab</a:t>
                      </a:r>
                    </a:p>
                    <a:p>
                      <a:r>
                        <a:rPr lang="es-ES" sz="1400" b="1" dirty="0" err="1">
                          <a:solidFill>
                            <a:srgbClr val="E28B0C"/>
                          </a:solidFill>
                        </a:rPr>
                        <a:t>Avelumab</a:t>
                      </a:r>
                      <a:endParaRPr lang="es-ES" sz="1400" b="1" dirty="0">
                        <a:solidFill>
                          <a:srgbClr val="E28B0C"/>
                        </a:solidFill>
                      </a:endParaRPr>
                    </a:p>
                    <a:p>
                      <a:r>
                        <a:rPr lang="es-ES" sz="1400" b="1" dirty="0" err="1">
                          <a:solidFill>
                            <a:srgbClr val="E28B0C"/>
                          </a:solidFill>
                        </a:rPr>
                        <a:t>Durvalumab</a:t>
                      </a:r>
                      <a:endParaRPr lang="es-ES" sz="1400" b="1" dirty="0">
                        <a:solidFill>
                          <a:srgbClr val="E28B0C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-Ca. Células renales (</a:t>
                      </a:r>
                      <a:r>
                        <a:rPr lang="es-ES" sz="1400" dirty="0" err="1"/>
                        <a:t>Avelumab</a:t>
                      </a:r>
                      <a:r>
                        <a:rPr lang="es-ES" sz="1400" dirty="0"/>
                        <a:t>)</a:t>
                      </a:r>
                    </a:p>
                    <a:p>
                      <a:r>
                        <a:rPr lang="es-ES" sz="1400" dirty="0"/>
                        <a:t>-CPNM (Atezolizumab, </a:t>
                      </a:r>
                      <a:r>
                        <a:rPr lang="es-ES" sz="1400" dirty="0" err="1"/>
                        <a:t>Durvalumab</a:t>
                      </a:r>
                      <a:r>
                        <a:rPr lang="es-ES" sz="1400" dirty="0"/>
                        <a:t>)</a:t>
                      </a:r>
                    </a:p>
                    <a:p>
                      <a:r>
                        <a:rPr lang="es-ES" sz="1400" dirty="0"/>
                        <a:t>-CPM (Atezolizumab, </a:t>
                      </a:r>
                      <a:r>
                        <a:rPr lang="es-ES" sz="1400" dirty="0" err="1"/>
                        <a:t>Durvalumab</a:t>
                      </a:r>
                      <a:r>
                        <a:rPr lang="es-ES" sz="1400" dirty="0"/>
                        <a:t>))</a:t>
                      </a:r>
                    </a:p>
                    <a:p>
                      <a:r>
                        <a:rPr lang="es-ES" sz="1400" dirty="0"/>
                        <a:t>-Ca. Hepatocelular (Atezolizumab, </a:t>
                      </a:r>
                      <a:r>
                        <a:rPr lang="es-ES" sz="1400" dirty="0" err="1"/>
                        <a:t>Durvalumab</a:t>
                      </a:r>
                      <a:r>
                        <a:rPr lang="es-ES" sz="1400" dirty="0"/>
                        <a:t>)</a:t>
                      </a:r>
                    </a:p>
                    <a:p>
                      <a:r>
                        <a:rPr lang="es-ES" sz="1400" dirty="0"/>
                        <a:t>-Ca. Células de Merkel (</a:t>
                      </a:r>
                      <a:r>
                        <a:rPr lang="es-ES" sz="1400" dirty="0" err="1"/>
                        <a:t>Avelumab</a:t>
                      </a:r>
                      <a:r>
                        <a:rPr lang="es-ES" sz="1400" dirty="0"/>
                        <a:t>)</a:t>
                      </a:r>
                    </a:p>
                    <a:p>
                      <a:r>
                        <a:rPr lang="es-ES" sz="1400" dirty="0"/>
                        <a:t>-Ca. Urotelial (Atezolizumab y </a:t>
                      </a:r>
                      <a:r>
                        <a:rPr lang="es-ES" sz="1400" dirty="0" err="1"/>
                        <a:t>Avelumab</a:t>
                      </a:r>
                      <a:r>
                        <a:rPr lang="es-ES" sz="1400" dirty="0"/>
                        <a:t>)</a:t>
                      </a:r>
                    </a:p>
                    <a:p>
                      <a:r>
                        <a:rPr lang="es-ES" sz="1400" dirty="0"/>
                        <a:t>-Ca. Células biliares (</a:t>
                      </a:r>
                      <a:r>
                        <a:rPr lang="es-ES" sz="1400" dirty="0" err="1"/>
                        <a:t>Durvalumab</a:t>
                      </a:r>
                      <a:r>
                        <a:rPr lang="es-ES" sz="1400" dirty="0"/>
                        <a:t>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449362194"/>
                  </a:ext>
                </a:extLst>
              </a:tr>
              <a:tr h="758190">
                <a:tc>
                  <a:txBody>
                    <a:bodyPr/>
                    <a:lstStyle/>
                    <a:p>
                      <a:r>
                        <a:rPr lang="es-ES" sz="1400" dirty="0"/>
                        <a:t>Inhibidores CTLA-4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ES" sz="1400" b="1" dirty="0">
                          <a:solidFill>
                            <a:srgbClr val="E28B0C"/>
                          </a:solidFill>
                        </a:rPr>
                        <a:t>Ipilimumab</a:t>
                      </a:r>
                    </a:p>
                    <a:p>
                      <a:endParaRPr lang="es-ES" sz="1400" b="1" dirty="0">
                        <a:solidFill>
                          <a:srgbClr val="E28B0C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-Melanoma</a:t>
                      </a:r>
                    </a:p>
                    <a:p>
                      <a:r>
                        <a:rPr lang="es-ES" sz="1400" dirty="0"/>
                        <a:t>-Ca. Células renales</a:t>
                      </a:r>
                    </a:p>
                    <a:p>
                      <a:r>
                        <a:rPr lang="es-ES" sz="1400" dirty="0"/>
                        <a:t>-CPNM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34708678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80126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xmlns="" id="{B182ED3E-C790-67C7-F8AE-CA56AD1398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3320086"/>
              </p:ext>
            </p:extLst>
          </p:nvPr>
        </p:nvGraphicFramePr>
        <p:xfrm>
          <a:off x="2483768" y="2656769"/>
          <a:ext cx="4872681" cy="187220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65560">
                  <a:extLst>
                    <a:ext uri="{9D8B030D-6E8A-4147-A177-3AD203B41FA5}">
                      <a16:colId xmlns:a16="http://schemas.microsoft.com/office/drawing/2014/main" xmlns="" val="4032451472"/>
                    </a:ext>
                  </a:extLst>
                </a:gridCol>
                <a:gridCol w="2807121">
                  <a:extLst>
                    <a:ext uri="{9D8B030D-6E8A-4147-A177-3AD203B41FA5}">
                      <a16:colId xmlns:a16="http://schemas.microsoft.com/office/drawing/2014/main" xmlns="" val="4249091660"/>
                    </a:ext>
                  </a:extLst>
                </a:gridCol>
              </a:tblGrid>
              <a:tr h="683763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FÁRMACOS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Incidencia de </a:t>
                      </a:r>
                    </a:p>
                    <a:p>
                      <a:pPr algn="ctr"/>
                      <a:r>
                        <a:rPr lang="es-ES" sz="1400" dirty="0"/>
                        <a:t>Neumonitis de cualquier grado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83033314"/>
                  </a:ext>
                </a:extLst>
              </a:tr>
              <a:tr h="396148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Anti PD-1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4%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347333478"/>
                  </a:ext>
                </a:extLst>
              </a:tr>
              <a:tr h="396148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Anti PD-L1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2%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3268403491"/>
                  </a:ext>
                </a:extLst>
              </a:tr>
              <a:tr h="396148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Anti-CTLA4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&lt;1%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169573765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A2E856C0-44B5-D765-B432-B7798C52CA18}"/>
              </a:ext>
            </a:extLst>
          </p:cNvPr>
          <p:cNvSpPr txBox="1"/>
          <p:nvPr/>
        </p:nvSpPr>
        <p:spPr>
          <a:xfrm>
            <a:off x="2483768" y="4653136"/>
            <a:ext cx="5108321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350" dirty="0"/>
              <a:t>Incidencia de alto </a:t>
            </a:r>
            <a:r>
              <a:rPr lang="es-ES" sz="1350" b="1" dirty="0">
                <a:solidFill>
                  <a:srgbClr val="E28B0C"/>
                </a:solidFill>
              </a:rPr>
              <a:t>grado ( 3 y 4): </a:t>
            </a:r>
            <a:r>
              <a:rPr lang="es-ES" sz="1350" dirty="0"/>
              <a:t>1%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350" dirty="0"/>
              <a:t>Incidencia </a:t>
            </a:r>
            <a:r>
              <a:rPr lang="es-ES" sz="1350" b="1" dirty="0">
                <a:solidFill>
                  <a:srgbClr val="E28B0C"/>
                </a:solidFill>
              </a:rPr>
              <a:t>Anti PD-L1 + Anti CTLA-4 &gt; Monoterapia (10% vs 1-5%)</a:t>
            </a:r>
          </a:p>
          <a:p>
            <a:endParaRPr lang="es-ES" sz="1350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EA7F18FD-C1DD-E491-663C-61A8D155F7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34441"/>
            <a:ext cx="65" cy="18851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es-ES" sz="1350" dirty="0">
              <a:latin typeface="Arial" panose="020B06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4F403A11-AF26-89B4-CA3E-F8A7F5D40E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07" t="14433" r="24074" b="53952"/>
          <a:stretch/>
        </p:blipFill>
        <p:spPr>
          <a:xfrm>
            <a:off x="395536" y="1182214"/>
            <a:ext cx="3240360" cy="117556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F4C25E85-B4AB-E93E-0D0C-AD0791C65535}"/>
              </a:ext>
            </a:extLst>
          </p:cNvPr>
          <p:cNvSpPr txBox="1"/>
          <p:nvPr/>
        </p:nvSpPr>
        <p:spPr>
          <a:xfrm>
            <a:off x="251520" y="-40107"/>
            <a:ext cx="47892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Inmunoterapia: </a:t>
            </a:r>
            <a:br>
              <a:rPr lang="es-ES" b="1" dirty="0">
                <a:solidFill>
                  <a:schemeClr val="bg1"/>
                </a:solidFill>
              </a:rPr>
            </a:br>
            <a:r>
              <a:rPr lang="es-ES" b="1" dirty="0">
                <a:solidFill>
                  <a:schemeClr val="bg1"/>
                </a:solidFill>
              </a:rPr>
              <a:t>Inmune </a:t>
            </a:r>
            <a:r>
              <a:rPr lang="es-ES" b="1" dirty="0" err="1">
                <a:solidFill>
                  <a:schemeClr val="bg1"/>
                </a:solidFill>
              </a:rPr>
              <a:t>checkpoints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Inhibitors</a:t>
            </a:r>
            <a:r>
              <a:rPr lang="es-ES" b="1" dirty="0">
                <a:solidFill>
                  <a:schemeClr val="bg1"/>
                </a:solidFill>
              </a:rPr>
              <a:t> (ICI)</a:t>
            </a:r>
            <a:br>
              <a:rPr lang="es-ES" b="1" dirty="0">
                <a:solidFill>
                  <a:schemeClr val="bg1"/>
                </a:solidFill>
              </a:rPr>
            </a:br>
            <a:r>
              <a:rPr lang="es-ES" b="1" dirty="0">
                <a:solidFill>
                  <a:schemeClr val="bg1"/>
                </a:solidFill>
              </a:rPr>
              <a:t>Inhibidores de los puntos de control inmunitario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8974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F573462-9F2C-C690-6911-C8538D0E6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TRATAMIENTO DEL CPNM. INHIBIDORES TIROSIN KINASA: EGFR Y ALK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C568AEE-0F2C-2E91-321D-C15271608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7B1C9379-4E72-AFE2-EEE7-EDDEC9CDB9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 dirty="0"/>
              <a:t>https://seom.org/los-avances-en-cancer-de-pulmon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2EA8BF23-E593-BD59-E795-FC9D6BC422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01" t="24800" r="26375" b="33201"/>
          <a:stretch/>
        </p:blipFill>
        <p:spPr>
          <a:xfrm>
            <a:off x="0" y="980727"/>
            <a:ext cx="9133251" cy="4419315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xmlns="" id="{5F976DBC-73F4-3F60-A385-29F6E5342D42}"/>
              </a:ext>
            </a:extLst>
          </p:cNvPr>
          <p:cNvSpPr/>
          <p:nvPr/>
        </p:nvSpPr>
        <p:spPr>
          <a:xfrm>
            <a:off x="4211960" y="4725144"/>
            <a:ext cx="864096" cy="432048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xmlns="" id="{2A6EA42C-C11D-735D-1166-F9B48B8A7010}"/>
              </a:ext>
            </a:extLst>
          </p:cNvPr>
          <p:cNvSpPr/>
          <p:nvPr/>
        </p:nvSpPr>
        <p:spPr>
          <a:xfrm>
            <a:off x="2267744" y="3407988"/>
            <a:ext cx="864096" cy="360040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xmlns="" id="{395DCA32-15CC-B8F6-A34F-316B713FD8EE}"/>
              </a:ext>
            </a:extLst>
          </p:cNvPr>
          <p:cNvSpPr/>
          <p:nvPr/>
        </p:nvSpPr>
        <p:spPr>
          <a:xfrm>
            <a:off x="4134577" y="2060848"/>
            <a:ext cx="864096" cy="360040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xmlns="" id="{9370D086-6E16-20B9-25E7-F851650D3B82}"/>
              </a:ext>
            </a:extLst>
          </p:cNvPr>
          <p:cNvSpPr/>
          <p:nvPr/>
        </p:nvSpPr>
        <p:spPr>
          <a:xfrm>
            <a:off x="3347864" y="2708920"/>
            <a:ext cx="864096" cy="432048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xmlns="" id="{F2FF407E-E916-7BE5-40D0-169232BDF21D}"/>
              </a:ext>
            </a:extLst>
          </p:cNvPr>
          <p:cNvSpPr/>
          <p:nvPr/>
        </p:nvSpPr>
        <p:spPr>
          <a:xfrm>
            <a:off x="3347864" y="1988840"/>
            <a:ext cx="864096" cy="360040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xmlns="" id="{1BD9F109-027B-A701-1956-F788908C9053}"/>
              </a:ext>
            </a:extLst>
          </p:cNvPr>
          <p:cNvSpPr/>
          <p:nvPr/>
        </p:nvSpPr>
        <p:spPr>
          <a:xfrm>
            <a:off x="5076056" y="3861048"/>
            <a:ext cx="864096" cy="432048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xmlns="" id="{8AD5CD13-0B77-08DB-1B22-105FE04A831B}"/>
              </a:ext>
            </a:extLst>
          </p:cNvPr>
          <p:cNvSpPr/>
          <p:nvPr/>
        </p:nvSpPr>
        <p:spPr>
          <a:xfrm>
            <a:off x="5508104" y="2708920"/>
            <a:ext cx="864096" cy="432048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xmlns="" id="{04AE8407-DEF0-8BD5-B4BA-0A8A77F49FC5}"/>
              </a:ext>
            </a:extLst>
          </p:cNvPr>
          <p:cNvSpPr/>
          <p:nvPr/>
        </p:nvSpPr>
        <p:spPr>
          <a:xfrm>
            <a:off x="5457978" y="4221087"/>
            <a:ext cx="864096" cy="432048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xmlns="" id="{05D51AE2-9D9B-F807-06F5-2C6C7C5DBD2F}"/>
              </a:ext>
            </a:extLst>
          </p:cNvPr>
          <p:cNvSpPr/>
          <p:nvPr/>
        </p:nvSpPr>
        <p:spPr>
          <a:xfrm>
            <a:off x="5940152" y="3742572"/>
            <a:ext cx="864096" cy="432048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xmlns="" id="{45363443-7357-4631-DCA1-D17609FAAEF7}"/>
              </a:ext>
            </a:extLst>
          </p:cNvPr>
          <p:cNvSpPr/>
          <p:nvPr/>
        </p:nvSpPr>
        <p:spPr>
          <a:xfrm>
            <a:off x="6655321" y="4293096"/>
            <a:ext cx="864096" cy="432048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xmlns="" id="{33D28B98-2C29-208B-78D3-5CA24F28ED6E}"/>
              </a:ext>
            </a:extLst>
          </p:cNvPr>
          <p:cNvSpPr/>
          <p:nvPr/>
        </p:nvSpPr>
        <p:spPr>
          <a:xfrm>
            <a:off x="7608054" y="3335980"/>
            <a:ext cx="864096" cy="432048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xmlns="" id="{E613EF6A-F899-4152-5937-AA06DE44CF26}"/>
              </a:ext>
            </a:extLst>
          </p:cNvPr>
          <p:cNvSpPr/>
          <p:nvPr/>
        </p:nvSpPr>
        <p:spPr>
          <a:xfrm>
            <a:off x="7469291" y="3835648"/>
            <a:ext cx="864096" cy="432048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33354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ABB3E1F8-D6ED-F91D-5113-DFA6CFAD5F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61" t="12371" r="37088" b="45039"/>
          <a:stretch/>
        </p:blipFill>
        <p:spPr>
          <a:xfrm>
            <a:off x="4438" y="857250"/>
            <a:ext cx="4567562" cy="219056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C7B1BA96-A923-7D4C-AFBA-2E7C058F46BF}"/>
              </a:ext>
            </a:extLst>
          </p:cNvPr>
          <p:cNvSpPr txBox="1"/>
          <p:nvPr/>
        </p:nvSpPr>
        <p:spPr>
          <a:xfrm>
            <a:off x="248993" y="3186626"/>
            <a:ext cx="8326837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350" dirty="0"/>
              <a:t>-La </a:t>
            </a:r>
            <a:r>
              <a:rPr lang="es-ES" sz="1350" b="1" dirty="0">
                <a:solidFill>
                  <a:srgbClr val="E28B0C"/>
                </a:solidFill>
              </a:rPr>
              <a:t>incidencia de neumonitis </a:t>
            </a:r>
            <a:r>
              <a:rPr lang="es-ES" sz="1350" dirty="0"/>
              <a:t>de cualquier grado (1-4) y de neumonitis de alto grado (3-4) es </a:t>
            </a:r>
            <a:r>
              <a:rPr lang="es-ES" sz="1350" b="1" dirty="0">
                <a:solidFill>
                  <a:schemeClr val="accent6">
                    <a:lumMod val="75000"/>
                  </a:schemeClr>
                </a:solidFill>
              </a:rPr>
              <a:t>superior</a:t>
            </a:r>
            <a:r>
              <a:rPr lang="es-ES" sz="1350" dirty="0"/>
              <a:t> en pacientes con </a:t>
            </a:r>
            <a:r>
              <a:rPr lang="es-ES" sz="1350" b="1" dirty="0">
                <a:solidFill>
                  <a:srgbClr val="E28B0C"/>
                </a:solidFill>
              </a:rPr>
              <a:t>CPNM</a:t>
            </a:r>
            <a:r>
              <a:rPr lang="es-ES" sz="1350" dirty="0"/>
              <a:t> en comparación con otros tumores.</a:t>
            </a:r>
          </a:p>
          <a:p>
            <a:pPr algn="just"/>
            <a:endParaRPr lang="es-ES" sz="1350" dirty="0"/>
          </a:p>
          <a:p>
            <a:pPr algn="just"/>
            <a:r>
              <a:rPr lang="es-ES" sz="1350" dirty="0"/>
              <a:t>-Incidencia: Monoterapia con </a:t>
            </a:r>
            <a:r>
              <a:rPr lang="es-ES" sz="1350" b="1" dirty="0">
                <a:solidFill>
                  <a:srgbClr val="E28B0C"/>
                </a:solidFill>
              </a:rPr>
              <a:t>inmunoterapia&lt; </a:t>
            </a:r>
            <a:r>
              <a:rPr lang="es-ES" sz="1350" b="1" dirty="0" err="1">
                <a:solidFill>
                  <a:srgbClr val="E28B0C"/>
                </a:solidFill>
              </a:rPr>
              <a:t>Inmunoquimioterapia</a:t>
            </a:r>
            <a:r>
              <a:rPr lang="es-ES" sz="1350" dirty="0"/>
              <a:t>.</a:t>
            </a:r>
          </a:p>
          <a:p>
            <a:pPr algn="just"/>
            <a:endParaRPr lang="es-ES" sz="1350" dirty="0"/>
          </a:p>
          <a:p>
            <a:pPr algn="just"/>
            <a:r>
              <a:rPr lang="es-ES" sz="1350" dirty="0"/>
              <a:t>-Cáncer de pulmón (mayor riesgo que melanoma), RT previa, enfermedad pulmonar crónica,  preexistencia de EPI, radiación torácica, mal estado funcional, tabaco y sexo masculino: aumento del riesgo de neumonitis por ICI.</a:t>
            </a:r>
          </a:p>
          <a:p>
            <a:pPr algn="just"/>
            <a:endParaRPr lang="es-ES" sz="1350" dirty="0"/>
          </a:p>
          <a:p>
            <a:pPr algn="just"/>
            <a:r>
              <a:rPr lang="es-ES" sz="1350" dirty="0"/>
              <a:t>-</a:t>
            </a:r>
            <a:r>
              <a:rPr lang="es-ES" sz="1350" b="1" dirty="0" err="1">
                <a:solidFill>
                  <a:srgbClr val="E28B0C"/>
                </a:solidFill>
              </a:rPr>
              <a:t>Nivolumab</a:t>
            </a:r>
            <a:r>
              <a:rPr lang="es-ES" sz="1350" b="1" dirty="0">
                <a:solidFill>
                  <a:srgbClr val="E28B0C"/>
                </a:solidFill>
              </a:rPr>
              <a:t>: potencialmente beneficioso en pacientes con NSCLC avanzado y EPI preexistente</a:t>
            </a:r>
            <a:r>
              <a:rPr lang="es-ES" sz="1350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5ED01830-5FFE-9D21-43D8-F50C0F7BCB2C}"/>
              </a:ext>
            </a:extLst>
          </p:cNvPr>
          <p:cNvSpPr txBox="1"/>
          <p:nvPr/>
        </p:nvSpPr>
        <p:spPr>
          <a:xfrm>
            <a:off x="251520" y="-40107"/>
            <a:ext cx="47892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Inmunoterapia: </a:t>
            </a:r>
            <a:br>
              <a:rPr lang="es-ES" b="1" dirty="0">
                <a:solidFill>
                  <a:schemeClr val="bg1"/>
                </a:solidFill>
              </a:rPr>
            </a:br>
            <a:r>
              <a:rPr lang="es-ES" b="1" dirty="0">
                <a:solidFill>
                  <a:schemeClr val="bg1"/>
                </a:solidFill>
              </a:rPr>
              <a:t>Inmune </a:t>
            </a:r>
            <a:r>
              <a:rPr lang="es-ES" b="1" dirty="0" err="1">
                <a:solidFill>
                  <a:schemeClr val="bg1"/>
                </a:solidFill>
              </a:rPr>
              <a:t>checkpoints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Inhibitors</a:t>
            </a:r>
            <a:r>
              <a:rPr lang="es-ES" b="1" dirty="0">
                <a:solidFill>
                  <a:schemeClr val="bg1"/>
                </a:solidFill>
              </a:rPr>
              <a:t> (ICI)</a:t>
            </a:r>
            <a:br>
              <a:rPr lang="es-ES" b="1" dirty="0">
                <a:solidFill>
                  <a:schemeClr val="bg1"/>
                </a:solidFill>
              </a:rPr>
            </a:br>
            <a:r>
              <a:rPr lang="es-ES" b="1" dirty="0">
                <a:solidFill>
                  <a:schemeClr val="bg1"/>
                </a:solidFill>
              </a:rPr>
              <a:t>Inhibidores de los puntos de control inmunitario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8970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4B426B6E-3A83-E2BE-57A8-0B6C3C5F9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254" y="116632"/>
            <a:ext cx="6066954" cy="1152128"/>
          </a:xfrm>
        </p:spPr>
        <p:txBody>
          <a:bodyPr/>
          <a:lstStyle/>
          <a:p>
            <a:r>
              <a:rPr lang="es-ES" dirty="0"/>
              <a:t>FÁRMACOS ANTINEOPLÁSICOS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xmlns="" id="{70E4B7EF-2236-2ECC-0E3C-9D01E3725800}"/>
              </a:ext>
            </a:extLst>
          </p:cNvPr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812689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E3BAE72-BBE2-EB17-7568-2B549B5A3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E28B0C"/>
                </a:solidFill>
              </a:rPr>
              <a:t>TERAPIA DIRIGIDA</a:t>
            </a:r>
            <a:r>
              <a:rPr lang="es-ES" dirty="0"/>
              <a:t>: INHIBIDORES EGFR (RECEPTOR DEL FACTOR DE CRECIMIENTO ENDOTELIAL), MUTACIONES ALK +, BCR-ABL, - MULTIQUINASA</a:t>
            </a:r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xmlns="" id="{9766FA00-D2CE-62BB-ED1E-FF54904263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9321303"/>
              </p:ext>
            </p:extLst>
          </p:nvPr>
        </p:nvGraphicFramePr>
        <p:xfrm>
          <a:off x="1" y="836713"/>
          <a:ext cx="9144000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4CA5011B-D0F5-2CEC-9AE5-509E9B43AD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16371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D5E84F6-7F3C-FCA1-EB2B-C8CB09A03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FICHA TÉCNICA AEMPS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EBFBB8EB-36D8-5D29-7C6C-4D51C11F35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D6A7A153-E6F0-25E4-769F-8D068AC973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934" t="50983" r="21688" b="24319"/>
          <a:stretch/>
        </p:blipFill>
        <p:spPr>
          <a:xfrm>
            <a:off x="467544" y="2749184"/>
            <a:ext cx="8218487" cy="236008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A1BBEC4F-0C55-8E44-C06D-F70F2F4BFB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96" r="26675" b="47055"/>
          <a:stretch/>
        </p:blipFill>
        <p:spPr>
          <a:xfrm>
            <a:off x="6111527" y="1147578"/>
            <a:ext cx="2743200" cy="90171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C2AF38A5-F7C3-2660-9471-44D1A86DBC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25" t="15000" r="39763" b="80800"/>
          <a:stretch/>
        </p:blipFill>
        <p:spPr>
          <a:xfrm>
            <a:off x="644657" y="1140611"/>
            <a:ext cx="4775633" cy="46215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AF1921D7-EB2D-5ED7-9B13-419A77A6C9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825" t="36086" r="24800" b="50000"/>
          <a:stretch/>
        </p:blipFill>
        <p:spPr>
          <a:xfrm>
            <a:off x="644657" y="1545236"/>
            <a:ext cx="5071464" cy="100811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B9588F8D-52C0-53A6-C6FF-3D5C2BE235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613" t="43000" r="42125" b="48324"/>
          <a:stretch/>
        </p:blipFill>
        <p:spPr>
          <a:xfrm>
            <a:off x="4067944" y="2872788"/>
            <a:ext cx="4535698" cy="104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962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61E1DEB-6440-1B04-7596-BEAF03249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INHIBIDORES EGFR (RECEPTOR DEL FACTOR DE CRECIMIENTO ENDOTELIAL)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B5134F4E-FE84-DCD7-627C-FEA9F9F735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just" fontAlgn="base"/>
            <a:r>
              <a:rPr lang="es-ES" sz="800" b="0" i="0" dirty="0">
                <a:solidFill>
                  <a:schemeClr val="tx1"/>
                </a:solidFill>
                <a:effectLst/>
                <a:latin typeface="NexusSerifPro"/>
              </a:rPr>
              <a:t>López </a:t>
            </a:r>
            <a:r>
              <a:rPr lang="es-ES" sz="800" b="0" i="0" dirty="0" err="1">
                <a:solidFill>
                  <a:schemeClr val="tx1"/>
                </a:solidFill>
                <a:effectLst/>
                <a:latin typeface="NexusSerifPro"/>
              </a:rPr>
              <a:t>sla</a:t>
            </a:r>
            <a:r>
              <a:rPr lang="es-ES" sz="800" b="0" i="0" dirty="0">
                <a:solidFill>
                  <a:schemeClr val="tx1"/>
                </a:solidFill>
                <a:effectLst/>
                <a:latin typeface="NexusSerifPro"/>
              </a:rPr>
              <a:t> P, Alberdi Aldasoro N, Unzué García-</a:t>
            </a:r>
            <a:r>
              <a:rPr lang="es-ES" sz="800" b="0" i="0" dirty="0" err="1">
                <a:solidFill>
                  <a:schemeClr val="tx1"/>
                </a:solidFill>
                <a:effectLst/>
                <a:latin typeface="NexusSerifPro"/>
              </a:rPr>
              <a:t>Falcos</a:t>
            </a:r>
            <a:r>
              <a:rPr lang="es-ES" sz="800" b="0" i="0" dirty="0">
                <a:solidFill>
                  <a:schemeClr val="tx1"/>
                </a:solidFill>
                <a:effectLst/>
                <a:latin typeface="NexusSerifPro"/>
              </a:rPr>
              <a:t> G. </a:t>
            </a:r>
            <a:r>
              <a:rPr lang="es-ES" sz="800" b="0" dirty="0">
                <a:solidFill>
                  <a:schemeClr val="tx1"/>
                </a:solidFill>
                <a:effectLst/>
                <a:latin typeface="NexusSerifPro"/>
              </a:rPr>
              <a:t>“Efectos adversos de las terapias dirigidas contra el cáncer: lo que el radiólogo debe saber”</a:t>
            </a:r>
            <a:r>
              <a:rPr lang="es-ES" sz="800" b="0" i="0" dirty="0">
                <a:solidFill>
                  <a:schemeClr val="tx1"/>
                </a:solidFill>
                <a:effectLst/>
                <a:latin typeface="NexusSerifPro"/>
              </a:rPr>
              <a:t>.</a:t>
            </a:r>
            <a:r>
              <a:rPr lang="es-ES" sz="800" dirty="0">
                <a:solidFill>
                  <a:schemeClr val="tx1"/>
                </a:solidFill>
                <a:effectLst/>
                <a:latin typeface="inherit"/>
              </a:rPr>
              <a:t> </a:t>
            </a:r>
            <a:r>
              <a:rPr lang="es-ES" sz="800" dirty="0">
                <a:solidFill>
                  <a:schemeClr val="tx1"/>
                </a:solidFill>
                <a:latin typeface="inherit"/>
              </a:rPr>
              <a:t>Radiología 2020; 62: 229-42. </a:t>
            </a:r>
            <a:r>
              <a:rPr lang="es-ES" sz="800" dirty="0">
                <a:solidFill>
                  <a:schemeClr val="tx1"/>
                </a:solidFill>
                <a:effectLst/>
                <a:latin typeface="inherit"/>
              </a:rPr>
              <a:t>DOI: </a:t>
            </a:r>
            <a:r>
              <a:rPr lang="es-ES" sz="800" u="none" strike="noStrike" dirty="0">
                <a:solidFill>
                  <a:schemeClr val="tx1"/>
                </a:solidFill>
                <a:effectLst/>
                <a:latin typeface="inherit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10.1016/j.rx.2019.12.008</a:t>
            </a:r>
            <a:endParaRPr lang="es-ES" sz="800" dirty="0">
              <a:solidFill>
                <a:schemeClr val="tx1"/>
              </a:solidFill>
              <a:effectLst/>
              <a:latin typeface="inherit"/>
            </a:endParaRPr>
          </a:p>
          <a:p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5C3D7CB8-5927-160B-60E4-53389765F37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873" y="1212930"/>
            <a:ext cx="6264696" cy="471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8954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9E67606-B25F-9EF9-BCEB-215DAF6E8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INHIBIDORES EGFR (RECEPTOR DEL FACTOR DE CRECIMIENTO ENDOTELIAL)</a:t>
            </a:r>
          </a:p>
        </p:txBody>
      </p:sp>
      <p:graphicFrame>
        <p:nvGraphicFramePr>
          <p:cNvPr id="6" name="Tabla 6">
            <a:extLst>
              <a:ext uri="{FF2B5EF4-FFF2-40B4-BE49-F238E27FC236}">
                <a16:creationId xmlns:a16="http://schemas.microsoft.com/office/drawing/2014/main" xmlns="" id="{0FD2E982-E45D-F697-B68A-F961BEEF82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7071140"/>
              </p:ext>
            </p:extLst>
          </p:nvPr>
        </p:nvGraphicFramePr>
        <p:xfrm>
          <a:off x="332583" y="1120356"/>
          <a:ext cx="8478834" cy="461728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32471">
                  <a:extLst>
                    <a:ext uri="{9D8B030D-6E8A-4147-A177-3AD203B41FA5}">
                      <a16:colId xmlns:a16="http://schemas.microsoft.com/office/drawing/2014/main" xmlns="" val="3130183923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xmlns="" val="3299393713"/>
                    </a:ext>
                  </a:extLst>
                </a:gridCol>
                <a:gridCol w="1786866">
                  <a:extLst>
                    <a:ext uri="{9D8B030D-6E8A-4147-A177-3AD203B41FA5}">
                      <a16:colId xmlns:a16="http://schemas.microsoft.com/office/drawing/2014/main" xmlns="" val="155222976"/>
                    </a:ext>
                  </a:extLst>
                </a:gridCol>
                <a:gridCol w="2439217">
                  <a:extLst>
                    <a:ext uri="{9D8B030D-6E8A-4147-A177-3AD203B41FA5}">
                      <a16:colId xmlns:a16="http://schemas.microsoft.com/office/drawing/2014/main" xmlns="" val="476938890"/>
                    </a:ext>
                  </a:extLst>
                </a:gridCol>
              </a:tblGrid>
              <a:tr h="592613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MEDICAMENTO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INCIDENCIA</a:t>
                      </a:r>
                    </a:p>
                    <a:p>
                      <a:pPr algn="ctr"/>
                      <a:r>
                        <a:rPr lang="es-ES" dirty="0"/>
                        <a:t>(EPI)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TIEMPO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TRATAMIENTO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20194039"/>
                  </a:ext>
                </a:extLst>
              </a:tr>
              <a:tr h="592613">
                <a:tc>
                  <a:txBody>
                    <a:bodyPr/>
                    <a:lstStyle/>
                    <a:p>
                      <a:r>
                        <a:rPr lang="es-ES" b="1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GEFITINIB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1,3% (G3 y G4)</a:t>
                      </a:r>
                    </a:p>
                    <a:p>
                      <a:r>
                        <a:rPr lang="es-ES" sz="1600" dirty="0"/>
                        <a:t>Casos mortales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Retirada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72197580"/>
                  </a:ext>
                </a:extLst>
              </a:tr>
              <a:tr h="846590">
                <a:tc>
                  <a:txBody>
                    <a:bodyPr/>
                    <a:lstStyle/>
                    <a:p>
                      <a:r>
                        <a:rPr lang="es-ES" b="1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OSIMERTINIB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3,7% (todos los G)</a:t>
                      </a:r>
                    </a:p>
                    <a:p>
                      <a:r>
                        <a:rPr lang="es-ES" sz="1600" dirty="0"/>
                        <a:t>1,1% (G3 y G4)</a:t>
                      </a:r>
                    </a:p>
                    <a:p>
                      <a:r>
                        <a:rPr lang="es-E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Japoneses</a:t>
                      </a:r>
                      <a:r>
                        <a:rPr lang="es-ES" sz="1600" dirty="0"/>
                        <a:t>: 10,9%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Retirada + Tratamiento</a:t>
                      </a:r>
                    </a:p>
                    <a:p>
                      <a:r>
                        <a:rPr lang="es-ES" sz="1600" dirty="0"/>
                        <a:t>Reinicio (beneficio/riesgo)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12217005"/>
                  </a:ext>
                </a:extLst>
              </a:tr>
              <a:tr h="1593125">
                <a:tc>
                  <a:txBody>
                    <a:bodyPr/>
                    <a:lstStyle/>
                    <a:p>
                      <a:r>
                        <a:rPr lang="es-ES" b="1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ERLOTINIB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600" dirty="0"/>
                        <a:t>0,8%-0,9% (poco frecuente). Casos mortales.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600" b="1" dirty="0">
                          <a:solidFill>
                            <a:srgbClr val="E28B0C"/>
                          </a:solidFill>
                        </a:rPr>
                        <a:t>+ </a:t>
                      </a:r>
                      <a:r>
                        <a:rPr lang="es-ES" sz="1600" b="1" dirty="0" err="1">
                          <a:solidFill>
                            <a:srgbClr val="E28B0C"/>
                          </a:solidFill>
                        </a:rPr>
                        <a:t>Gemcitabina</a:t>
                      </a:r>
                      <a:r>
                        <a:rPr lang="es-ES" sz="1600" b="1" dirty="0">
                          <a:solidFill>
                            <a:srgbClr val="E28B0C"/>
                          </a:solidFill>
                        </a:rPr>
                        <a:t> </a:t>
                      </a:r>
                      <a:r>
                        <a:rPr lang="es-ES" sz="1600" dirty="0"/>
                        <a:t>(2,5%)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600" b="1" dirty="0">
                          <a:solidFill>
                            <a:srgbClr val="E28B0C"/>
                          </a:solidFill>
                        </a:rPr>
                        <a:t>Japoneses</a:t>
                      </a:r>
                      <a:r>
                        <a:rPr lang="es-ES" sz="1600" dirty="0"/>
                        <a:t>: 5% (mortalidad 1,5%)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Días-meses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-Retirada</a:t>
                      </a:r>
                    </a:p>
                    <a:p>
                      <a:r>
                        <a:rPr lang="es-ES" sz="1600" dirty="0"/>
                        <a:t>-Reanudar cuando G0 con reducción de dosis para G2 o mayor.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94011061"/>
                  </a:ext>
                </a:extLst>
              </a:tr>
              <a:tr h="338636">
                <a:tc>
                  <a:txBody>
                    <a:bodyPr/>
                    <a:lstStyle/>
                    <a:p>
                      <a:r>
                        <a:rPr lang="es-ES" b="1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AFATINIB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0,7% (poco frecuente)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12750811"/>
                  </a:ext>
                </a:extLst>
              </a:tr>
              <a:tr h="570344">
                <a:tc>
                  <a:txBody>
                    <a:bodyPr/>
                    <a:lstStyle/>
                    <a:p>
                      <a:r>
                        <a:rPr lang="es-ES" b="1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DACONITINIB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/>
                        <a:t>Frecuente (puede ser mortal)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596296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65096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9E67606-B25F-9EF9-BCEB-215DAF6E8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INHIBIDORES EGFR (RECEPTOR DEL FACTOR DE CRECIMIENTO ENDOTELIAL): BIOLÓGICOS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8DCEF7DA-A8CE-3D40-D0D3-1E0447ADF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700808"/>
            <a:ext cx="8218487" cy="2088232"/>
          </a:xfrm>
          <a:ln w="25400">
            <a:solidFill>
              <a:schemeClr val="bg2">
                <a:lumMod val="25000"/>
              </a:schemeClr>
            </a:solidFill>
          </a:ln>
        </p:spPr>
        <p:txBody>
          <a:bodyPr>
            <a:normAutofit lnSpcReduction="10000"/>
          </a:bodyPr>
          <a:lstStyle/>
          <a:p>
            <a:pPr lvl="0"/>
            <a:r>
              <a:rPr lang="es-ES" sz="2000" b="1" u="sng" dirty="0">
                <a:solidFill>
                  <a:srgbClr val="E28B0C"/>
                </a:solidFill>
              </a:rPr>
              <a:t>BIOLÓGICO (INH. EGFR) (CCR)</a:t>
            </a:r>
          </a:p>
          <a:p>
            <a:pPr lvl="0"/>
            <a:r>
              <a:rPr lang="es-ES" sz="2000" b="1" dirty="0">
                <a:solidFill>
                  <a:schemeClr val="bg2">
                    <a:lumMod val="25000"/>
                  </a:schemeClr>
                </a:solidFill>
              </a:rPr>
              <a:t>Cetuximab:</a:t>
            </a:r>
          </a:p>
          <a:p>
            <a:pPr lvl="1"/>
            <a:r>
              <a:rPr lang="es-ES" dirty="0"/>
              <a:t>EPI: poco frecuente. Algunos casos mortales (</a:t>
            </a:r>
            <a:r>
              <a:rPr lang="es-ES" b="1" dirty="0">
                <a:solidFill>
                  <a:srgbClr val="E28B0C"/>
                </a:solidFill>
              </a:rPr>
              <a:t>población japonesa</a:t>
            </a:r>
            <a:r>
              <a:rPr lang="es-ES" dirty="0"/>
              <a:t>).</a:t>
            </a:r>
          </a:p>
          <a:p>
            <a:pPr lvl="1"/>
            <a:r>
              <a:rPr lang="es-ES" dirty="0"/>
              <a:t>Supervivencia estrecha.</a:t>
            </a:r>
          </a:p>
          <a:p>
            <a:pPr lvl="1"/>
            <a:r>
              <a:rPr lang="es-ES" dirty="0"/>
              <a:t>Interrumpir tras diagnóstico</a:t>
            </a:r>
          </a:p>
          <a:p>
            <a:pPr lvl="0"/>
            <a:r>
              <a:rPr lang="es-ES" sz="2000" dirty="0"/>
              <a:t>Panitumumab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91F51646-8338-716F-5EBA-18399ACC5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160834"/>
            <a:ext cx="2647071" cy="199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3700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9E67606-B25F-9EF9-BCEB-215DAF6E8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INHIBIDORES ALK (KINASA DEL LINFOMA ANAPLÁSICO)</a:t>
            </a:r>
          </a:p>
        </p:txBody>
      </p:sp>
      <p:graphicFrame>
        <p:nvGraphicFramePr>
          <p:cNvPr id="6" name="Tabla 6">
            <a:extLst>
              <a:ext uri="{FF2B5EF4-FFF2-40B4-BE49-F238E27FC236}">
                <a16:creationId xmlns:a16="http://schemas.microsoft.com/office/drawing/2014/main" xmlns="" id="{0FD2E982-E45D-F697-B68A-F961BEEF82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6231643"/>
              </p:ext>
            </p:extLst>
          </p:nvPr>
        </p:nvGraphicFramePr>
        <p:xfrm>
          <a:off x="332583" y="836712"/>
          <a:ext cx="8478834" cy="533815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732471">
                  <a:extLst>
                    <a:ext uri="{9D8B030D-6E8A-4147-A177-3AD203B41FA5}">
                      <a16:colId xmlns:a16="http://schemas.microsoft.com/office/drawing/2014/main" xmlns="" val="3130183923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xmlns="" val="3299393713"/>
                    </a:ext>
                  </a:extLst>
                </a:gridCol>
                <a:gridCol w="1107595">
                  <a:extLst>
                    <a:ext uri="{9D8B030D-6E8A-4147-A177-3AD203B41FA5}">
                      <a16:colId xmlns:a16="http://schemas.microsoft.com/office/drawing/2014/main" xmlns="" val="155222976"/>
                    </a:ext>
                  </a:extLst>
                </a:gridCol>
                <a:gridCol w="3118488">
                  <a:extLst>
                    <a:ext uri="{9D8B030D-6E8A-4147-A177-3AD203B41FA5}">
                      <a16:colId xmlns:a16="http://schemas.microsoft.com/office/drawing/2014/main" xmlns="" val="476938890"/>
                    </a:ext>
                  </a:extLst>
                </a:gridCol>
              </a:tblGrid>
              <a:tr h="592613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MEDICAMENTO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INCIDENCIA</a:t>
                      </a:r>
                    </a:p>
                    <a:p>
                      <a:pPr algn="ctr"/>
                      <a:r>
                        <a:rPr lang="es-ES" dirty="0"/>
                        <a:t>(EPI)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TIEMPO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TRATAMIENTO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20194039"/>
                  </a:ext>
                </a:extLst>
              </a:tr>
              <a:tr h="592613"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CRIZOTINIB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Interrumpir permanentemente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72197580"/>
                  </a:ext>
                </a:extLst>
              </a:tr>
              <a:tr h="846590"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CERITINIB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Neumonitis (2,1%): frecuente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Interrumpir permanentemente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12217005"/>
                  </a:ext>
                </a:extLst>
              </a:tr>
              <a:tr h="729029"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ALECTINIB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Todas las G: frecuentes</a:t>
                      </a:r>
                    </a:p>
                    <a:p>
                      <a:r>
                        <a:rPr lang="es-ES" sz="1400" dirty="0"/>
                        <a:t>G3 y G4: Poco frecuentes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94011061"/>
                  </a:ext>
                </a:extLst>
              </a:tr>
              <a:tr h="127156"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BRIGATINIB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Neumonitis (todas las G): frecuentes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-Retirada (permanente para </a:t>
                      </a:r>
                      <a:r>
                        <a:rPr lang="es-ES" sz="1400" b="1" dirty="0">
                          <a:solidFill>
                            <a:srgbClr val="E28B0C"/>
                          </a:solidFill>
                        </a:rPr>
                        <a:t>G3 y G4</a:t>
                      </a:r>
                      <a:r>
                        <a:rPr lang="es-ES" sz="1400" dirty="0"/>
                        <a:t>)+ valorar GLC.</a:t>
                      </a:r>
                    </a:p>
                    <a:p>
                      <a:r>
                        <a:rPr lang="es-ES" sz="1400" dirty="0"/>
                        <a:t>-En </a:t>
                      </a:r>
                      <a:r>
                        <a:rPr lang="es-ES" sz="1400" b="1" dirty="0">
                          <a:solidFill>
                            <a:srgbClr val="E28B0C"/>
                          </a:solidFill>
                        </a:rPr>
                        <a:t>G1 y G2</a:t>
                      </a:r>
                      <a:r>
                        <a:rPr lang="es-ES" sz="1400" dirty="0"/>
                        <a:t>: reanudar cuando G0 con reducción de dosis para G2 o mayor. Suspender si reaparece o no mejora.</a:t>
                      </a:r>
                    </a:p>
                    <a:p>
                      <a:endParaRPr lang="es-E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12750811"/>
                  </a:ext>
                </a:extLst>
              </a:tr>
              <a:tr h="951627"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LORLATINIB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Todos los G: 1,9% (frecuentes)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G3 y G4: 0,6%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-Retirada (permanente para G3 y G4)+ valorar GLC.</a:t>
                      </a:r>
                    </a:p>
                    <a:p>
                      <a:r>
                        <a:rPr lang="es-ES" sz="1400" dirty="0"/>
                        <a:t>-En G1 y G2: reanudar cuando G0 con reducción de dosis para G2 o mayor. Suspender si reaparece o no mejora.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596296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65967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590E262E-635A-D501-D0DA-98A3C61856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833" t="20004" r="23272" b="22803"/>
          <a:stretch/>
        </p:blipFill>
        <p:spPr>
          <a:xfrm>
            <a:off x="1811419" y="1547992"/>
            <a:ext cx="5937011" cy="4452758"/>
          </a:xfr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7CD32DFB-6F8F-4446-4247-5E44E58BDF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30" t="50997" r="34433" b="30583"/>
          <a:stretch/>
        </p:blipFill>
        <p:spPr>
          <a:xfrm>
            <a:off x="1" y="857250"/>
            <a:ext cx="3082565" cy="690742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xmlns="" id="{21261C95-6DC7-B213-FEBC-FCAD0FD10C04}"/>
              </a:ext>
            </a:extLst>
          </p:cNvPr>
          <p:cNvSpPr/>
          <p:nvPr/>
        </p:nvSpPr>
        <p:spPr>
          <a:xfrm>
            <a:off x="4903932" y="2617703"/>
            <a:ext cx="426926" cy="14140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xmlns="" id="{53E4A95B-F7AB-16C8-6F45-F173052796DA}"/>
              </a:ext>
            </a:extLst>
          </p:cNvPr>
          <p:cNvSpPr/>
          <p:nvPr/>
        </p:nvSpPr>
        <p:spPr>
          <a:xfrm>
            <a:off x="6601935" y="2667195"/>
            <a:ext cx="426926" cy="14140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xmlns="" id="{19A33586-0369-71F8-B0F1-644C27C5C5A1}"/>
              </a:ext>
            </a:extLst>
          </p:cNvPr>
          <p:cNvSpPr/>
          <p:nvPr/>
        </p:nvSpPr>
        <p:spPr>
          <a:xfrm>
            <a:off x="4903932" y="3020701"/>
            <a:ext cx="426926" cy="14140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xmlns="" id="{449490BB-E230-01F0-D6B4-7BF8E1556EF6}"/>
              </a:ext>
            </a:extLst>
          </p:cNvPr>
          <p:cNvSpPr/>
          <p:nvPr/>
        </p:nvSpPr>
        <p:spPr>
          <a:xfrm>
            <a:off x="6601935" y="3020701"/>
            <a:ext cx="426926" cy="14140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xmlns="" id="{AE24FDE2-6EAE-0BCE-A451-A2CE0B66D990}"/>
              </a:ext>
            </a:extLst>
          </p:cNvPr>
          <p:cNvSpPr/>
          <p:nvPr/>
        </p:nvSpPr>
        <p:spPr>
          <a:xfrm>
            <a:off x="4903932" y="3429001"/>
            <a:ext cx="426926" cy="14140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xmlns="" id="{677D73E5-7DEE-8153-AFF1-67861197AAE8}"/>
              </a:ext>
            </a:extLst>
          </p:cNvPr>
          <p:cNvSpPr/>
          <p:nvPr/>
        </p:nvSpPr>
        <p:spPr>
          <a:xfrm>
            <a:off x="6601935" y="3429001"/>
            <a:ext cx="426926" cy="14140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xmlns="" id="{BC7C6E97-9B30-9EDF-F0DB-A5B75D2775F1}"/>
              </a:ext>
            </a:extLst>
          </p:cNvPr>
          <p:cNvSpPr/>
          <p:nvPr/>
        </p:nvSpPr>
        <p:spPr>
          <a:xfrm>
            <a:off x="4903932" y="3844367"/>
            <a:ext cx="426926" cy="14140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xmlns="" id="{7723D7B3-5CBF-C166-20D4-42CB20387678}"/>
              </a:ext>
            </a:extLst>
          </p:cNvPr>
          <p:cNvSpPr/>
          <p:nvPr/>
        </p:nvSpPr>
        <p:spPr>
          <a:xfrm>
            <a:off x="6601935" y="3857098"/>
            <a:ext cx="426926" cy="14140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xmlns="" id="{8FBE1DBB-F538-0BD7-7352-71E7DAA01944}"/>
              </a:ext>
            </a:extLst>
          </p:cNvPr>
          <p:cNvSpPr/>
          <p:nvPr/>
        </p:nvSpPr>
        <p:spPr>
          <a:xfrm>
            <a:off x="4903932" y="4795294"/>
            <a:ext cx="426926" cy="141401"/>
          </a:xfrm>
          <a:prstGeom prst="ellipse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xmlns="" id="{1EBD8767-6455-44B3-F0F3-4E1CA3E12EC2}"/>
              </a:ext>
            </a:extLst>
          </p:cNvPr>
          <p:cNvSpPr/>
          <p:nvPr/>
        </p:nvSpPr>
        <p:spPr>
          <a:xfrm>
            <a:off x="6601935" y="4802362"/>
            <a:ext cx="426926" cy="141401"/>
          </a:xfrm>
          <a:prstGeom prst="ellipse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xmlns="" id="{099EEB78-0977-CD04-E4A0-0ADF1B924C02}"/>
              </a:ext>
            </a:extLst>
          </p:cNvPr>
          <p:cNvSpPr/>
          <p:nvPr/>
        </p:nvSpPr>
        <p:spPr>
          <a:xfrm>
            <a:off x="4903932" y="5516448"/>
            <a:ext cx="426926" cy="14140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xmlns="" id="{876624E9-FED3-B7BE-9A1B-B713CF8C22A0}"/>
              </a:ext>
            </a:extLst>
          </p:cNvPr>
          <p:cNvSpPr/>
          <p:nvPr/>
        </p:nvSpPr>
        <p:spPr>
          <a:xfrm>
            <a:off x="6601935" y="5516448"/>
            <a:ext cx="426926" cy="14140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5D413A1D-70D3-E720-A5BA-79AA534F80EF}"/>
              </a:ext>
            </a:extLst>
          </p:cNvPr>
          <p:cNvSpPr txBox="1"/>
          <p:nvPr/>
        </p:nvSpPr>
        <p:spPr>
          <a:xfrm>
            <a:off x="323528" y="230793"/>
            <a:ext cx="2296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TERAPIA COMBINADA</a:t>
            </a:r>
          </a:p>
        </p:txBody>
      </p:sp>
    </p:spTree>
    <p:extLst>
      <p:ext uri="{BB962C8B-B14F-4D97-AF65-F5344CB8AC3E}">
        <p14:creationId xmlns:p14="http://schemas.microsoft.com/office/powerpoint/2010/main" val="36347351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C1B79E68-5E2F-11F4-27BB-1D7E537F3B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78" t="48750" r="27422" b="24028"/>
          <a:stretch/>
        </p:blipFill>
        <p:spPr>
          <a:xfrm>
            <a:off x="1475657" y="1423005"/>
            <a:ext cx="5732388" cy="206534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32A1A228-A15B-3699-2B75-E97307AB79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30" t="50997" r="34433" b="30583"/>
          <a:stretch/>
        </p:blipFill>
        <p:spPr>
          <a:xfrm>
            <a:off x="1" y="857250"/>
            <a:ext cx="3082565" cy="69074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8938B4D2-1209-F768-F29C-C75D768D5D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747" t="65278" r="18969" b="11340"/>
          <a:stretch/>
        </p:blipFill>
        <p:spPr>
          <a:xfrm>
            <a:off x="2899921" y="3571146"/>
            <a:ext cx="4242425" cy="220689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8934BBB4-342F-51F2-6BAD-7D4F18CC93D4}"/>
              </a:ext>
            </a:extLst>
          </p:cNvPr>
          <p:cNvSpPr txBox="1"/>
          <p:nvPr/>
        </p:nvSpPr>
        <p:spPr>
          <a:xfrm>
            <a:off x="323528" y="230793"/>
            <a:ext cx="2296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TERAPIA COMBINADA</a:t>
            </a:r>
          </a:p>
        </p:txBody>
      </p:sp>
    </p:spTree>
    <p:extLst>
      <p:ext uri="{BB962C8B-B14F-4D97-AF65-F5344CB8AC3E}">
        <p14:creationId xmlns:p14="http://schemas.microsoft.com/office/powerpoint/2010/main" val="29720659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E5E0F5C-9409-FE8E-BD41-8C21D72D3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QUIMIOTERAPIA: INMUNOCONJUGADOS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xmlns="" id="{44C7ACF5-8E2F-367C-ECDF-90CD3143A7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771" t="19615" r="23783" b="21194"/>
          <a:stretch/>
        </p:blipFill>
        <p:spPr>
          <a:xfrm>
            <a:off x="107504" y="1261088"/>
            <a:ext cx="3888432" cy="2422302"/>
          </a:xfrm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0C529A82-20A7-7970-4122-EF720EA390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just"/>
            <a:r>
              <a:rPr lang="es-ES" sz="800" b="0" dirty="0" err="1">
                <a:solidFill>
                  <a:schemeClr val="tx1"/>
                </a:solidFill>
                <a:effectLst/>
                <a:latin typeface="+mj-lt"/>
              </a:rPr>
              <a:t>Walbaum</a:t>
            </a:r>
            <a:r>
              <a:rPr lang="es-ES" sz="800" b="0" dirty="0">
                <a:solidFill>
                  <a:schemeClr val="tx1"/>
                </a:solidFill>
                <a:effectLst/>
                <a:latin typeface="+mj-lt"/>
              </a:rPr>
              <a:t> G. B, Acevedo C. F, Carrillo B. D et al. “Cáncer de mama HER2-positivo: Terapias Sistémicas Actuales y Experiencia Local”. </a:t>
            </a:r>
            <a:r>
              <a:rPr lang="es-ES" sz="800" b="0" dirty="0" err="1">
                <a:solidFill>
                  <a:schemeClr val="tx1"/>
                </a:solidFill>
                <a:effectLst/>
                <a:latin typeface="+mj-lt"/>
              </a:rPr>
              <a:t>January</a:t>
            </a:r>
            <a:r>
              <a:rPr lang="es-ES" sz="800" b="0" dirty="0">
                <a:solidFill>
                  <a:schemeClr val="tx1"/>
                </a:solidFill>
                <a:effectLst/>
                <a:latin typeface="+mj-lt"/>
              </a:rPr>
              <a:t> 2023. </a:t>
            </a:r>
            <a:r>
              <a:rPr lang="es-ES" sz="800" b="0" u="sng" dirty="0">
                <a:solidFill>
                  <a:schemeClr val="tx1"/>
                </a:solidFill>
                <a:effectLst/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Revista de Cirugía</a:t>
            </a:r>
            <a:r>
              <a:rPr lang="es-ES" sz="800" b="0" dirty="0">
                <a:solidFill>
                  <a:schemeClr val="tx1"/>
                </a:solidFill>
                <a:effectLst/>
                <a:latin typeface="+mj-lt"/>
              </a:rPr>
              <a:t> 75(1).DOI:</a:t>
            </a:r>
            <a:r>
              <a:rPr lang="es-ES" sz="800" b="0" u="sng" dirty="0">
                <a:solidFill>
                  <a:schemeClr val="tx1"/>
                </a:solidFill>
                <a:effectLst/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10.35687/s2452-454920230011653</a:t>
            </a:r>
            <a:endParaRPr lang="es-ES" sz="800" b="0" dirty="0">
              <a:solidFill>
                <a:schemeClr val="tx1"/>
              </a:solidFill>
              <a:effectLst/>
              <a:latin typeface="+mj-lt"/>
            </a:endParaRPr>
          </a:p>
          <a:p>
            <a:endParaRPr lang="es-E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0B80C234-E24B-F4B5-ED86-CB0A23CA90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75" t="13601" r="56299" b="31800"/>
          <a:stretch/>
        </p:blipFill>
        <p:spPr>
          <a:xfrm>
            <a:off x="3923928" y="2352754"/>
            <a:ext cx="4860032" cy="351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1998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2B60937-778C-9E6D-0915-0769080E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QUIMIOTERAPIA: INMUNOCONJUGADOS</a:t>
            </a:r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xmlns="" id="{9A3F9413-E259-1348-182F-637209DF2F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208573"/>
              </p:ext>
            </p:extLst>
          </p:nvPr>
        </p:nvGraphicFramePr>
        <p:xfrm>
          <a:off x="323528" y="975234"/>
          <a:ext cx="8640960" cy="5036403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159731">
                  <a:extLst>
                    <a:ext uri="{9D8B030D-6E8A-4147-A177-3AD203B41FA5}">
                      <a16:colId xmlns:a16="http://schemas.microsoft.com/office/drawing/2014/main" xmlns="" val="1338704308"/>
                    </a:ext>
                  </a:extLst>
                </a:gridCol>
                <a:gridCol w="2159731">
                  <a:extLst>
                    <a:ext uri="{9D8B030D-6E8A-4147-A177-3AD203B41FA5}">
                      <a16:colId xmlns:a16="http://schemas.microsoft.com/office/drawing/2014/main" xmlns="" val="2993433981"/>
                    </a:ext>
                  </a:extLst>
                </a:gridCol>
                <a:gridCol w="2160749">
                  <a:extLst>
                    <a:ext uri="{9D8B030D-6E8A-4147-A177-3AD203B41FA5}">
                      <a16:colId xmlns:a16="http://schemas.microsoft.com/office/drawing/2014/main" xmlns="" val="2195287005"/>
                    </a:ext>
                  </a:extLst>
                </a:gridCol>
                <a:gridCol w="2160749">
                  <a:extLst>
                    <a:ext uri="{9D8B030D-6E8A-4147-A177-3AD203B41FA5}">
                      <a16:colId xmlns:a16="http://schemas.microsoft.com/office/drawing/2014/main" xmlns="" val="745239669"/>
                    </a:ext>
                  </a:extLst>
                </a:gridCol>
              </a:tblGrid>
              <a:tr h="1506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MEDICAMENTO</a:t>
                      </a:r>
                      <a:endParaRPr lang="es-ES" sz="14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263" marR="602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 kern="1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INDICACIÓN</a:t>
                      </a:r>
                      <a:endParaRPr lang="es-ES" sz="1400" kern="1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263" marR="602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 kern="1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EPI/NEUMONITIS</a:t>
                      </a:r>
                      <a:endParaRPr lang="es-ES" sz="1400" kern="1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263" marR="602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FRECUENCIA</a:t>
                      </a:r>
                      <a:endParaRPr lang="es-ES" sz="14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263" marR="60263" marT="0" marB="0"/>
                </a:tc>
                <a:extLst>
                  <a:ext uri="{0D108BD9-81ED-4DB2-BD59-A6C34878D82A}">
                    <a16:rowId xmlns:a16="http://schemas.microsoft.com/office/drawing/2014/main" xmlns="" val="1474198957"/>
                  </a:ext>
                </a:extLst>
              </a:tr>
              <a:tr h="4659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 kern="100" dirty="0">
                          <a:effectLst/>
                        </a:rPr>
                        <a:t>GEMTUZUMAB OZOGAMICINA</a:t>
                      </a:r>
                      <a:endParaRPr lang="es-E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263" marR="6026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kern="100" dirty="0">
                          <a:effectLst/>
                        </a:rPr>
                        <a:t>-LMA CD-33 +</a:t>
                      </a:r>
                      <a:r>
                        <a:rPr lang="es-ES" sz="1000" kern="100" dirty="0" err="1">
                          <a:effectLst/>
                        </a:rPr>
                        <a:t>Daunorrubicina</a:t>
                      </a:r>
                      <a:r>
                        <a:rPr lang="es-ES" sz="1000" kern="100" dirty="0">
                          <a:effectLst/>
                        </a:rPr>
                        <a:t> + ARA-C.</a:t>
                      </a:r>
                      <a:endParaRPr lang="es-E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263" marR="602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kern="100" dirty="0">
                          <a:effectLst/>
                        </a:rPr>
                        <a:t>Neumonía intersticial</a:t>
                      </a:r>
                      <a:endParaRPr lang="es-E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263" marR="602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kern="100" dirty="0">
                          <a:effectLst/>
                        </a:rPr>
                        <a:t>No conocida</a:t>
                      </a:r>
                      <a:endParaRPr lang="es-E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263" marR="60263" marT="0" marB="0"/>
                </a:tc>
                <a:extLst>
                  <a:ext uri="{0D108BD9-81ED-4DB2-BD59-A6C34878D82A}">
                    <a16:rowId xmlns:a16="http://schemas.microsoft.com/office/drawing/2014/main" xmlns="" val="2411595897"/>
                  </a:ext>
                </a:extLst>
              </a:tr>
              <a:tr h="127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 kern="100" dirty="0">
                          <a:effectLst/>
                        </a:rPr>
                        <a:t>BRENTUXIMAB VEDOTINA</a:t>
                      </a:r>
                      <a:endParaRPr lang="es-E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263" marR="6026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kern="100">
                          <a:effectLst/>
                        </a:rPr>
                        <a:t>-Linfoma de Hodgkin. +Doxorrubicina+Vinblastina+Dacarbazina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kern="100">
                          <a:effectLst/>
                        </a:rPr>
                        <a:t>-Linfoma cutáneo de células T.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kern="100">
                          <a:effectLst/>
                        </a:rPr>
                        <a:t>-Linfoma anaplásico de células grandes.</a:t>
                      </a:r>
                      <a:endParaRPr lang="es-ES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263" marR="602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kern="100" dirty="0">
                          <a:effectLst/>
                        </a:rPr>
                        <a:t>Neumonitis intersticial, SDRA</a:t>
                      </a:r>
                      <a:endParaRPr lang="es-E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263" marR="602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kern="100">
                          <a:effectLst/>
                        </a:rPr>
                        <a:t>No asociación causal bien establecida</a:t>
                      </a:r>
                      <a:endParaRPr lang="es-ES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263" marR="60263" marT="0" marB="0"/>
                </a:tc>
                <a:extLst>
                  <a:ext uri="{0D108BD9-81ED-4DB2-BD59-A6C34878D82A}">
                    <a16:rowId xmlns:a16="http://schemas.microsoft.com/office/drawing/2014/main" xmlns="" val="223309069"/>
                  </a:ext>
                </a:extLst>
              </a:tr>
              <a:tr h="19055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 kern="100" dirty="0">
                          <a:effectLst/>
                        </a:rPr>
                        <a:t>POLATUZUMAB VEDOTINA</a:t>
                      </a:r>
                      <a:endParaRPr lang="es-E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263" marR="6026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kern="100">
                          <a:effectLst/>
                        </a:rPr>
                        <a:t>-Linfoma difuso de células grandes (LDCG)+RTX+CFM+Doxorrubicina+PDN sin tratamiento previo.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kern="100">
                          <a:effectLst/>
                        </a:rPr>
                        <a:t>-Linfoma difuso de células grandes (LDCG)+RTX+Bendamustina en recaída.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kern="100">
                          <a:effectLst/>
                        </a:rPr>
                        <a:t> </a:t>
                      </a:r>
                      <a:endParaRPr lang="es-ES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263" marR="602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kern="100">
                          <a:effectLst/>
                        </a:rPr>
                        <a:t>Neumonitis</a:t>
                      </a:r>
                      <a:endParaRPr lang="es-ES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263" marR="602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kern="100">
                          <a:effectLst/>
                        </a:rPr>
                        <a:t>Frecuente</a:t>
                      </a:r>
                      <a:endParaRPr lang="es-ES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263" marR="60263" marT="0" marB="0"/>
                </a:tc>
                <a:extLst>
                  <a:ext uri="{0D108BD9-81ED-4DB2-BD59-A6C34878D82A}">
                    <a16:rowId xmlns:a16="http://schemas.microsoft.com/office/drawing/2014/main" xmlns="" val="2769681379"/>
                  </a:ext>
                </a:extLst>
              </a:tr>
              <a:tr h="5551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 kern="100" dirty="0">
                          <a:effectLst/>
                        </a:rPr>
                        <a:t>TRASTUZUMAB-EMTANSINA</a:t>
                      </a:r>
                      <a:endParaRPr lang="es-E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263" marR="602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kern="100">
                          <a:effectLst/>
                        </a:rPr>
                        <a:t>-Cáncer de mama HER-2 +</a:t>
                      </a:r>
                      <a:endParaRPr lang="es-ES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263" marR="602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kern="100">
                          <a:effectLst/>
                        </a:rPr>
                        <a:t>EPI o Neumonitis</a:t>
                      </a:r>
                      <a:endParaRPr lang="es-ES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263" marR="602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kern="100">
                          <a:effectLst/>
                        </a:rPr>
                        <a:t>Poco frecuente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kern="100">
                          <a:effectLst/>
                        </a:rPr>
                        <a:t>(Interrupción permanente)</a:t>
                      </a:r>
                      <a:endParaRPr lang="es-ES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263" marR="60263" marT="0" marB="0"/>
                </a:tc>
                <a:extLst>
                  <a:ext uri="{0D108BD9-81ED-4DB2-BD59-A6C34878D82A}">
                    <a16:rowId xmlns:a16="http://schemas.microsoft.com/office/drawing/2014/main" xmlns="" val="1833281829"/>
                  </a:ext>
                </a:extLst>
              </a:tr>
              <a:tr h="3082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 kern="100" dirty="0">
                          <a:effectLst/>
                        </a:rPr>
                        <a:t>TRASTUZUMAB-DERUXTECAN</a:t>
                      </a:r>
                      <a:endParaRPr lang="es-E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263" marR="602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kern="100">
                          <a:effectLst/>
                        </a:rPr>
                        <a:t>-Cáncer de mama HER-2 +</a:t>
                      </a:r>
                      <a:endParaRPr lang="es-ES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263" marR="602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kern="100">
                          <a:effectLst/>
                        </a:rPr>
                        <a:t>EPI o Neumonitis</a:t>
                      </a:r>
                      <a:endParaRPr lang="es-ES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263" marR="602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kern="100">
                          <a:effectLst/>
                        </a:rPr>
                        <a:t>Muy frecuentes</a:t>
                      </a:r>
                      <a:endParaRPr lang="es-ES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263" marR="60263" marT="0" marB="0"/>
                </a:tc>
                <a:extLst>
                  <a:ext uri="{0D108BD9-81ED-4DB2-BD59-A6C34878D82A}">
                    <a16:rowId xmlns:a16="http://schemas.microsoft.com/office/drawing/2014/main" xmlns="" val="609020636"/>
                  </a:ext>
                </a:extLst>
              </a:tr>
              <a:tr h="3082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200" kern="100" dirty="0">
                          <a:effectLst/>
                        </a:rPr>
                        <a:t>SACITUZUMAB-GOVITECAN</a:t>
                      </a:r>
                      <a:endParaRPr lang="es-E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263" marR="602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kern="100">
                          <a:effectLst/>
                        </a:rPr>
                        <a:t>-Cáncer de mama triple negativo</a:t>
                      </a:r>
                      <a:endParaRPr lang="es-ES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263" marR="602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kern="100">
                          <a:effectLst/>
                        </a:rPr>
                        <a:t>NO</a:t>
                      </a:r>
                      <a:endParaRPr lang="es-ES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263" marR="602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kern="100" dirty="0">
                          <a:effectLst/>
                        </a:rPr>
                        <a:t>NA</a:t>
                      </a:r>
                      <a:endParaRPr lang="es-E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263" marR="60263" marT="0" marB="0"/>
                </a:tc>
                <a:extLst>
                  <a:ext uri="{0D108BD9-81ED-4DB2-BD59-A6C34878D82A}">
                    <a16:rowId xmlns:a16="http://schemas.microsoft.com/office/drawing/2014/main" xmlns="" val="538603311"/>
                  </a:ext>
                </a:extLst>
              </a:tr>
            </a:tbl>
          </a:graphicData>
        </a:graphic>
      </p:graphicFrame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0405B9FC-3464-3A91-2F91-5CB6A5B042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964375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A175087-F8F0-A3A8-8C89-F5DEFEE39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INMUNOCONJUGADOS: TRASTUZUMAB-DERUXTECAN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D54E0E8E-240D-B755-EB25-727BECAB8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Mayor riesgo en: reacciones adversas pulmonares 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</a:rPr>
              <a:t>previas grado 1 y 2</a:t>
            </a:r>
            <a:r>
              <a:rPr lang="es-ES" b="1" dirty="0"/>
              <a:t> </a:t>
            </a:r>
            <a:r>
              <a:rPr lang="es-ES" dirty="0"/>
              <a:t>y en 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</a:rPr>
              <a:t>IR</a:t>
            </a:r>
            <a:r>
              <a:rPr lang="es-ES" b="1" dirty="0"/>
              <a:t> </a:t>
            </a:r>
            <a:r>
              <a:rPr lang="es-ES" dirty="0"/>
              <a:t>moderada-grave.</a:t>
            </a:r>
          </a:p>
          <a:p>
            <a:r>
              <a:rPr lang="es-ES" dirty="0"/>
              <a:t>Control estrecho (TAC c/3 meses). Considerar </a:t>
            </a:r>
            <a:r>
              <a:rPr lang="es-ES" b="1" u="sng" dirty="0">
                <a:solidFill>
                  <a:schemeClr val="accent6">
                    <a:lumMod val="75000"/>
                  </a:schemeClr>
                </a:solidFill>
              </a:rPr>
              <a:t>consultar a un neumólogo</a:t>
            </a:r>
            <a:r>
              <a:rPr lang="es-ES" dirty="0"/>
              <a:t>.</a:t>
            </a:r>
          </a:p>
          <a:p>
            <a:endParaRPr lang="es-ES" dirty="0"/>
          </a:p>
          <a:p>
            <a:r>
              <a:rPr lang="es-ES" b="1" dirty="0"/>
              <a:t>EPI o NEUMONITIS Grado 1</a:t>
            </a:r>
            <a:r>
              <a:rPr lang="es-ES" dirty="0"/>
              <a:t>:</a:t>
            </a:r>
          </a:p>
          <a:p>
            <a:pPr lvl="1"/>
            <a:r>
              <a:rPr lang="es-ES" dirty="0"/>
              <a:t>Interrumpir hasta Grado 0</a:t>
            </a:r>
          </a:p>
          <a:p>
            <a:pPr lvl="2"/>
            <a:r>
              <a:rPr lang="es-ES" dirty="0"/>
              <a:t>Si remisión en 28 días o menos desde la fecha de inicio: 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</a:rPr>
              <a:t>reiniciar</a:t>
            </a:r>
            <a:r>
              <a:rPr lang="es-ES" dirty="0"/>
              <a:t> con 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</a:rPr>
              <a:t>misma dosis</a:t>
            </a:r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lvl="2"/>
            <a:r>
              <a:rPr lang="es-ES" dirty="0"/>
              <a:t>Si remisión en más de 28 días: reiniciar con 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</a:rPr>
              <a:t>disminución de dosis</a:t>
            </a:r>
            <a:r>
              <a:rPr lang="es-ES" dirty="0"/>
              <a:t>.</a:t>
            </a:r>
          </a:p>
          <a:p>
            <a:pPr lvl="2"/>
            <a:r>
              <a:rPr lang="es-ES" dirty="0"/>
              <a:t>Considerar el tratamiento con glucocorticoides (0,5 mg/Kg/día de prednisolona)</a:t>
            </a:r>
          </a:p>
          <a:p>
            <a:r>
              <a:rPr lang="es-ES" b="1" dirty="0"/>
              <a:t>EPI o NEUMONITIS Grado 2 o más</a:t>
            </a:r>
            <a:r>
              <a:rPr lang="es-ES" dirty="0"/>
              <a:t>:</a:t>
            </a:r>
          </a:p>
          <a:p>
            <a:pPr lvl="1"/>
            <a:r>
              <a:rPr lang="es-ES" b="1" u="sng" dirty="0">
                <a:solidFill>
                  <a:schemeClr val="accent6">
                    <a:lumMod val="75000"/>
                  </a:schemeClr>
                </a:solidFill>
              </a:rPr>
              <a:t>Suspender permanentemente </a:t>
            </a:r>
            <a:r>
              <a:rPr lang="es-ES" dirty="0"/>
              <a:t>el tratamiento.</a:t>
            </a:r>
          </a:p>
          <a:p>
            <a:pPr lvl="1"/>
            <a:r>
              <a:rPr lang="es-ES" dirty="0"/>
              <a:t>Iniciar rápidamente el tratamiento con glucocorticoides (&gt;1 mg/Kg/día de prednisolona durante 14 días y disminución gradual durante 4 semanas)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DDE62294-9DB7-9F0B-D62D-FF3F312947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 dirty="0"/>
              <a:t>Ficha técnica </a:t>
            </a:r>
            <a:r>
              <a:rPr lang="es-ES" dirty="0" err="1"/>
              <a:t>Enertu</a:t>
            </a:r>
            <a:r>
              <a:rPr lang="es-ES" dirty="0"/>
              <a:t> 100 mg: https://cima.aemps.es/cima/dochtml/ft/1201508001/FT_1201508001.html. Consultada Junio 2.023.</a:t>
            </a:r>
          </a:p>
        </p:txBody>
      </p:sp>
    </p:spTree>
    <p:extLst>
      <p:ext uri="{BB962C8B-B14F-4D97-AF65-F5344CB8AC3E}">
        <p14:creationId xmlns:p14="http://schemas.microsoft.com/office/powerpoint/2010/main" val="11157878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64B2CB0-B711-4EC1-1F29-C9276EDB8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accent6"/>
                </a:solidFill>
              </a:rPr>
              <a:t>ARTRITIS REUMATOIDE. SINTÉTICOS.INHIBIDORES JAK: </a:t>
            </a:r>
            <a:r>
              <a:rPr lang="es-ES" dirty="0"/>
              <a:t>TOFACITINIB. </a:t>
            </a:r>
            <a:r>
              <a:rPr lang="es-ES" dirty="0">
                <a:solidFill>
                  <a:schemeClr val="accent6"/>
                </a:solidFill>
              </a:rPr>
              <a:t>CONVENCIONALES</a:t>
            </a:r>
            <a:r>
              <a:rPr lang="es-ES" dirty="0"/>
              <a:t>: LEFLUNOMIDA, SULFASALAZINA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xmlns="" id="{305D2158-59F2-7B8E-44E6-AF21840B49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761" t="29561" r="36925" b="27425"/>
          <a:stretch/>
        </p:blipFill>
        <p:spPr>
          <a:xfrm>
            <a:off x="121713" y="1794117"/>
            <a:ext cx="5415419" cy="2769325"/>
          </a:xfrm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630F9971-195F-3E34-3A03-0C06216F75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49FFA092-65BE-6083-3DBF-93BE3D3D04C3}"/>
              </a:ext>
            </a:extLst>
          </p:cNvPr>
          <p:cNvSpPr txBox="1"/>
          <p:nvPr/>
        </p:nvSpPr>
        <p:spPr>
          <a:xfrm>
            <a:off x="5537132" y="2269663"/>
            <a:ext cx="2808312" cy="523220"/>
          </a:xfrm>
          <a:prstGeom prst="rect">
            <a:avLst/>
          </a:prstGeom>
          <a:noFill/>
          <a:ln w="25400">
            <a:solidFill>
              <a:srgbClr val="E28B0C"/>
            </a:solidFill>
          </a:ln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accent6"/>
                </a:solidFill>
              </a:rPr>
              <a:t>LEFLUNOMIDA, SULFASALAZINA</a:t>
            </a:r>
          </a:p>
          <a:p>
            <a:pPr algn="ctr"/>
            <a:r>
              <a:rPr lang="es-ES" sz="1400" dirty="0"/>
              <a:t>EPI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A12C45AA-80D9-DDCF-CA0A-EAB8CB34C725}"/>
              </a:ext>
            </a:extLst>
          </p:cNvPr>
          <p:cNvSpPr txBox="1"/>
          <p:nvPr/>
        </p:nvSpPr>
        <p:spPr>
          <a:xfrm>
            <a:off x="5537133" y="3917111"/>
            <a:ext cx="3074303" cy="523220"/>
          </a:xfrm>
          <a:prstGeom prst="rect">
            <a:avLst/>
          </a:prstGeom>
          <a:noFill/>
          <a:ln w="25400">
            <a:solidFill>
              <a:srgbClr val="E28B0C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accent6"/>
                </a:solidFill>
              </a:rPr>
              <a:t>TOFACITINIB</a:t>
            </a:r>
          </a:p>
          <a:p>
            <a:r>
              <a:rPr lang="es-ES" sz="1400" dirty="0"/>
              <a:t>EPI: mayor riesgo en pacientes asiáticos</a:t>
            </a:r>
          </a:p>
        </p:txBody>
      </p:sp>
    </p:spTree>
    <p:extLst>
      <p:ext uri="{BB962C8B-B14F-4D97-AF65-F5344CB8AC3E}">
        <p14:creationId xmlns:p14="http://schemas.microsoft.com/office/powerpoint/2010/main" val="652013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3678969" y="3443893"/>
            <a:ext cx="4995014" cy="2520280"/>
          </a:xfrm>
        </p:spPr>
        <p:txBody>
          <a:bodyPr/>
          <a:lstStyle/>
          <a:p>
            <a:r>
              <a:rPr lang="es-ES" dirty="0"/>
              <a:t>&gt;35.000 referencias bibliográficas</a:t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r>
              <a:rPr lang="es-ES" dirty="0"/>
              <a:t>&gt;1.500 fármacos RAM pulmonares</a:t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r>
              <a:rPr lang="es-ES" dirty="0"/>
              <a:t>&gt;350 fármacos EPID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CB4923AF-5327-BEA0-1BA1-8E05A8A49E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84" t="20068" r="36443" b="33021"/>
          <a:stretch/>
        </p:blipFill>
        <p:spPr>
          <a:xfrm>
            <a:off x="395536" y="211959"/>
            <a:ext cx="3751869" cy="321704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1612C2A6-6930-4282-998E-DCBDE3C812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50" t="7286" r="43246" b="48064"/>
          <a:stretch/>
        </p:blipFill>
        <p:spPr>
          <a:xfrm>
            <a:off x="4036536" y="222869"/>
            <a:ext cx="4279880" cy="306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64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D151033-A96D-F921-A632-590152A30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E28B0C"/>
                </a:solidFill>
              </a:rPr>
              <a:t>FAME CONVENCIONAL: </a:t>
            </a:r>
            <a:r>
              <a:rPr lang="es-ES" dirty="0"/>
              <a:t>METOTREXATO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0C86FB3-4F3B-EC8D-279E-546BE6403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2" y="980728"/>
            <a:ext cx="8496176" cy="4968551"/>
          </a:xfrm>
        </p:spPr>
        <p:txBody>
          <a:bodyPr>
            <a:normAutofit/>
          </a:bodyPr>
          <a:lstStyle/>
          <a:p>
            <a:r>
              <a:rPr lang="es-ES" dirty="0"/>
              <a:t>Antimetabolito (análogo del ac. Fólico), inmunosupresor e inmunomodulador.</a:t>
            </a:r>
          </a:p>
          <a:p>
            <a:r>
              <a:rPr lang="es-ES" dirty="0"/>
              <a:t>Tipo de toxicidad:</a:t>
            </a:r>
          </a:p>
          <a:p>
            <a:pPr lvl="1"/>
            <a:r>
              <a:rPr lang="es-ES" b="1" dirty="0">
                <a:solidFill>
                  <a:srgbClr val="E28B0C"/>
                </a:solidFill>
              </a:rPr>
              <a:t>SUBAGUDA </a:t>
            </a:r>
            <a:r>
              <a:rPr lang="es-ES" dirty="0"/>
              <a:t>(la más frecuente, incluyendo SDRA): inicio insidioso.</a:t>
            </a:r>
          </a:p>
          <a:p>
            <a:pPr lvl="1"/>
            <a:r>
              <a:rPr lang="es-ES" dirty="0"/>
              <a:t>AGUDA: disnea, fiebre, malestar general, dolor torácico.</a:t>
            </a:r>
          </a:p>
          <a:p>
            <a:pPr lvl="1"/>
            <a:r>
              <a:rPr lang="es-ES" dirty="0"/>
              <a:t>CRÓNICA</a:t>
            </a:r>
          </a:p>
          <a:p>
            <a:r>
              <a:rPr lang="es-ES" dirty="0"/>
              <a:t>Tiempo: </a:t>
            </a:r>
          </a:p>
          <a:p>
            <a:pPr lvl="1"/>
            <a:r>
              <a:rPr lang="es-ES" dirty="0"/>
              <a:t>Dosis </a:t>
            </a:r>
            <a:r>
              <a:rPr lang="es-ES" b="1" dirty="0">
                <a:solidFill>
                  <a:srgbClr val="E28B0C"/>
                </a:solidFill>
              </a:rPr>
              <a:t>bajas</a:t>
            </a:r>
            <a:r>
              <a:rPr lang="es-ES" dirty="0"/>
              <a:t>: semanas-meses.</a:t>
            </a:r>
          </a:p>
          <a:p>
            <a:pPr lvl="1"/>
            <a:r>
              <a:rPr lang="es-ES" dirty="0"/>
              <a:t>Dosis </a:t>
            </a:r>
            <a:r>
              <a:rPr lang="es-ES" b="1" dirty="0">
                <a:solidFill>
                  <a:srgbClr val="E28B0C"/>
                </a:solidFill>
              </a:rPr>
              <a:t>altas</a:t>
            </a:r>
            <a:r>
              <a:rPr lang="es-ES" dirty="0"/>
              <a:t>: después de tratamientos cortos.</a:t>
            </a:r>
          </a:p>
          <a:p>
            <a:r>
              <a:rPr lang="es-ES" dirty="0"/>
              <a:t>Tratamiento: </a:t>
            </a:r>
            <a:r>
              <a:rPr lang="es-ES" b="1" dirty="0">
                <a:solidFill>
                  <a:srgbClr val="E28B0C"/>
                </a:solidFill>
              </a:rPr>
              <a:t>suspensión</a:t>
            </a:r>
            <a:r>
              <a:rPr lang="es-ES" dirty="0"/>
              <a:t> del fármaco.</a:t>
            </a:r>
          </a:p>
          <a:p>
            <a:r>
              <a:rPr lang="es-ES" dirty="0"/>
              <a:t>Pronóstico: </a:t>
            </a:r>
            <a:r>
              <a:rPr lang="es-ES" b="1" dirty="0">
                <a:solidFill>
                  <a:srgbClr val="E28B0C"/>
                </a:solidFill>
              </a:rPr>
              <a:t>favorable</a:t>
            </a:r>
            <a:r>
              <a:rPr lang="es-ES" dirty="0"/>
              <a:t>.</a:t>
            </a:r>
          </a:p>
          <a:p>
            <a:pPr lvl="1"/>
            <a:r>
              <a:rPr lang="es-ES" dirty="0"/>
              <a:t>Anormalidades </a:t>
            </a:r>
            <a:r>
              <a:rPr lang="es-ES" dirty="0" err="1"/>
              <a:t>Rx</a:t>
            </a:r>
            <a:r>
              <a:rPr lang="es-ES" dirty="0"/>
              <a:t> y funcionales permanentes.</a:t>
            </a:r>
          </a:p>
          <a:p>
            <a:pPr lvl="1"/>
            <a:r>
              <a:rPr lang="es-ES" dirty="0"/>
              <a:t>Muertes.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DDA941B0-5508-AB21-7EC9-50321309FF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528504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D151033-A96D-F921-A632-590152A30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E28B0C"/>
                </a:solidFill>
              </a:rPr>
              <a:t>FAME CONVENCIONAL: </a:t>
            </a:r>
            <a:r>
              <a:rPr lang="es-ES" dirty="0"/>
              <a:t>METOTREXATO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0C86FB3-4F3B-EC8D-279E-546BE64038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Frecuencia: difícil de estimar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DDA941B0-5508-AB21-7EC9-50321309FF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 sz="800" i="0" dirty="0">
                <a:solidFill>
                  <a:schemeClr val="tx1"/>
                </a:solidFill>
              </a:rPr>
              <a:t>Rojas-Serrano J, Herrera-Bringas D, Pérez-Román DI, et al. </a:t>
            </a:r>
            <a:r>
              <a:rPr lang="es-ES" sz="800" dirty="0">
                <a:solidFill>
                  <a:schemeClr val="tx1"/>
                </a:solidFill>
              </a:rPr>
              <a:t>“</a:t>
            </a:r>
            <a:r>
              <a:rPr lang="es-ES" sz="800" dirty="0" err="1">
                <a:solidFill>
                  <a:schemeClr val="tx1"/>
                </a:solidFill>
              </a:rPr>
              <a:t>Rheumatoid</a:t>
            </a:r>
            <a:r>
              <a:rPr lang="es-ES" sz="800" dirty="0">
                <a:solidFill>
                  <a:schemeClr val="tx1"/>
                </a:solidFill>
              </a:rPr>
              <a:t> </a:t>
            </a:r>
            <a:r>
              <a:rPr lang="es-ES" sz="800" dirty="0" err="1">
                <a:solidFill>
                  <a:schemeClr val="tx1"/>
                </a:solidFill>
              </a:rPr>
              <a:t>arthritis-related</a:t>
            </a:r>
            <a:r>
              <a:rPr lang="es-ES" sz="800" dirty="0">
                <a:solidFill>
                  <a:schemeClr val="tx1"/>
                </a:solidFill>
              </a:rPr>
              <a:t> </a:t>
            </a:r>
            <a:r>
              <a:rPr lang="es-ES" sz="800" dirty="0" err="1">
                <a:solidFill>
                  <a:schemeClr val="tx1"/>
                </a:solidFill>
              </a:rPr>
              <a:t>interstitial</a:t>
            </a:r>
            <a:r>
              <a:rPr lang="es-ES" sz="800" dirty="0">
                <a:solidFill>
                  <a:schemeClr val="tx1"/>
                </a:solidFill>
              </a:rPr>
              <a:t> </a:t>
            </a:r>
            <a:r>
              <a:rPr lang="es-ES" sz="800" dirty="0" err="1">
                <a:solidFill>
                  <a:schemeClr val="tx1"/>
                </a:solidFill>
              </a:rPr>
              <a:t>lung</a:t>
            </a:r>
            <a:r>
              <a:rPr lang="es-ES" sz="800" dirty="0">
                <a:solidFill>
                  <a:schemeClr val="tx1"/>
                </a:solidFill>
              </a:rPr>
              <a:t> </a:t>
            </a:r>
            <a:r>
              <a:rPr lang="es-ES" sz="800" dirty="0" err="1">
                <a:solidFill>
                  <a:schemeClr val="tx1"/>
                </a:solidFill>
              </a:rPr>
              <a:t>disease</a:t>
            </a:r>
            <a:r>
              <a:rPr lang="es-ES" sz="800" dirty="0">
                <a:solidFill>
                  <a:schemeClr val="tx1"/>
                </a:solidFill>
              </a:rPr>
              <a:t> (RA-ILD): </a:t>
            </a:r>
            <a:r>
              <a:rPr lang="es-ES" sz="800" dirty="0" err="1">
                <a:solidFill>
                  <a:schemeClr val="tx1"/>
                </a:solidFill>
              </a:rPr>
              <a:t>methotrexate</a:t>
            </a:r>
            <a:r>
              <a:rPr lang="es-ES" sz="800" dirty="0">
                <a:solidFill>
                  <a:schemeClr val="tx1"/>
                </a:solidFill>
              </a:rPr>
              <a:t> and </a:t>
            </a:r>
            <a:r>
              <a:rPr lang="es-ES" sz="800" dirty="0" err="1">
                <a:solidFill>
                  <a:schemeClr val="tx1"/>
                </a:solidFill>
              </a:rPr>
              <a:t>the</a:t>
            </a:r>
            <a:r>
              <a:rPr lang="es-ES" sz="800" dirty="0">
                <a:solidFill>
                  <a:schemeClr val="tx1"/>
                </a:solidFill>
              </a:rPr>
              <a:t> </a:t>
            </a:r>
            <a:r>
              <a:rPr lang="es-ES" sz="800" dirty="0" err="1">
                <a:solidFill>
                  <a:schemeClr val="tx1"/>
                </a:solidFill>
              </a:rPr>
              <a:t>severity</a:t>
            </a:r>
            <a:r>
              <a:rPr lang="es-ES" sz="800" dirty="0">
                <a:solidFill>
                  <a:schemeClr val="tx1"/>
                </a:solidFill>
              </a:rPr>
              <a:t> </a:t>
            </a:r>
            <a:r>
              <a:rPr lang="es-ES" sz="800" dirty="0" err="1">
                <a:solidFill>
                  <a:schemeClr val="tx1"/>
                </a:solidFill>
              </a:rPr>
              <a:t>of</a:t>
            </a:r>
            <a:r>
              <a:rPr lang="es-ES" sz="800" dirty="0">
                <a:solidFill>
                  <a:schemeClr val="tx1"/>
                </a:solidFill>
              </a:rPr>
              <a:t> </a:t>
            </a:r>
            <a:r>
              <a:rPr lang="es-ES" sz="800" dirty="0" err="1">
                <a:solidFill>
                  <a:schemeClr val="tx1"/>
                </a:solidFill>
              </a:rPr>
              <a:t>lung</a:t>
            </a:r>
            <a:r>
              <a:rPr lang="es-ES" sz="800" dirty="0">
                <a:solidFill>
                  <a:schemeClr val="tx1"/>
                </a:solidFill>
              </a:rPr>
              <a:t> </a:t>
            </a:r>
            <a:r>
              <a:rPr lang="es-ES" sz="800" dirty="0" err="1">
                <a:solidFill>
                  <a:schemeClr val="tx1"/>
                </a:solidFill>
              </a:rPr>
              <a:t>disease</a:t>
            </a:r>
            <a:r>
              <a:rPr lang="es-ES" sz="800" dirty="0">
                <a:solidFill>
                  <a:schemeClr val="tx1"/>
                </a:solidFill>
              </a:rPr>
              <a:t> are </a:t>
            </a:r>
            <a:r>
              <a:rPr lang="es-ES" sz="800" dirty="0" err="1">
                <a:solidFill>
                  <a:schemeClr val="tx1"/>
                </a:solidFill>
              </a:rPr>
              <a:t>associated</a:t>
            </a:r>
            <a:r>
              <a:rPr lang="es-ES" sz="800" dirty="0">
                <a:solidFill>
                  <a:schemeClr val="tx1"/>
                </a:solidFill>
              </a:rPr>
              <a:t> </a:t>
            </a:r>
            <a:r>
              <a:rPr lang="es-ES" sz="800" dirty="0" err="1">
                <a:solidFill>
                  <a:schemeClr val="tx1"/>
                </a:solidFill>
              </a:rPr>
              <a:t>to</a:t>
            </a:r>
            <a:r>
              <a:rPr lang="es-ES" sz="800" dirty="0">
                <a:solidFill>
                  <a:schemeClr val="tx1"/>
                </a:solidFill>
              </a:rPr>
              <a:t> prognosis”. </a:t>
            </a:r>
            <a:r>
              <a:rPr lang="es-ES" sz="800" i="0" dirty="0">
                <a:solidFill>
                  <a:schemeClr val="tx1"/>
                </a:solidFill>
              </a:rPr>
              <a:t>Clin </a:t>
            </a:r>
            <a:r>
              <a:rPr lang="es-ES" sz="800" i="0" dirty="0" err="1">
                <a:solidFill>
                  <a:schemeClr val="tx1"/>
                </a:solidFill>
              </a:rPr>
              <a:t>Rheumatol</a:t>
            </a:r>
            <a:r>
              <a:rPr lang="es-ES" sz="800" i="0" dirty="0">
                <a:solidFill>
                  <a:schemeClr val="tx1"/>
                </a:solidFill>
              </a:rPr>
              <a:t> 2017; 36: 1493–1500.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14D6A234-20C2-2FCD-2513-03B059EBFE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12" t="41133" r="57875" b="50000"/>
          <a:stretch/>
        </p:blipFill>
        <p:spPr>
          <a:xfrm>
            <a:off x="1763688" y="1702125"/>
            <a:ext cx="2232248" cy="94250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9C34A50D-ECAB-0337-01C3-2E83E08CDD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425" t="36000" r="33463" b="52800"/>
          <a:stretch/>
        </p:blipFill>
        <p:spPr>
          <a:xfrm>
            <a:off x="4067944" y="1774133"/>
            <a:ext cx="2502679" cy="87049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5D52EDFB-F44C-541C-DCA0-B90C4AB397D2}"/>
              </a:ext>
            </a:extLst>
          </p:cNvPr>
          <p:cNvSpPr txBox="1"/>
          <p:nvPr/>
        </p:nvSpPr>
        <p:spPr>
          <a:xfrm>
            <a:off x="395536" y="2698730"/>
            <a:ext cx="80283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800" dirty="0"/>
              <a:t>Salliot C, van der Heijde D.</a:t>
            </a:r>
            <a:r>
              <a:rPr lang="en-US" sz="800" dirty="0"/>
              <a:t> </a:t>
            </a:r>
            <a:r>
              <a:rPr lang="en-US" sz="800" i="1" dirty="0"/>
              <a:t>“Long-term safety of methotrexate monotherapy in patients with rheumatoid arthritis: a systematic literature research”</a:t>
            </a:r>
            <a:r>
              <a:rPr lang="en-US" sz="800" dirty="0"/>
              <a:t>.</a:t>
            </a:r>
            <a:r>
              <a:rPr lang="es-ES" sz="800" dirty="0"/>
              <a:t>Ann </a:t>
            </a:r>
            <a:r>
              <a:rPr lang="es-ES" sz="800" dirty="0" err="1"/>
              <a:t>Rheum</a:t>
            </a:r>
            <a:r>
              <a:rPr lang="es-ES" sz="800" dirty="0"/>
              <a:t> </a:t>
            </a:r>
            <a:r>
              <a:rPr lang="es-ES" sz="800" dirty="0" err="1"/>
              <a:t>Dis</a:t>
            </a:r>
            <a:r>
              <a:rPr lang="es-ES" sz="800" dirty="0"/>
              <a:t>. 2009 Jul;68(7):1100-4. </a:t>
            </a:r>
            <a:r>
              <a:rPr lang="es-ES" sz="800" dirty="0" err="1"/>
              <a:t>doi</a:t>
            </a:r>
            <a:r>
              <a:rPr lang="es-ES" sz="800" dirty="0"/>
              <a:t>: 10.1136/ard.2008.093690. </a:t>
            </a:r>
            <a:r>
              <a:rPr lang="es-ES" sz="800" dirty="0" err="1"/>
              <a:t>Epub</a:t>
            </a:r>
            <a:r>
              <a:rPr lang="es-ES" sz="800" dirty="0"/>
              <a:t> 2008 </a:t>
            </a:r>
            <a:r>
              <a:rPr lang="es-ES" sz="800" dirty="0" err="1"/>
              <a:t>Dec</a:t>
            </a:r>
            <a:r>
              <a:rPr lang="es-ES" sz="800" dirty="0"/>
              <a:t> 5.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957B7AFE-C9D7-E7A9-7186-691BD135B0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49" t="33201" r="10122" b="13600"/>
          <a:stretch/>
        </p:blipFill>
        <p:spPr>
          <a:xfrm>
            <a:off x="5220072" y="3460256"/>
            <a:ext cx="2936568" cy="2162825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5E28E0BB-3148-2392-60E4-147D7565115E}"/>
              </a:ext>
            </a:extLst>
          </p:cNvPr>
          <p:cNvSpPr txBox="1"/>
          <p:nvPr/>
        </p:nvSpPr>
        <p:spPr>
          <a:xfrm>
            <a:off x="728388" y="4108955"/>
            <a:ext cx="4231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Estudio</a:t>
            </a:r>
            <a:r>
              <a:rPr lang="en-US" sz="1200" dirty="0"/>
              <a:t> retrospective de 78 </a:t>
            </a:r>
            <a:r>
              <a:rPr lang="en-US" sz="1200" dirty="0" err="1"/>
              <a:t>pacientes</a:t>
            </a:r>
            <a:r>
              <a:rPr lang="en-US" sz="1200" dirty="0"/>
              <a:t> con AR para </a:t>
            </a:r>
            <a:r>
              <a:rPr lang="en-US" sz="1200" dirty="0" err="1"/>
              <a:t>evaluar</a:t>
            </a:r>
            <a:r>
              <a:rPr lang="en-US" sz="1200" dirty="0"/>
              <a:t> ILD.</a:t>
            </a:r>
          </a:p>
          <a:p>
            <a:r>
              <a:rPr lang="en-US" sz="1200" dirty="0"/>
              <a:t>El </a:t>
            </a:r>
            <a:r>
              <a:rPr lang="en-US" sz="1200" dirty="0" err="1"/>
              <a:t>tratamiento</a:t>
            </a:r>
            <a:r>
              <a:rPr lang="en-US" sz="1200" dirty="0"/>
              <a:t> con MTX se </a:t>
            </a:r>
            <a:r>
              <a:rPr lang="en-US" sz="1200" dirty="0" err="1"/>
              <a:t>asoció</a:t>
            </a:r>
            <a:r>
              <a:rPr lang="en-US" sz="1200" dirty="0"/>
              <a:t> con </a:t>
            </a:r>
            <a:r>
              <a:rPr lang="en-US" sz="1200" dirty="0" err="1"/>
              <a:t>mejora</a:t>
            </a:r>
            <a:r>
              <a:rPr lang="en-US" sz="1200" dirty="0"/>
              <a:t> </a:t>
            </a:r>
            <a:r>
              <a:rPr lang="en-US" sz="1200" dirty="0" err="1"/>
              <a:t>en</a:t>
            </a:r>
            <a:r>
              <a:rPr lang="en-US" sz="1200" dirty="0"/>
              <a:t> la </a:t>
            </a:r>
            <a:r>
              <a:rPr lang="en-US" sz="1200" dirty="0" err="1"/>
              <a:t>supervivencia</a:t>
            </a:r>
            <a:endParaRPr lang="en-US" sz="1200" dirty="0"/>
          </a:p>
          <a:p>
            <a:r>
              <a:rPr lang="en-US" sz="1200" dirty="0"/>
              <a:t> (HR 0.13, 95% CI 0.02–0.64)</a:t>
            </a:r>
            <a:endParaRPr lang="es-ES" sz="1200" dirty="0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xmlns="" id="{51C16507-03CD-48ED-EA77-A4B41FEBACC2}"/>
              </a:ext>
            </a:extLst>
          </p:cNvPr>
          <p:cNvSpPr/>
          <p:nvPr/>
        </p:nvSpPr>
        <p:spPr>
          <a:xfrm>
            <a:off x="4716016" y="2060848"/>
            <a:ext cx="914400" cy="214910"/>
          </a:xfrm>
          <a:prstGeom prst="ellipse">
            <a:avLst/>
          </a:prstGeom>
          <a:noFill/>
          <a:ln>
            <a:solidFill>
              <a:srgbClr val="E28B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xmlns="" id="{CF4B5433-4505-82C2-B911-065A708F6238}"/>
              </a:ext>
            </a:extLst>
          </p:cNvPr>
          <p:cNvCxnSpPr>
            <a:cxnSpLocks/>
          </p:cNvCxnSpPr>
          <p:nvPr/>
        </p:nvCxnSpPr>
        <p:spPr>
          <a:xfrm>
            <a:off x="2771800" y="4365104"/>
            <a:ext cx="1944216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xmlns="" id="{4B0B2072-6B42-452E-04D8-98F6FBBC14FE}"/>
              </a:ext>
            </a:extLst>
          </p:cNvPr>
          <p:cNvCxnSpPr>
            <a:cxnSpLocks/>
          </p:cNvCxnSpPr>
          <p:nvPr/>
        </p:nvCxnSpPr>
        <p:spPr>
          <a:xfrm>
            <a:off x="3159602" y="4509120"/>
            <a:ext cx="170043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62910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xmlns="" id="{6BDBA127-8383-A4C4-341E-2790B03671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657" t="19615" r="29916" b="35213"/>
          <a:stretch/>
        </p:blipFill>
        <p:spPr>
          <a:xfrm>
            <a:off x="611559" y="1196752"/>
            <a:ext cx="7199311" cy="4639556"/>
          </a:xfrm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6472DEE3-14BD-5549-BDF5-213B6E61F1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13E85CF2-2464-E080-8709-667279490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7199312" cy="836613"/>
          </a:xfrm>
        </p:spPr>
        <p:txBody>
          <a:bodyPr/>
          <a:lstStyle/>
          <a:p>
            <a:r>
              <a:rPr lang="es-ES" dirty="0">
                <a:solidFill>
                  <a:schemeClr val="accent6"/>
                </a:solidFill>
              </a:rPr>
              <a:t>ARTRITIS REUMATOIDE. TERAPIA BIOLÓGICA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90772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E703E2D-26CB-F485-5279-CC89DD859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TERAPIA BIOLÓGICA: OTRAS ENFERMEDADES INMUNOMEDIADAS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03C9CC67-FCE7-3E32-371D-8860BBBBF0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s-ES" dirty="0"/>
          </a:p>
        </p:txBody>
      </p:sp>
      <p:graphicFrame>
        <p:nvGraphicFramePr>
          <p:cNvPr id="7" name="Marcador de contenido 6">
            <a:extLst>
              <a:ext uri="{FF2B5EF4-FFF2-40B4-BE49-F238E27FC236}">
                <a16:creationId xmlns:a16="http://schemas.microsoft.com/office/drawing/2014/main" xmlns="" id="{EDF513EA-ED55-980F-346C-BBC6F840D7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6985756"/>
              </p:ext>
            </p:extLst>
          </p:nvPr>
        </p:nvGraphicFramePr>
        <p:xfrm>
          <a:off x="1115616" y="1052736"/>
          <a:ext cx="6335935" cy="3240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Grupo 7">
            <a:extLst>
              <a:ext uri="{FF2B5EF4-FFF2-40B4-BE49-F238E27FC236}">
                <a16:creationId xmlns:a16="http://schemas.microsoft.com/office/drawing/2014/main" xmlns="" id="{229D76F9-0464-B5E2-3348-9585980F43E6}"/>
              </a:ext>
            </a:extLst>
          </p:cNvPr>
          <p:cNvGrpSpPr/>
          <p:nvPr/>
        </p:nvGrpSpPr>
        <p:grpSpPr>
          <a:xfrm>
            <a:off x="1403648" y="4292748"/>
            <a:ext cx="2490443" cy="1494265"/>
            <a:chOff x="3239592" y="0"/>
            <a:chExt cx="2490443" cy="1494265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xmlns="" id="{DEDB2512-9EB9-5DB8-BA07-DF3842868D00}"/>
                </a:ext>
              </a:extLst>
            </p:cNvPr>
            <p:cNvSpPr/>
            <p:nvPr/>
          </p:nvSpPr>
          <p:spPr>
            <a:xfrm>
              <a:off x="3239592" y="0"/>
              <a:ext cx="2490443" cy="1494265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xmlns="" id="{2B106FC1-BA9B-3917-ADF9-E4470CBF3FD5}"/>
                </a:ext>
              </a:extLst>
            </p:cNvPr>
            <p:cNvSpPr txBox="1"/>
            <p:nvPr/>
          </p:nvSpPr>
          <p:spPr>
            <a:xfrm>
              <a:off x="3239592" y="0"/>
              <a:ext cx="2490443" cy="149426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500" b="1" u="sng" kern="1200" dirty="0"/>
                <a:t>Integrina </a:t>
              </a:r>
              <a:r>
                <a:rPr lang="el-GR" sz="1500" b="1" u="sng" kern="1200" dirty="0"/>
                <a:t>α4β7</a:t>
              </a:r>
              <a:endParaRPr lang="es-ES" sz="1500" b="1" u="sng" kern="1200" dirty="0"/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500" dirty="0" err="1"/>
                <a:t>Vedolizumab</a:t>
              </a:r>
              <a:endParaRPr lang="es-ES" sz="1500" kern="1200" dirty="0"/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25E44722-90BA-383F-1C39-1AC47050712A}"/>
              </a:ext>
            </a:extLst>
          </p:cNvPr>
          <p:cNvSpPr txBox="1"/>
          <p:nvPr/>
        </p:nvSpPr>
        <p:spPr>
          <a:xfrm>
            <a:off x="4982634" y="4292749"/>
            <a:ext cx="2490443" cy="14942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500" b="1" u="sng" dirty="0"/>
              <a:t>Proteína </a:t>
            </a:r>
            <a:r>
              <a:rPr lang="es-ES" sz="1500" b="1" u="sng" dirty="0" err="1"/>
              <a:t>BLyS</a:t>
            </a:r>
            <a:endParaRPr lang="es-ES" sz="1500" b="1" u="sng" kern="1200" dirty="0"/>
          </a:p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500" dirty="0" err="1"/>
              <a:t>Belimumab</a:t>
            </a:r>
            <a:endParaRPr lang="es-ES" sz="1500" kern="1200" dirty="0"/>
          </a:p>
        </p:txBody>
      </p:sp>
    </p:spTree>
    <p:extLst>
      <p:ext uri="{BB962C8B-B14F-4D97-AF65-F5344CB8AC3E}">
        <p14:creationId xmlns:p14="http://schemas.microsoft.com/office/powerpoint/2010/main" val="3546997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748167E-5D05-F5F0-7305-AD3BB3E44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xmlns="" id="{3C52B207-FA18-AA08-7BB5-9EA002DDE8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524" t="34429" r="29149" b="8619"/>
          <a:stretch/>
        </p:blipFill>
        <p:spPr>
          <a:xfrm>
            <a:off x="611560" y="842840"/>
            <a:ext cx="8113640" cy="5610496"/>
          </a:xfrm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9BBAA5CB-16D3-3376-6A9D-DA6CFC9EC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1F27EF1D-381F-8507-74DD-3DA2198A06EF}"/>
              </a:ext>
            </a:extLst>
          </p:cNvPr>
          <p:cNvSpPr/>
          <p:nvPr/>
        </p:nvSpPr>
        <p:spPr>
          <a:xfrm>
            <a:off x="626089" y="1556792"/>
            <a:ext cx="914400" cy="69837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95363DF2-AB45-4F94-8428-E4B71226C901}"/>
              </a:ext>
            </a:extLst>
          </p:cNvPr>
          <p:cNvSpPr/>
          <p:nvPr/>
        </p:nvSpPr>
        <p:spPr>
          <a:xfrm>
            <a:off x="2483768" y="1538784"/>
            <a:ext cx="914400" cy="69837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74A7C61F-28D6-4DAB-3003-96C2069D4EC3}"/>
              </a:ext>
            </a:extLst>
          </p:cNvPr>
          <p:cNvSpPr/>
          <p:nvPr/>
        </p:nvSpPr>
        <p:spPr>
          <a:xfrm>
            <a:off x="3466131" y="1539636"/>
            <a:ext cx="914400" cy="69837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7476EA6E-B3D2-57EE-DEC3-61C97041DE4C}"/>
              </a:ext>
            </a:extLst>
          </p:cNvPr>
          <p:cNvSpPr/>
          <p:nvPr/>
        </p:nvSpPr>
        <p:spPr>
          <a:xfrm>
            <a:off x="605543" y="2262825"/>
            <a:ext cx="914400" cy="302079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7D2D3CEA-ADC4-71ED-8D55-AE68DD2CF1D8}"/>
              </a:ext>
            </a:extLst>
          </p:cNvPr>
          <p:cNvSpPr/>
          <p:nvPr/>
        </p:nvSpPr>
        <p:spPr>
          <a:xfrm>
            <a:off x="2517750" y="2234728"/>
            <a:ext cx="914400" cy="474192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39D80AFD-F46C-2AB2-AD69-835346159ECF}"/>
              </a:ext>
            </a:extLst>
          </p:cNvPr>
          <p:cNvSpPr/>
          <p:nvPr/>
        </p:nvSpPr>
        <p:spPr>
          <a:xfrm>
            <a:off x="3472148" y="2234728"/>
            <a:ext cx="914400" cy="474192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C0887DD6-6E66-44F3-4875-271ACC091E3A}"/>
              </a:ext>
            </a:extLst>
          </p:cNvPr>
          <p:cNvSpPr/>
          <p:nvPr/>
        </p:nvSpPr>
        <p:spPr>
          <a:xfrm>
            <a:off x="610722" y="2718621"/>
            <a:ext cx="914400" cy="250499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97425972-A405-4A4E-53A5-7D5283C41AA7}"/>
              </a:ext>
            </a:extLst>
          </p:cNvPr>
          <p:cNvSpPr/>
          <p:nvPr/>
        </p:nvSpPr>
        <p:spPr>
          <a:xfrm>
            <a:off x="2478821" y="2718621"/>
            <a:ext cx="914400" cy="250499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DDB4F2F6-6553-AE92-1FC4-C3E4A61DFE44}"/>
              </a:ext>
            </a:extLst>
          </p:cNvPr>
          <p:cNvSpPr/>
          <p:nvPr/>
        </p:nvSpPr>
        <p:spPr>
          <a:xfrm>
            <a:off x="3432520" y="2718621"/>
            <a:ext cx="914400" cy="250499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9D68F63F-173F-D085-2B97-C210C026ADAC}"/>
              </a:ext>
            </a:extLst>
          </p:cNvPr>
          <p:cNvSpPr/>
          <p:nvPr/>
        </p:nvSpPr>
        <p:spPr>
          <a:xfrm>
            <a:off x="626089" y="3303750"/>
            <a:ext cx="914400" cy="250499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437F6412-B14F-60EF-A717-3642FADEA983}"/>
              </a:ext>
            </a:extLst>
          </p:cNvPr>
          <p:cNvSpPr/>
          <p:nvPr/>
        </p:nvSpPr>
        <p:spPr>
          <a:xfrm>
            <a:off x="2478821" y="3325331"/>
            <a:ext cx="914400" cy="250499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xmlns="" id="{BCA58263-D084-BD5B-E0AE-911F4E7866B0}"/>
              </a:ext>
            </a:extLst>
          </p:cNvPr>
          <p:cNvSpPr/>
          <p:nvPr/>
        </p:nvSpPr>
        <p:spPr>
          <a:xfrm>
            <a:off x="2478821" y="4831871"/>
            <a:ext cx="914400" cy="250499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E1CA8A6F-70BF-D75E-3BFE-278D5C3277A3}"/>
              </a:ext>
            </a:extLst>
          </p:cNvPr>
          <p:cNvSpPr/>
          <p:nvPr/>
        </p:nvSpPr>
        <p:spPr>
          <a:xfrm>
            <a:off x="626370" y="4832429"/>
            <a:ext cx="1187903" cy="250499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xmlns="" id="{5F226E09-FE15-41CA-9739-7C59BCA8FBD4}"/>
              </a:ext>
            </a:extLst>
          </p:cNvPr>
          <p:cNvSpPr/>
          <p:nvPr/>
        </p:nvSpPr>
        <p:spPr>
          <a:xfrm>
            <a:off x="640197" y="2969120"/>
            <a:ext cx="914400" cy="250499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xmlns="" id="{E492CDF4-AB6C-453A-441E-20B3C6EE162C}"/>
              </a:ext>
            </a:extLst>
          </p:cNvPr>
          <p:cNvSpPr/>
          <p:nvPr/>
        </p:nvSpPr>
        <p:spPr>
          <a:xfrm>
            <a:off x="2498471" y="2949456"/>
            <a:ext cx="914400" cy="302079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xmlns="" id="{53176D31-80A5-D59D-DA3E-FE4CDD8F25C0}"/>
              </a:ext>
            </a:extLst>
          </p:cNvPr>
          <p:cNvSpPr/>
          <p:nvPr/>
        </p:nvSpPr>
        <p:spPr>
          <a:xfrm>
            <a:off x="2474764" y="3998490"/>
            <a:ext cx="914400" cy="302079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CAD8CC39-CC1D-5779-21A2-9754149BA02E}"/>
              </a:ext>
            </a:extLst>
          </p:cNvPr>
          <p:cNvSpPr/>
          <p:nvPr/>
        </p:nvSpPr>
        <p:spPr>
          <a:xfrm>
            <a:off x="605543" y="3966077"/>
            <a:ext cx="914400" cy="302079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xmlns="" id="{1EAF9C99-3795-1F7E-75F6-8B7852BC6F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88" t="16639" r="35825" b="66808"/>
          <a:stretch/>
        </p:blipFill>
        <p:spPr>
          <a:xfrm>
            <a:off x="-20364" y="-13400"/>
            <a:ext cx="2952328" cy="85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947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9121137-3A95-4FDD-6A14-E54FF7B1D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PSORIASIS: TRATAMIENTO BIOLÓGICO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xmlns="" id="{165603D7-91C5-E605-BC76-28715CC485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152" t="16501" r="1878" b="38328"/>
          <a:stretch/>
        </p:blipFill>
        <p:spPr>
          <a:xfrm>
            <a:off x="15877" y="850853"/>
            <a:ext cx="5832648" cy="2088232"/>
          </a:xfrm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042B6717-9051-18AA-533C-F0EA329D72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A423074B-58F5-2FA6-B0E1-EF8291C81F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38" t="31800" r="7475" b="31800"/>
          <a:stretch/>
        </p:blipFill>
        <p:spPr>
          <a:xfrm>
            <a:off x="1803508" y="2982812"/>
            <a:ext cx="5832648" cy="1872208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91723350-998D-5E32-7770-67956EDF5F88}"/>
              </a:ext>
            </a:extLst>
          </p:cNvPr>
          <p:cNvSpPr/>
          <p:nvPr/>
        </p:nvSpPr>
        <p:spPr>
          <a:xfrm>
            <a:off x="3491880" y="3241956"/>
            <a:ext cx="432048" cy="1123148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FCB47DE1-7DAA-85E7-EB8C-CDC4D4F37006}"/>
              </a:ext>
            </a:extLst>
          </p:cNvPr>
          <p:cNvSpPr/>
          <p:nvPr/>
        </p:nvSpPr>
        <p:spPr>
          <a:xfrm>
            <a:off x="1803508" y="3695867"/>
            <a:ext cx="2120420" cy="38120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37811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2C73158-BE1F-2E4C-B6F5-73F5F2067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xmlns="" id="{7738C67A-3E23-D2C6-AAC8-BBB7C5DAD2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8542" t="35191" r="23783" b="11849"/>
          <a:stretch/>
        </p:blipFill>
        <p:spPr>
          <a:xfrm>
            <a:off x="1115615" y="788148"/>
            <a:ext cx="7255865" cy="5737196"/>
          </a:xfrm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BDFD2359-304A-61F4-547B-08B54EB4D1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D6FEC99F-8E92-1FFA-D1AC-E277CDA51F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12" t="16400" r="22438" b="59800"/>
          <a:stretch/>
        </p:blipFill>
        <p:spPr>
          <a:xfrm>
            <a:off x="0" y="17370"/>
            <a:ext cx="2609231" cy="853018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xmlns="" id="{F7DD7C62-E506-B5C2-354F-DEDF0C0B33E8}"/>
              </a:ext>
            </a:extLst>
          </p:cNvPr>
          <p:cNvSpPr/>
          <p:nvPr/>
        </p:nvSpPr>
        <p:spPr>
          <a:xfrm>
            <a:off x="5940152" y="4221088"/>
            <a:ext cx="2016224" cy="50405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xmlns="" id="{1DAA45BB-5A96-D44D-5563-399D533DBF5E}"/>
              </a:ext>
            </a:extLst>
          </p:cNvPr>
          <p:cNvSpPr/>
          <p:nvPr/>
        </p:nvSpPr>
        <p:spPr>
          <a:xfrm>
            <a:off x="5940152" y="3404718"/>
            <a:ext cx="2016224" cy="50405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39043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9B8CB72-C672-E00B-0828-A86F6599A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CONCLUSIONES</a:t>
            </a:r>
          </a:p>
        </p:txBody>
      </p:sp>
      <p:pic>
        <p:nvPicPr>
          <p:cNvPr id="3" name="Marcador de contenido 5">
            <a:extLst>
              <a:ext uri="{FF2B5EF4-FFF2-40B4-BE49-F238E27FC236}">
                <a16:creationId xmlns:a16="http://schemas.microsoft.com/office/drawing/2014/main" xmlns="" id="{FC247B72-699F-E516-23E2-BE129BA4DB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9932" t="19616" r="23783" b="24309"/>
          <a:stretch/>
        </p:blipFill>
        <p:spPr>
          <a:xfrm>
            <a:off x="7308304" y="1988840"/>
            <a:ext cx="1728192" cy="2073830"/>
          </a:xfr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715816BC-B248-8F94-2EEF-A6FE8E831C89}"/>
              </a:ext>
            </a:extLst>
          </p:cNvPr>
          <p:cNvSpPr txBox="1"/>
          <p:nvPr/>
        </p:nvSpPr>
        <p:spPr>
          <a:xfrm>
            <a:off x="467544" y="1484784"/>
            <a:ext cx="6571479" cy="3693319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>
                <a:solidFill>
                  <a:schemeClr val="accent5">
                    <a:lumMod val="75000"/>
                  </a:schemeClr>
                </a:solidFill>
              </a:rPr>
              <a:t>Manifestaciones clínicas, radiológicas e histológicas inespecíficas.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>
                <a:solidFill>
                  <a:schemeClr val="accent5">
                    <a:lumMod val="75000"/>
                  </a:schemeClr>
                </a:solidFill>
              </a:rPr>
              <a:t>Diagnóstico exclusión.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>
                <a:solidFill>
                  <a:schemeClr val="accent5">
                    <a:lumMod val="75000"/>
                  </a:schemeClr>
                </a:solidFill>
              </a:rPr>
              <a:t>Importancia de la anamnesis farmacológica.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>
                <a:solidFill>
                  <a:schemeClr val="accent5">
                    <a:lumMod val="75000"/>
                  </a:schemeClr>
                </a:solidFill>
              </a:rPr>
              <a:t>Fuentes de información sobre </a:t>
            </a:r>
            <a:r>
              <a:rPr lang="es-ES" dirty="0" err="1">
                <a:solidFill>
                  <a:schemeClr val="accent5">
                    <a:lumMod val="75000"/>
                  </a:schemeClr>
                </a:solidFill>
              </a:rPr>
              <a:t>RAMs</a:t>
            </a:r>
            <a:r>
              <a:rPr lang="es-ES" dirty="0">
                <a:solidFill>
                  <a:schemeClr val="accent5">
                    <a:lumMod val="75000"/>
                  </a:schemeClr>
                </a:solidFill>
              </a:rPr>
              <a:t> y nuevos fármacos.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>
                <a:solidFill>
                  <a:schemeClr val="accent5">
                    <a:lumMod val="75000"/>
                  </a:schemeClr>
                </a:solidFill>
              </a:rPr>
              <a:t>Reacciones adversas de baja frecuencia pero graves (mortales).</a:t>
            </a:r>
          </a:p>
          <a:p>
            <a:endParaRPr lang="es-ES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>
                <a:solidFill>
                  <a:schemeClr val="accent5">
                    <a:lumMod val="75000"/>
                  </a:schemeClr>
                </a:solidFill>
              </a:rPr>
              <a:t>Tras suspensión valorar el beneficio-riesgo de la reintroducción.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>
                <a:solidFill>
                  <a:schemeClr val="accent5">
                    <a:lumMod val="75000"/>
                  </a:schemeClr>
                </a:solidFill>
              </a:rPr>
              <a:t>Fundamental: Equipo multidisciplinar (diagnóstico y tratamiento).</a:t>
            </a:r>
          </a:p>
        </p:txBody>
      </p:sp>
    </p:spTree>
    <p:extLst>
      <p:ext uri="{BB962C8B-B14F-4D97-AF65-F5344CB8AC3E}">
        <p14:creationId xmlns:p14="http://schemas.microsoft.com/office/powerpoint/2010/main" val="780967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D5E84F6-7F3C-FCA1-EB2B-C8CB09A03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Sospecha diagnóstica de EPID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EBFBB8EB-36D8-5D29-7C6C-4D51C11F35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xmlns="" id="{20768094-87C6-998C-F9B1-115239C5DE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ES" b="1" u="sng" dirty="0"/>
              <a:t>Manifestaciones clínicas</a:t>
            </a:r>
            <a:r>
              <a:rPr lang="es-ES" dirty="0"/>
              <a:t>: </a:t>
            </a:r>
          </a:p>
          <a:p>
            <a:pPr lvl="1" algn="just"/>
            <a:r>
              <a:rPr lang="es-ES" dirty="0"/>
              <a:t>Disnea, tos seca, fiebre, pérdida de peso, sudor nocturno, dolor torácico.</a:t>
            </a:r>
          </a:p>
          <a:p>
            <a:pPr lvl="1" algn="just"/>
            <a:r>
              <a:rPr lang="es-ES" dirty="0"/>
              <a:t>Neumonitis aguda: eosinofilia periférica</a:t>
            </a:r>
          </a:p>
          <a:p>
            <a:pPr lvl="1" algn="just"/>
            <a:r>
              <a:rPr lang="es-ES" dirty="0"/>
              <a:t>Hemorragia pulmonar: insuficiencia respiratoria aguda, hemoptisis, anemia aguda.</a:t>
            </a:r>
          </a:p>
          <a:p>
            <a:pPr lvl="1" algn="just"/>
            <a:r>
              <a:rPr lang="es-ES" b="1" dirty="0">
                <a:solidFill>
                  <a:schemeClr val="accent6">
                    <a:lumMod val="75000"/>
                  </a:schemeClr>
                </a:solidFill>
              </a:rPr>
              <a:t>Inducida por fármacos </a:t>
            </a:r>
            <a:r>
              <a:rPr lang="es-ES" dirty="0"/>
              <a:t>(subaguda, crónica o con empeoramiento subagudo de una enfermedad respiratoria de base): reducción de la capacidad de ejercicio, auscultación “similar a velcro”</a:t>
            </a:r>
          </a:p>
          <a:p>
            <a:pPr lvl="1" algn="just"/>
            <a:r>
              <a:rPr lang="es-ES" dirty="0"/>
              <a:t>Enfermedad avanzada: hipertensión pulmonar y disfunción del ventrículo derecho</a:t>
            </a:r>
          </a:p>
          <a:p>
            <a:pPr lvl="1" algn="just"/>
            <a:r>
              <a:rPr lang="es-ES" dirty="0"/>
              <a:t>Pruebas pulmonares: varia desde patrón obstructivo a restrictivo con deterior del intercambio de gases según la enfermedad histopatológica subyacente.</a:t>
            </a:r>
          </a:p>
          <a:p>
            <a:pPr lvl="1" algn="just"/>
            <a:endParaRPr lang="es-ES" dirty="0"/>
          </a:p>
          <a:p>
            <a:pPr algn="just"/>
            <a:r>
              <a:rPr lang="es-ES" b="1" u="sng" dirty="0"/>
              <a:t>Hallazgo radiológico casual </a:t>
            </a:r>
            <a:r>
              <a:rPr lang="es-ES" dirty="0"/>
              <a:t>(vidrio deslustrado,…).</a:t>
            </a:r>
          </a:p>
          <a:p>
            <a:pPr marL="266700" lvl="1" indent="0" algn="just">
              <a:buNone/>
            </a:pPr>
            <a:endParaRPr lang="es-ES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E20B7A3F-5882-5F10-41FC-EFA8B4C33D67}"/>
              </a:ext>
            </a:extLst>
          </p:cNvPr>
          <p:cNvSpPr/>
          <p:nvPr/>
        </p:nvSpPr>
        <p:spPr>
          <a:xfrm rot="19848093">
            <a:off x="967445" y="2560855"/>
            <a:ext cx="741324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INESPECIFICIDAD</a:t>
            </a:r>
            <a:endParaRPr lang="es-ES" sz="8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01480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ABF0F43-B5A4-E57E-C024-88BAC93D4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DIAGNÓSTICO MULTIDISCIPLINAR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3A0717EC-6418-88A5-11C4-BEF5BB9488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026" name="Picture 2" descr="Médico, Icono, Icono De Doctor">
            <a:extLst>
              <a:ext uri="{FF2B5EF4-FFF2-40B4-BE49-F238E27FC236}">
                <a16:creationId xmlns:a16="http://schemas.microsoft.com/office/drawing/2014/main" xmlns="" id="{85400F86-53CD-3409-C6EB-EA496815FC5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88683"/>
            <a:ext cx="2595274" cy="144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6E026AAD-756A-582F-2568-86CD093F65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38" t="15001" r="32675" b="38800"/>
          <a:stretch/>
        </p:blipFill>
        <p:spPr>
          <a:xfrm>
            <a:off x="611560" y="3429000"/>
            <a:ext cx="2376264" cy="160034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45B99095-EF57-6F72-8F1B-8AE667BE81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425" t="45800" r="34250" b="29001"/>
          <a:stretch/>
        </p:blipFill>
        <p:spPr>
          <a:xfrm>
            <a:off x="6149156" y="3508391"/>
            <a:ext cx="2088232" cy="1708553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AF3E427C-E893-5808-3397-C7D6162FD390}"/>
              </a:ext>
            </a:extLst>
          </p:cNvPr>
          <p:cNvSpPr txBox="1"/>
          <p:nvPr/>
        </p:nvSpPr>
        <p:spPr>
          <a:xfrm>
            <a:off x="2483768" y="2932460"/>
            <a:ext cx="4320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accent6">
                    <a:lumMod val="75000"/>
                  </a:schemeClr>
                </a:solidFill>
              </a:rPr>
              <a:t>ANAMNESIS FARMACOLÓGICA COMPLETA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82CEEA9-2ECC-29A2-4518-8C341BE236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750" t="31800" r="17713" b="20600"/>
          <a:stretch/>
        </p:blipFill>
        <p:spPr>
          <a:xfrm>
            <a:off x="6012160" y="1054776"/>
            <a:ext cx="2088232" cy="189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350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B4DE346-E7A3-842C-8762-6128D80C1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DIAGNÓSTICO POR EXCLUSIÓN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xmlns="" id="{04BA5BF4-DAD9-6D63-2D8D-C307C00224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771" t="27403" r="32544" b="19637"/>
          <a:stretch/>
        </p:blipFill>
        <p:spPr>
          <a:xfrm>
            <a:off x="-45472" y="659339"/>
            <a:ext cx="9297992" cy="6198661"/>
          </a:xfr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288ABBFB-DAC4-B8C1-007C-E5B23B8D3BB0}"/>
              </a:ext>
            </a:extLst>
          </p:cNvPr>
          <p:cNvSpPr txBox="1"/>
          <p:nvPr/>
        </p:nvSpPr>
        <p:spPr>
          <a:xfrm>
            <a:off x="464669" y="1340768"/>
            <a:ext cx="516051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</a:rPr>
              <a:t>Infección pulmonar.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</a:rPr>
              <a:t>Daño cardiaco.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</a:rPr>
              <a:t>Cáncer de pulmón.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</a:rPr>
              <a:t>Metástasis pulmonares.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</a:rPr>
              <a:t>Enfermedad pulmonar preexistente o coexistente.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</a:rPr>
              <a:t>Otros fármacos/sustancias </a:t>
            </a:r>
            <a:r>
              <a:rPr lang="es-ES" dirty="0" err="1">
                <a:solidFill>
                  <a:schemeClr val="bg1"/>
                </a:solidFill>
              </a:rPr>
              <a:t>neumotóxicos</a:t>
            </a:r>
            <a:r>
              <a:rPr lang="es-ES" dirty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</a:rPr>
              <a:t>Enfermedades del tejido conectivo.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</a:rPr>
              <a:t>Radioterapia previa o concomitante.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>
              <a:solidFill>
                <a:schemeClr val="bg1"/>
              </a:solidFill>
            </a:endParaRPr>
          </a:p>
          <a:p>
            <a:endParaRPr lang="es-E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114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E97563E-71C6-D023-FF7C-F6E572C98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0"/>
            <a:ext cx="7560840" cy="836712"/>
          </a:xfrm>
        </p:spPr>
        <p:txBody>
          <a:bodyPr/>
          <a:lstStyle/>
          <a:p>
            <a:r>
              <a:rPr lang="es-ES" dirty="0"/>
              <a:t>CHECK-LIST para el DIAGNÓSTICO DE EPID INDUCIDA POR FÁRMACOS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xmlns="" id="{F6965F23-12BB-CFA5-F52D-D92AA99004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780" t="29750" r="33420" b="11849"/>
          <a:stretch/>
        </p:blipFill>
        <p:spPr>
          <a:xfrm>
            <a:off x="1694604" y="908720"/>
            <a:ext cx="5969083" cy="5328593"/>
          </a:xfrm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664C5939-E503-2D9A-32F8-554E83BC22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6131" y="6128523"/>
            <a:ext cx="8208143" cy="359445"/>
          </a:xfrm>
        </p:spPr>
        <p:txBody>
          <a:bodyPr/>
          <a:lstStyle/>
          <a:p>
            <a:endParaRPr lang="es-ES" dirty="0"/>
          </a:p>
          <a:p>
            <a:r>
              <a:rPr lang="es-ES" sz="800" dirty="0" err="1"/>
              <a:t>Spagnolo</a:t>
            </a:r>
            <a:r>
              <a:rPr lang="es-ES" sz="800" dirty="0"/>
              <a:t> P, </a:t>
            </a:r>
            <a:r>
              <a:rPr lang="es-ES" sz="800" dirty="0" err="1"/>
              <a:t>Bonniaud</a:t>
            </a:r>
            <a:r>
              <a:rPr lang="es-ES" sz="800" dirty="0"/>
              <a:t> P, Rossi G, et al. </a:t>
            </a:r>
            <a:r>
              <a:rPr lang="es-ES" sz="800" dirty="0" err="1"/>
              <a:t>Drug-induced</a:t>
            </a:r>
            <a:r>
              <a:rPr lang="es-ES" sz="800" dirty="0"/>
              <a:t> </a:t>
            </a:r>
            <a:r>
              <a:rPr lang="es-ES" sz="800" dirty="0" err="1"/>
              <a:t>interstitial</a:t>
            </a:r>
            <a:r>
              <a:rPr lang="es-ES" sz="800" dirty="0"/>
              <a:t> </a:t>
            </a:r>
            <a:r>
              <a:rPr lang="es-ES" sz="800" dirty="0" err="1"/>
              <a:t>lung</a:t>
            </a:r>
            <a:r>
              <a:rPr lang="es-ES" sz="800" dirty="0"/>
              <a:t> </a:t>
            </a:r>
            <a:r>
              <a:rPr lang="es-ES" sz="800" dirty="0" err="1"/>
              <a:t>disease</a:t>
            </a:r>
            <a:r>
              <a:rPr lang="es-ES" sz="800" dirty="0"/>
              <a:t>. </a:t>
            </a:r>
            <a:r>
              <a:rPr lang="es-ES" sz="800" dirty="0" err="1"/>
              <a:t>Eur</a:t>
            </a:r>
            <a:r>
              <a:rPr lang="es-ES" sz="800" dirty="0"/>
              <a:t> </a:t>
            </a:r>
            <a:r>
              <a:rPr lang="es-ES" sz="800" dirty="0" err="1"/>
              <a:t>Respir</a:t>
            </a:r>
            <a:r>
              <a:rPr lang="es-ES" sz="800" dirty="0"/>
              <a:t> J 2022; 60: 2102776 [DOI: 10.1183/13993003.02776-2021].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982B00F4-13B7-4809-0EDE-A5ABCEC4B0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468" t="25323" r="3538" b="45800"/>
          <a:stretch/>
        </p:blipFill>
        <p:spPr>
          <a:xfrm>
            <a:off x="1440185" y="1367308"/>
            <a:ext cx="320475" cy="34717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2F3A9F39-598F-00BB-9685-DFEAD7761A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700" t="22982" r="51575" b="70030"/>
          <a:stretch/>
        </p:blipFill>
        <p:spPr>
          <a:xfrm>
            <a:off x="1376190" y="1722231"/>
            <a:ext cx="383936" cy="31941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78F2DDBF-80E0-691B-629B-C60C83A087D3}"/>
              </a:ext>
            </a:extLst>
          </p:cNvPr>
          <p:cNvSpPr txBox="1"/>
          <p:nvPr/>
        </p:nvSpPr>
        <p:spPr>
          <a:xfrm>
            <a:off x="-135978" y="2097164"/>
            <a:ext cx="19442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1000" b="1" dirty="0">
                <a:solidFill>
                  <a:schemeClr val="accent6">
                    <a:lumMod val="75000"/>
                  </a:schemeClr>
                </a:solidFill>
              </a:rPr>
              <a:t>ANAMNESIS</a:t>
            </a:r>
          </a:p>
          <a:p>
            <a:pPr algn="r"/>
            <a:r>
              <a:rPr lang="es-ES" sz="1000" b="1" dirty="0">
                <a:solidFill>
                  <a:schemeClr val="accent6">
                    <a:lumMod val="75000"/>
                  </a:schemeClr>
                </a:solidFill>
              </a:rPr>
              <a:t> FARMACOLÓGICA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306D13C5-8117-1B62-180B-837162AF5A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525" t="33186" r="64175" b="55600"/>
          <a:stretch/>
        </p:blipFill>
        <p:spPr>
          <a:xfrm>
            <a:off x="1207851" y="2747929"/>
            <a:ext cx="576064" cy="57677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897AB098-C4C2-FAC9-D155-65D42B7049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425" t="45800" r="34250" b="29001"/>
          <a:stretch/>
        </p:blipFill>
        <p:spPr>
          <a:xfrm>
            <a:off x="1297162" y="3324704"/>
            <a:ext cx="511076" cy="41815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9E4C708B-7F96-B8F5-68D4-9F14D717F7A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101" t="19200" r="52362" b="38800"/>
          <a:stretch/>
        </p:blipFill>
        <p:spPr>
          <a:xfrm>
            <a:off x="1247365" y="3772482"/>
            <a:ext cx="640172" cy="91453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05547957-4BC4-59B6-CB75-78020BCF139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826" t="58400" r="52362" b="37400"/>
          <a:stretch/>
        </p:blipFill>
        <p:spPr>
          <a:xfrm>
            <a:off x="816131" y="4950467"/>
            <a:ext cx="1080120" cy="21602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A2C9FFE6-BC13-3EE4-AD66-A8C7C61019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468" t="25323" r="3538" b="45800"/>
          <a:stretch/>
        </p:blipFill>
        <p:spPr>
          <a:xfrm>
            <a:off x="1490846" y="5492289"/>
            <a:ext cx="320475" cy="34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61571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6bdc15cbff302a3da2a1707d5a447dfd56e2f1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3155</TotalTime>
  <Words>2912</Words>
  <Application>Microsoft Office PowerPoint</Application>
  <PresentationFormat>Presentación en pantalla (4:3)</PresentationFormat>
  <Paragraphs>551</Paragraphs>
  <Slides>57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57</vt:i4>
      </vt:variant>
    </vt:vector>
  </HeadingPairs>
  <TitlesOfParts>
    <vt:vector size="58" baseType="lpstr">
      <vt:lpstr>Tema de Office</vt:lpstr>
      <vt:lpstr>¿Cuándo sospechar toxicidad farmacológica?</vt:lpstr>
      <vt:lpstr>EPID De Causa Conocida</vt:lpstr>
      <vt:lpstr>Reacción Adversa a Medicamentos (RAM)</vt:lpstr>
      <vt:lpstr>FICHA TÉCNICA AEMPS</vt:lpstr>
      <vt:lpstr>&gt;35.000 referencias bibliográficas  &gt;1.500 fármacos RAM pulmonares  &gt;350 fármacos EPID</vt:lpstr>
      <vt:lpstr>Sospecha diagnóstica de EPID</vt:lpstr>
      <vt:lpstr>DIAGNÓSTICO MULTIDISCIPLINAR</vt:lpstr>
      <vt:lpstr>DIAGNÓSTICO POR EXCLUSIÓN</vt:lpstr>
      <vt:lpstr>CHECK-LIST para el DIAGNÓSTICO DE EPID INDUCIDA POR FÁRMACOS</vt:lpstr>
      <vt:lpstr>Presentación de PowerPoint</vt:lpstr>
      <vt:lpstr>Fármacos asociados con la aparición de EPID</vt:lpstr>
      <vt:lpstr>ANTIBIÓTICOS: NITROFURANTOINA</vt:lpstr>
      <vt:lpstr>NITROFURANTOINA</vt:lpstr>
      <vt:lpstr>FÁRMACOS CARDIOVASCULARES: AMIODARONA</vt:lpstr>
      <vt:lpstr>AMIODARONA: NEUMONÍA INTERSTICIAL</vt:lpstr>
      <vt:lpstr>AMIODARONA: OTRAS EPI</vt:lpstr>
      <vt:lpstr>FÁRMACOS ANTINEOPLÁSICOS</vt:lpstr>
      <vt:lpstr>CLASIFICACIÓN DE LOS ANTINEOPLÁSICOS SEGÚN MECANISMO DE ACCIÓN</vt:lpstr>
      <vt:lpstr>REACCIONES ADVERSAS CON LA QUIMIOTERAPIA:  TERMINOLOGÍA</vt:lpstr>
      <vt:lpstr>QUIMIOTERAPIA CLÁSICA: BLEOMICINA Antibiótico Streptomices verticillus. Produce radicales libres que rompen el DNA.</vt:lpstr>
      <vt:lpstr> BLEOMICINA </vt:lpstr>
      <vt:lpstr> QUIMIOTERAPIA. MOSTAZAS NITROGENADAS:  CICLOFOSFAMIDA, CLORAMBUCILO. </vt:lpstr>
      <vt:lpstr>QUIMIOTERAPIA, AG. ALQUILANTES, NITROSOUREAS: CARMUSTINA</vt:lpstr>
      <vt:lpstr>QUIMIOTERAPIA, AG. ALQUILANTES, OTROS: BUSULFAN, TIOTEPA, PROCARBAZINA, PLATINOS.</vt:lpstr>
      <vt:lpstr> QUIMIOTERAPIA,  PRODUCTOS NATURALES: </vt:lpstr>
      <vt:lpstr>QUIMIOTERAPIA, ANTIMETABOLITOS:  METOTREXATO, GEMCITABINA</vt:lpstr>
      <vt:lpstr>INHIBIDORES m-TOR: SIROLIMUS, EVEROLIMUS y TEMSIROLIMUS</vt:lpstr>
      <vt:lpstr>FÁRMACOS ANTINEOPLÁSICOS</vt:lpstr>
      <vt:lpstr>HORMONOTERAPIA</vt:lpstr>
      <vt:lpstr>FÁRMACOS ANTINEOPLÁSICOS</vt:lpstr>
      <vt:lpstr>TERAPIA DIRIGIDA: Ab MONOCLONALES</vt:lpstr>
      <vt:lpstr>FÁRMACOS ANTINEOPLÁSICOS</vt:lpstr>
      <vt:lpstr> INMUNOTERAPIA: Inmune checkpoints Inhibitors (ICI). Inhibidores de los puntos de control inmunitario </vt:lpstr>
      <vt:lpstr>Inmunoterapia:  Inmune checkpoints Inhibitors (ICI) Inhibidores de los puntos de control inmunitario</vt:lpstr>
      <vt:lpstr>Presentación de PowerPoint</vt:lpstr>
      <vt:lpstr>TRATAMIENTO DEL CPNM. INHIBIDORES TIROSIN KINASA: EGFR Y ALK</vt:lpstr>
      <vt:lpstr>Presentación de PowerPoint</vt:lpstr>
      <vt:lpstr>FÁRMACOS ANTINEOPLÁSICOS</vt:lpstr>
      <vt:lpstr>TERAPIA DIRIGIDA: INHIBIDORES EGFR (RECEPTOR DEL FACTOR DE CRECIMIENTO ENDOTELIAL), MUTACIONES ALK +, BCR-ABL, - MULTIQUINASA</vt:lpstr>
      <vt:lpstr>INHIBIDORES EGFR (RECEPTOR DEL FACTOR DE CRECIMIENTO ENDOTELIAL)</vt:lpstr>
      <vt:lpstr>INHIBIDORES EGFR (RECEPTOR DEL FACTOR DE CRECIMIENTO ENDOTELIAL)</vt:lpstr>
      <vt:lpstr>INHIBIDORES EGFR (RECEPTOR DEL FACTOR DE CRECIMIENTO ENDOTELIAL): BIOLÓGICOS</vt:lpstr>
      <vt:lpstr>INHIBIDORES ALK (KINASA DEL LINFOMA ANAPLÁSICO)</vt:lpstr>
      <vt:lpstr>Presentación de PowerPoint</vt:lpstr>
      <vt:lpstr>Presentación de PowerPoint</vt:lpstr>
      <vt:lpstr>QUIMIOTERAPIA: INMUNOCONJUGADOS</vt:lpstr>
      <vt:lpstr>QUIMIOTERAPIA: INMUNOCONJUGADOS</vt:lpstr>
      <vt:lpstr>INMUNOCONJUGADOS: TRASTUZUMAB-DERUXTECAN</vt:lpstr>
      <vt:lpstr>ARTRITIS REUMATOIDE. SINTÉTICOS.INHIBIDORES JAK: TOFACITINIB. CONVENCIONALES: LEFLUNOMIDA, SULFASALAZINA</vt:lpstr>
      <vt:lpstr>FAME CONVENCIONAL: METOTREXATO</vt:lpstr>
      <vt:lpstr>FAME CONVENCIONAL: METOTREXATO</vt:lpstr>
      <vt:lpstr>ARTRITIS REUMATOIDE. TERAPIA BIOLÓGICA</vt:lpstr>
      <vt:lpstr>TERAPIA BIOLÓGICA: OTRAS ENFERMEDADES INMUNOMEDIADAS</vt:lpstr>
      <vt:lpstr>Presentación de PowerPoint</vt:lpstr>
      <vt:lpstr>PSORIASIS: TRATAMIENTO BIOLÓGICO</vt:lpstr>
      <vt:lpstr>Presentación de PowerPoint</vt:lpstr>
      <vt:lpstr>CONCLUSIONES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CLOVER-SGM</dc:creator>
  <cp:lastModifiedBy>MARIA ISABEL GIL GOMEZ</cp:lastModifiedBy>
  <cp:revision>152</cp:revision>
  <dcterms:created xsi:type="dcterms:W3CDTF">2014-08-26T06:29:26Z</dcterms:created>
  <dcterms:modified xsi:type="dcterms:W3CDTF">2023-06-29T10:10:57Z</dcterms:modified>
</cp:coreProperties>
</file>