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92"/>
  </p:notesMasterIdLst>
  <p:sldIdLst>
    <p:sldId id="256" r:id="rId2"/>
    <p:sldId id="258" r:id="rId3"/>
    <p:sldId id="299" r:id="rId4"/>
    <p:sldId id="351" r:id="rId5"/>
    <p:sldId id="353" r:id="rId6"/>
    <p:sldId id="354" r:id="rId7"/>
    <p:sldId id="355" r:id="rId8"/>
    <p:sldId id="261" r:id="rId9"/>
    <p:sldId id="262" r:id="rId10"/>
    <p:sldId id="359" r:id="rId11"/>
    <p:sldId id="360" r:id="rId12"/>
    <p:sldId id="260" r:id="rId13"/>
    <p:sldId id="362"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80" r:id="rId28"/>
    <p:sldId id="381" r:id="rId29"/>
    <p:sldId id="382" r:id="rId30"/>
    <p:sldId id="383" r:id="rId31"/>
    <p:sldId id="384" r:id="rId32"/>
    <p:sldId id="269" r:id="rId33"/>
    <p:sldId id="270" r:id="rId34"/>
    <p:sldId id="271" r:id="rId35"/>
    <p:sldId id="272" r:id="rId36"/>
    <p:sldId id="385" r:id="rId37"/>
    <p:sldId id="386" r:id="rId38"/>
    <p:sldId id="388" r:id="rId39"/>
    <p:sldId id="397" r:id="rId40"/>
    <p:sldId id="403" r:id="rId41"/>
    <p:sldId id="406" r:id="rId42"/>
    <p:sldId id="407" r:id="rId43"/>
    <p:sldId id="409" r:id="rId44"/>
    <p:sldId id="410" r:id="rId45"/>
    <p:sldId id="279" r:id="rId46"/>
    <p:sldId id="277" r:id="rId47"/>
    <p:sldId id="278" r:id="rId48"/>
    <p:sldId id="432" r:id="rId49"/>
    <p:sldId id="412" r:id="rId50"/>
    <p:sldId id="413" r:id="rId51"/>
    <p:sldId id="414" r:id="rId52"/>
    <p:sldId id="415" r:id="rId53"/>
    <p:sldId id="416" r:id="rId54"/>
    <p:sldId id="417" r:id="rId55"/>
    <p:sldId id="418" r:id="rId56"/>
    <p:sldId id="419" r:id="rId57"/>
    <p:sldId id="420" r:id="rId58"/>
    <p:sldId id="421" r:id="rId59"/>
    <p:sldId id="425" r:id="rId60"/>
    <p:sldId id="281" r:id="rId61"/>
    <p:sldId id="282" r:id="rId62"/>
    <p:sldId id="283" r:id="rId63"/>
    <p:sldId id="284" r:id="rId64"/>
    <p:sldId id="286" r:id="rId65"/>
    <p:sldId id="289" r:id="rId66"/>
    <p:sldId id="287" r:id="rId67"/>
    <p:sldId id="288" r:id="rId68"/>
    <p:sldId id="290" r:id="rId69"/>
    <p:sldId id="291" r:id="rId70"/>
    <p:sldId id="292" r:id="rId71"/>
    <p:sldId id="293" r:id="rId72"/>
    <p:sldId id="294" r:id="rId73"/>
    <p:sldId id="295" r:id="rId74"/>
    <p:sldId id="296" r:id="rId75"/>
    <p:sldId id="297" r:id="rId76"/>
    <p:sldId id="264" r:id="rId77"/>
    <p:sldId id="263" r:id="rId78"/>
    <p:sldId id="433" r:id="rId79"/>
    <p:sldId id="434" r:id="rId80"/>
    <p:sldId id="435" r:id="rId81"/>
    <p:sldId id="436" r:id="rId82"/>
    <p:sldId id="437" r:id="rId83"/>
    <p:sldId id="451" r:id="rId84"/>
    <p:sldId id="452" r:id="rId85"/>
    <p:sldId id="453" r:id="rId86"/>
    <p:sldId id="454" r:id="rId87"/>
    <p:sldId id="457" r:id="rId88"/>
    <p:sldId id="458" r:id="rId89"/>
    <p:sldId id="479" r:id="rId90"/>
    <p:sldId id="481"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17" autoAdjust="0"/>
    <p:restoredTop sz="94660"/>
  </p:normalViewPr>
  <p:slideViewPr>
    <p:cSldViewPr snapToGrid="0" snapToObjects="1">
      <p:cViewPr varScale="1">
        <p:scale>
          <a:sx n="68" d="100"/>
          <a:sy n="68" d="100"/>
        </p:scale>
        <p:origin x="760" y="6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204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ía Martínez" userId="c1179a3c1ed856e8" providerId="LiveId" clId="{A7437291-5768-41C0-BAD3-C7D7B154AA66}"/>
    <pc:docChg chg="undo custSel addSld delSld modSld sldOrd">
      <pc:chgData name="María Martínez" userId="c1179a3c1ed856e8" providerId="LiveId" clId="{A7437291-5768-41C0-BAD3-C7D7B154AA66}" dt="2024-04-26T09:02:11.067" v="148" actId="47"/>
      <pc:docMkLst>
        <pc:docMk/>
      </pc:docMkLst>
      <pc:sldChg chg="ord">
        <pc:chgData name="María Martínez" userId="c1179a3c1ed856e8" providerId="LiveId" clId="{A7437291-5768-41C0-BAD3-C7D7B154AA66}" dt="2024-04-26T08:57:36.019" v="104"/>
        <pc:sldMkLst>
          <pc:docMk/>
          <pc:sldMk cId="0" sldId="263"/>
        </pc:sldMkLst>
      </pc:sldChg>
      <pc:sldChg chg="ord">
        <pc:chgData name="María Martínez" userId="c1179a3c1ed856e8" providerId="LiveId" clId="{A7437291-5768-41C0-BAD3-C7D7B154AA66}" dt="2024-04-26T08:57:34.175" v="102"/>
        <pc:sldMkLst>
          <pc:docMk/>
          <pc:sldMk cId="0" sldId="264"/>
        </pc:sldMkLst>
      </pc:sldChg>
      <pc:sldChg chg="modSp mod">
        <pc:chgData name="María Martínez" userId="c1179a3c1ed856e8" providerId="LiveId" clId="{A7437291-5768-41C0-BAD3-C7D7B154AA66}" dt="2024-04-26T08:41:26.072" v="28" actId="20577"/>
        <pc:sldMkLst>
          <pc:docMk/>
          <pc:sldMk cId="0" sldId="270"/>
        </pc:sldMkLst>
        <pc:spChg chg="mod">
          <ac:chgData name="María Martínez" userId="c1179a3c1ed856e8" providerId="LiveId" clId="{A7437291-5768-41C0-BAD3-C7D7B154AA66}" dt="2024-04-26T08:41:26.072" v="28" actId="20577"/>
          <ac:spMkLst>
            <pc:docMk/>
            <pc:sldMk cId="0" sldId="270"/>
            <ac:spMk id="418818" creationId="{00000000-0000-0000-0000-000000000000}"/>
          </ac:spMkLst>
        </pc:spChg>
      </pc:sldChg>
      <pc:sldChg chg="modSp mod">
        <pc:chgData name="María Martínez" userId="c1179a3c1ed856e8" providerId="LiveId" clId="{A7437291-5768-41C0-BAD3-C7D7B154AA66}" dt="2024-04-26T08:41:48.473" v="49" actId="20577"/>
        <pc:sldMkLst>
          <pc:docMk/>
          <pc:sldMk cId="0" sldId="271"/>
        </pc:sldMkLst>
        <pc:spChg chg="mod">
          <ac:chgData name="María Martínez" userId="c1179a3c1ed856e8" providerId="LiveId" clId="{A7437291-5768-41C0-BAD3-C7D7B154AA66}" dt="2024-04-26T08:41:48.473" v="49" actId="20577"/>
          <ac:spMkLst>
            <pc:docMk/>
            <pc:sldMk cId="0" sldId="271"/>
            <ac:spMk id="427010" creationId="{00000000-0000-0000-0000-000000000000}"/>
          </ac:spMkLst>
        </pc:spChg>
      </pc:sldChg>
      <pc:sldChg chg="modSp mod">
        <pc:chgData name="María Martínez" userId="c1179a3c1ed856e8" providerId="LiveId" clId="{A7437291-5768-41C0-BAD3-C7D7B154AA66}" dt="2024-04-26T08:42:08.579" v="70" actId="20577"/>
        <pc:sldMkLst>
          <pc:docMk/>
          <pc:sldMk cId="0" sldId="272"/>
        </pc:sldMkLst>
        <pc:spChg chg="mod">
          <ac:chgData name="María Martínez" userId="c1179a3c1ed856e8" providerId="LiveId" clId="{A7437291-5768-41C0-BAD3-C7D7B154AA66}" dt="2024-04-26T08:42:08.579" v="70" actId="20577"/>
          <ac:spMkLst>
            <pc:docMk/>
            <pc:sldMk cId="0" sldId="272"/>
            <ac:spMk id="397314" creationId="{00000000-0000-0000-0000-000000000000}"/>
          </ac:spMkLst>
        </pc:spChg>
      </pc:sldChg>
      <pc:sldChg chg="modSp mod">
        <pc:chgData name="María Martínez" userId="c1179a3c1ed856e8" providerId="LiveId" clId="{A7437291-5768-41C0-BAD3-C7D7B154AA66}" dt="2024-04-26T08:52:34.872" v="80" actId="14100"/>
        <pc:sldMkLst>
          <pc:docMk/>
          <pc:sldMk cId="0" sldId="282"/>
        </pc:sldMkLst>
        <pc:spChg chg="mod">
          <ac:chgData name="María Martínez" userId="c1179a3c1ed856e8" providerId="LiveId" clId="{A7437291-5768-41C0-BAD3-C7D7B154AA66}" dt="2024-04-26T08:51:18.562" v="75" actId="207"/>
          <ac:spMkLst>
            <pc:docMk/>
            <pc:sldMk cId="0" sldId="282"/>
            <ac:spMk id="412696" creationId="{00000000-0000-0000-0000-000000000000}"/>
          </ac:spMkLst>
        </pc:spChg>
        <pc:spChg chg="mod">
          <ac:chgData name="María Martínez" userId="c1179a3c1ed856e8" providerId="LiveId" clId="{A7437291-5768-41C0-BAD3-C7D7B154AA66}" dt="2024-04-26T08:51:11.084" v="74" actId="207"/>
          <ac:spMkLst>
            <pc:docMk/>
            <pc:sldMk cId="0" sldId="282"/>
            <ac:spMk id="412702" creationId="{00000000-0000-0000-0000-000000000000}"/>
          </ac:spMkLst>
        </pc:spChg>
        <pc:spChg chg="mod">
          <ac:chgData name="María Martínez" userId="c1179a3c1ed856e8" providerId="LiveId" clId="{A7437291-5768-41C0-BAD3-C7D7B154AA66}" dt="2024-04-26T08:52:25.897" v="79" actId="207"/>
          <ac:spMkLst>
            <pc:docMk/>
            <pc:sldMk cId="0" sldId="282"/>
            <ac:spMk id="412707" creationId="{00000000-0000-0000-0000-000000000000}"/>
          </ac:spMkLst>
        </pc:spChg>
        <pc:spChg chg="mod">
          <ac:chgData name="María Martínez" userId="c1179a3c1ed856e8" providerId="LiveId" clId="{A7437291-5768-41C0-BAD3-C7D7B154AA66}" dt="2024-04-26T08:52:34.872" v="80" actId="14100"/>
          <ac:spMkLst>
            <pc:docMk/>
            <pc:sldMk cId="0" sldId="282"/>
            <ac:spMk id="412708" creationId="{00000000-0000-0000-0000-000000000000}"/>
          </ac:spMkLst>
        </pc:spChg>
      </pc:sldChg>
      <pc:sldChg chg="modSp mod">
        <pc:chgData name="María Martínez" userId="c1179a3c1ed856e8" providerId="LiveId" clId="{A7437291-5768-41C0-BAD3-C7D7B154AA66}" dt="2024-04-26T08:53:37.079" v="88" actId="20577"/>
        <pc:sldMkLst>
          <pc:docMk/>
          <pc:sldMk cId="0" sldId="283"/>
        </pc:sldMkLst>
        <pc:spChg chg="mod">
          <ac:chgData name="María Martínez" userId="c1179a3c1ed856e8" providerId="LiveId" clId="{A7437291-5768-41C0-BAD3-C7D7B154AA66}" dt="2024-04-26T08:53:37.079" v="88" actId="20577"/>
          <ac:spMkLst>
            <pc:docMk/>
            <pc:sldMk cId="0" sldId="283"/>
            <ac:spMk id="413742" creationId="{00000000-0000-0000-0000-000000000000}"/>
          </ac:spMkLst>
        </pc:spChg>
      </pc:sldChg>
      <pc:sldChg chg="ord">
        <pc:chgData name="María Martínez" userId="c1179a3c1ed856e8" providerId="LiveId" clId="{A7437291-5768-41C0-BAD3-C7D7B154AA66}" dt="2024-04-26T08:55:06.795" v="94"/>
        <pc:sldMkLst>
          <pc:docMk/>
          <pc:sldMk cId="0" sldId="286"/>
        </pc:sldMkLst>
      </pc:sldChg>
      <pc:sldChg chg="ord">
        <pc:chgData name="María Martínez" userId="c1179a3c1ed856e8" providerId="LiveId" clId="{A7437291-5768-41C0-BAD3-C7D7B154AA66}" dt="2024-04-26T08:54:47.680" v="92"/>
        <pc:sldMkLst>
          <pc:docMk/>
          <pc:sldMk cId="0" sldId="287"/>
        </pc:sldMkLst>
      </pc:sldChg>
      <pc:sldChg chg="ord">
        <pc:chgData name="María Martínez" userId="c1179a3c1ed856e8" providerId="LiveId" clId="{A7437291-5768-41C0-BAD3-C7D7B154AA66}" dt="2024-04-26T08:54:43.596" v="90"/>
        <pc:sldMkLst>
          <pc:docMk/>
          <pc:sldMk cId="0" sldId="288"/>
        </pc:sldMkLst>
      </pc:sldChg>
      <pc:sldChg chg="modSp mod">
        <pc:chgData name="María Martínez" userId="c1179a3c1ed856e8" providerId="LiveId" clId="{A7437291-5768-41C0-BAD3-C7D7B154AA66}" dt="2024-04-26T08:56:49.952" v="96" actId="207"/>
        <pc:sldMkLst>
          <pc:docMk/>
          <pc:sldMk cId="0" sldId="292"/>
        </pc:sldMkLst>
        <pc:spChg chg="mod">
          <ac:chgData name="María Martínez" userId="c1179a3c1ed856e8" providerId="LiveId" clId="{A7437291-5768-41C0-BAD3-C7D7B154AA66}" dt="2024-04-26T08:56:49.952" v="96" actId="207"/>
          <ac:spMkLst>
            <pc:docMk/>
            <pc:sldMk cId="0" sldId="292"/>
            <ac:spMk id="410626" creationId="{00000000-0000-0000-0000-000000000000}"/>
          </ac:spMkLst>
        </pc:spChg>
        <pc:spChg chg="mod">
          <ac:chgData name="María Martínez" userId="c1179a3c1ed856e8" providerId="LiveId" clId="{A7437291-5768-41C0-BAD3-C7D7B154AA66}" dt="2024-04-26T08:55:53.254" v="95" actId="207"/>
          <ac:spMkLst>
            <pc:docMk/>
            <pc:sldMk cId="0" sldId="292"/>
            <ac:spMk id="410627" creationId="{00000000-0000-0000-0000-000000000000}"/>
          </ac:spMkLst>
        </pc:spChg>
      </pc:sldChg>
      <pc:sldChg chg="modSp mod">
        <pc:chgData name="María Martínez" userId="c1179a3c1ed856e8" providerId="LiveId" clId="{A7437291-5768-41C0-BAD3-C7D7B154AA66}" dt="2024-04-26T08:35:48.860" v="0" actId="404"/>
        <pc:sldMkLst>
          <pc:docMk/>
          <pc:sldMk cId="0" sldId="365"/>
        </pc:sldMkLst>
        <pc:spChg chg="mod">
          <ac:chgData name="María Martínez" userId="c1179a3c1ed856e8" providerId="LiveId" clId="{A7437291-5768-41C0-BAD3-C7D7B154AA66}" dt="2024-04-26T08:35:48.860" v="0" actId="404"/>
          <ac:spMkLst>
            <pc:docMk/>
            <pc:sldMk cId="0" sldId="365"/>
            <ac:spMk id="3" creationId="{00000000-0000-0000-0000-000000000000}"/>
          </ac:spMkLst>
        </pc:spChg>
      </pc:sldChg>
      <pc:sldChg chg="new del">
        <pc:chgData name="María Martínez" userId="c1179a3c1ed856e8" providerId="LiveId" clId="{A7437291-5768-41C0-BAD3-C7D7B154AA66}" dt="2024-04-26T09:02:11.067" v="148" actId="47"/>
        <pc:sldMkLst>
          <pc:docMk/>
          <pc:sldMk cId="3941670893" sldId="480"/>
        </pc:sldMkLst>
      </pc:sldChg>
      <pc:sldChg chg="addSp delSp modSp new mod">
        <pc:chgData name="María Martínez" userId="c1179a3c1ed856e8" providerId="LiveId" clId="{A7437291-5768-41C0-BAD3-C7D7B154AA66}" dt="2024-04-26T09:01:09.317" v="147" actId="1076"/>
        <pc:sldMkLst>
          <pc:docMk/>
          <pc:sldMk cId="442861137" sldId="481"/>
        </pc:sldMkLst>
        <pc:spChg chg="mod">
          <ac:chgData name="María Martínez" userId="c1179a3c1ed856e8" providerId="LiveId" clId="{A7437291-5768-41C0-BAD3-C7D7B154AA66}" dt="2024-04-26T09:01:09.317" v="147" actId="1076"/>
          <ac:spMkLst>
            <pc:docMk/>
            <pc:sldMk cId="442861137" sldId="481"/>
            <ac:spMk id="2" creationId="{7798EFFE-2C2D-DF8B-A692-C19936AC5E03}"/>
          </ac:spMkLst>
        </pc:spChg>
        <pc:spChg chg="add del mod">
          <ac:chgData name="María Martínez" userId="c1179a3c1ed856e8" providerId="LiveId" clId="{A7437291-5768-41C0-BAD3-C7D7B154AA66}" dt="2024-04-26T09:00:36.037" v="146" actId="14100"/>
          <ac:spMkLst>
            <pc:docMk/>
            <pc:sldMk cId="442861137" sldId="481"/>
            <ac:spMk id="3" creationId="{38E70D2D-8302-D411-2301-69BAE0C2D45B}"/>
          </ac:spMkLst>
        </pc:spChg>
      </pc:sldChg>
      <pc:sldChg chg="new del">
        <pc:chgData name="María Martínez" userId="c1179a3c1ed856e8" providerId="LiveId" clId="{A7437291-5768-41C0-BAD3-C7D7B154AA66}" dt="2024-04-26T08:58:23.928" v="108" actId="47"/>
        <pc:sldMkLst>
          <pc:docMk/>
          <pc:sldMk cId="524818148"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0947F-D1B5-C64C-B0CA-C511C9195C4F}" type="datetimeFigureOut">
              <a:rPr lang="es-ES" smtClean="0"/>
              <a:t>26/04/2024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0F47B-90E3-FE46-991A-D2CD9C86A31F}" type="slidenum">
              <a:rPr lang="es-ES" smtClean="0"/>
              <a:t>‹Nº›</a:t>
            </a:fld>
            <a:endParaRPr lang="es-ES"/>
          </a:p>
        </p:txBody>
      </p:sp>
    </p:spTree>
    <p:extLst>
      <p:ext uri="{BB962C8B-B14F-4D97-AF65-F5344CB8AC3E}">
        <p14:creationId xmlns:p14="http://schemas.microsoft.com/office/powerpoint/2010/main" val="27798143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7A0F47B-90E3-FE46-991A-D2CD9C86A31F}" type="slidenum">
              <a:rPr lang="es-ES" smtClean="0"/>
              <a:t>3</a:t>
            </a:fld>
            <a:endParaRPr lang="es-ES"/>
          </a:p>
        </p:txBody>
      </p:sp>
    </p:spTree>
    <p:extLst>
      <p:ext uri="{BB962C8B-B14F-4D97-AF65-F5344CB8AC3E}">
        <p14:creationId xmlns:p14="http://schemas.microsoft.com/office/powerpoint/2010/main" val="310890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FASE</a:t>
            </a:r>
            <a:r>
              <a:rPr lang="es-ES_tradnl" baseline="0" dirty="0"/>
              <a:t> LACTANTE: Mejillas, frente, cuero cabelludo, respetan </a:t>
            </a:r>
            <a:r>
              <a:rPr lang="es-ES_tradnl" baseline="0" dirty="0" err="1"/>
              <a:t>regi</a:t>
            </a:r>
            <a:r>
              <a:rPr lang="es-ES" baseline="0" dirty="0" err="1"/>
              <a:t>ón</a:t>
            </a:r>
            <a:r>
              <a:rPr lang="es-ES" baseline="0" dirty="0"/>
              <a:t> centro-facial (</a:t>
            </a:r>
            <a:r>
              <a:rPr lang="es-ES" baseline="0" dirty="0" err="1"/>
              <a:t>nasogeniano</a:t>
            </a:r>
            <a:r>
              <a:rPr lang="es-ES" baseline="0" dirty="0"/>
              <a:t>), pueden extenderse tronco y zonas extensoras extremidades.</a:t>
            </a:r>
          </a:p>
          <a:p>
            <a:r>
              <a:rPr lang="es-ES" baseline="0" dirty="0"/>
              <a:t>FASE INFANTIL: Fosas poplítea y </a:t>
            </a:r>
            <a:r>
              <a:rPr lang="es-ES" baseline="0" dirty="0" err="1"/>
              <a:t>antecubital</a:t>
            </a:r>
            <a:r>
              <a:rPr lang="es-ES" baseline="0" dirty="0"/>
              <a:t>, muñecas, manos, pies.</a:t>
            </a:r>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83</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38D80D-0850-F84A-8D24-9A41CD97C191}" type="slidenum">
              <a:rPr lang="es-ES_tradnl" smtClean="0"/>
              <a:t>54</a:t>
            </a:fld>
            <a:endParaRPr lang="es-ES_tradnl"/>
          </a:p>
        </p:txBody>
      </p:sp>
    </p:spTree>
    <p:extLst>
      <p:ext uri="{BB962C8B-B14F-4D97-AF65-F5344CB8AC3E}">
        <p14:creationId xmlns:p14="http://schemas.microsoft.com/office/powerpoint/2010/main" val="313874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solidFill>
                  <a:srgbClr val="000000"/>
                </a:solidFill>
                <a:latin typeface="Arial" charset="0"/>
                <a:sym typeface="Arial" charset="0"/>
              </a:rPr>
              <a:t>La indicación de bilastina en la "urticaria" significa que el fármaco está indicado para todos los tipos de urticaria, incluida la denominada "urticaria idiopática crónica".</a:t>
            </a:r>
          </a:p>
        </p:txBody>
      </p:sp>
      <p:sp>
        <p:nvSpPr>
          <p:cNvPr id="35843"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007" tIns="48004" rIns="96007" bIns="48004"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buSzPct val="100000"/>
            </a:pPr>
            <a:fld id="{746BF0DA-E144-BB4E-A342-705F01770123}" type="slidenum">
              <a:rPr lang="it-IT" sz="1300" i="1">
                <a:solidFill>
                  <a:srgbClr val="000000"/>
                </a:solidFill>
                <a:sym typeface="Arial" charset="0"/>
              </a:rPr>
              <a:pPr algn="r" eaLnBrk="1" hangingPunct="1">
                <a:buSzPct val="100000"/>
              </a:pPr>
              <a:t>59</a:t>
            </a:fld>
            <a:endParaRPr lang="it-IT" sz="1300" i="1">
              <a:solidFill>
                <a:srgbClr val="000000"/>
              </a:solidFill>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Marcador de imagen de diapositiva 1"/>
          <p:cNvSpPr>
            <a:spLocks noGrp="1" noRot="1" noChangeAspect="1" noTextEdit="1"/>
          </p:cNvSpPr>
          <p:nvPr>
            <p:ph type="sldImg"/>
          </p:nvPr>
        </p:nvSpPr>
        <p:spPr>
          <a:xfrm>
            <a:off x="1144588" y="685800"/>
            <a:ext cx="4572000" cy="3429000"/>
          </a:xfrm>
          <a:ln/>
        </p:spPr>
      </p:sp>
      <p:sp>
        <p:nvSpPr>
          <p:cNvPr id="66562" name="Marcador de nota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584" tIns="45792" rIns="91584" bIns="45792"/>
          <a:lstStyle/>
          <a:p>
            <a:endParaRPr lang="es-ES_tradnl"/>
          </a:p>
        </p:txBody>
      </p:sp>
      <p:sp>
        <p:nvSpPr>
          <p:cNvPr id="66563" name="Marcador de número de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84" tIns="45792" rIns="91584" bIns="45792" anchor="b"/>
          <a:lstStyle>
            <a:lvl1pPr defTabSz="915988" eaLnBrk="0" hangingPunct="0">
              <a:defRPr sz="2400" b="1">
                <a:solidFill>
                  <a:schemeClr val="tx1"/>
                </a:solidFill>
                <a:latin typeface="Comic Sans MS" charset="0"/>
                <a:ea typeface="MS PGothic" charset="0"/>
                <a:cs typeface="MS PGothic" charset="0"/>
              </a:defRPr>
            </a:lvl1pPr>
            <a:lvl2pPr marL="742950" indent="-285750" defTabSz="915988" eaLnBrk="0" hangingPunct="0">
              <a:defRPr sz="2400" b="1">
                <a:solidFill>
                  <a:schemeClr val="tx1"/>
                </a:solidFill>
                <a:latin typeface="Comic Sans MS" charset="0"/>
                <a:ea typeface="MS PGothic" charset="0"/>
                <a:cs typeface="MS PGothic" charset="0"/>
              </a:defRPr>
            </a:lvl2pPr>
            <a:lvl3pPr marL="1143000" indent="-228600" defTabSz="915988" eaLnBrk="0" hangingPunct="0">
              <a:defRPr sz="2400" b="1">
                <a:solidFill>
                  <a:schemeClr val="tx1"/>
                </a:solidFill>
                <a:latin typeface="Comic Sans MS" charset="0"/>
                <a:ea typeface="MS PGothic" charset="0"/>
                <a:cs typeface="MS PGothic" charset="0"/>
              </a:defRPr>
            </a:lvl3pPr>
            <a:lvl4pPr marL="1600200" indent="-228600" defTabSz="915988" eaLnBrk="0" hangingPunct="0">
              <a:defRPr sz="2400" b="1">
                <a:solidFill>
                  <a:schemeClr val="tx1"/>
                </a:solidFill>
                <a:latin typeface="Comic Sans MS" charset="0"/>
                <a:ea typeface="MS PGothic" charset="0"/>
                <a:cs typeface="MS PGothic" charset="0"/>
              </a:defRPr>
            </a:lvl4pPr>
            <a:lvl5pPr marL="2057400" indent="-228600" defTabSz="915988" eaLnBrk="0" hangingPunct="0">
              <a:defRPr sz="2400" b="1">
                <a:solidFill>
                  <a:schemeClr val="tx1"/>
                </a:solidFill>
                <a:latin typeface="Comic Sans MS" charset="0"/>
                <a:ea typeface="MS PGothic" charset="0"/>
                <a:cs typeface="MS PGothic" charset="0"/>
              </a:defRPr>
            </a:lvl5pPr>
            <a:lvl6pPr marL="2514600" indent="-228600" defTabSz="915988"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defTabSz="915988"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defTabSz="915988"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defTabSz="915988"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algn="r" eaLnBrk="1" hangingPunct="1"/>
            <a:fld id="{70665C10-7490-DC4D-ADC9-9541505DCBC2}" type="slidenum">
              <a:rPr lang="en-US" sz="1000" b="0">
                <a:latin typeface="Arial" charset="0"/>
              </a:rPr>
              <a:pPr algn="r" eaLnBrk="1" hangingPunct="1"/>
              <a:t>64</a:t>
            </a:fld>
            <a:endParaRPr lang="en-US" sz="1000" b="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Marcador de imagen de diapositiva"/>
          <p:cNvSpPr>
            <a:spLocks noGrp="1" noRot="1" noChangeAspect="1" noTextEdit="1"/>
          </p:cNvSpPr>
          <p:nvPr>
            <p:ph type="sldImg"/>
          </p:nvPr>
        </p:nvSpPr>
        <p:spPr>
          <a:ln/>
        </p:spPr>
      </p:sp>
      <p:sp>
        <p:nvSpPr>
          <p:cNvPr id="73730"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ES"/>
              <a:t>Su sensibildad y especificidad altas (93 y 89%, respectivamente) </a:t>
            </a:r>
          </a:p>
          <a:p>
            <a:pPr eaLnBrk="1" hangingPunct="1"/>
            <a:r>
              <a:rPr lang="es-ES"/>
              <a:t>aunque los suecos dicen que la alternaria está presente en el phadiatop y que  su experiencia es de que no lo está de forma significativa ni fiable, por lo que incluso hay quien asocia Phadiatop + IgE específica a alternaria. </a:t>
            </a:r>
          </a:p>
          <a:p>
            <a:pPr eaLnBrk="1" hangingPunct="1"/>
            <a:r>
              <a:rPr lang="es-ES"/>
              <a:t>J GARDE: </a:t>
            </a:r>
            <a:r>
              <a:rPr lang="es-ES_tradnl"/>
              <a:t>Phadiatop sensibilidad: 88 %  (+ alternaria y Salsola: 97 %). Especificidad: 84 %</a:t>
            </a:r>
            <a:endParaRPr lang="es-ES"/>
          </a:p>
          <a:p>
            <a:pPr eaLnBrk="1" hangingPunct="1"/>
            <a:endParaRPr lang="es-ES"/>
          </a:p>
        </p:txBody>
      </p:sp>
      <p:sp>
        <p:nvSpPr>
          <p:cNvPr id="73731"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BCE2440A-702E-5E43-97F8-A647CA335C4A}" type="slidenum">
              <a:rPr lang="es-ES" sz="1200" b="0">
                <a:latin typeface="Arial" charset="0"/>
              </a:rPr>
              <a:pPr eaLnBrk="1" hangingPunct="1"/>
              <a:t>65</a:t>
            </a:fld>
            <a:endParaRPr lang="es-ES" sz="1200" b="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1 Marcador de imagen de diapositiva"/>
          <p:cNvSpPr>
            <a:spLocks noGrp="1" noRot="1" noChangeAspect="1" noTextEdit="1"/>
          </p:cNvSpPr>
          <p:nvPr>
            <p:ph type="sldImg"/>
          </p:nvPr>
        </p:nvSpPr>
        <p:spPr>
          <a:ln/>
        </p:spPr>
      </p:sp>
      <p:sp>
        <p:nvSpPr>
          <p:cNvPr id="82946"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ES"/>
              <a:t>Un Phadiatop negativo indica muy baja probabilidad de alergia, mientras que un resultado positivo nos indica una sensibilización, y por tanto la recomendación de  de remitirlo a la Unidad de Alergología para completar el estudio alergológico (pruebas cutáneas que se pueden completar con determinación de IgE sérica específica y pruebas de exposición) y determinar los alérgenos a los que está sensibilizado el paciente y su relevancia clínica.</a:t>
            </a:r>
          </a:p>
          <a:p>
            <a:pPr eaLnBrk="1" hangingPunct="1"/>
            <a:endParaRPr lang="es-ES"/>
          </a:p>
        </p:txBody>
      </p:sp>
      <p:sp>
        <p:nvSpPr>
          <p:cNvPr id="82947"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00A53B2E-B09C-7F4A-BB76-726900E35C66}" type="slidenum">
              <a:rPr lang="es-ES" sz="1200" b="0">
                <a:latin typeface="Arial" charset="0"/>
              </a:rPr>
              <a:pPr eaLnBrk="1" hangingPunct="1"/>
              <a:t>75</a:t>
            </a:fld>
            <a:endParaRPr lang="es-ES" sz="12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Calibri"/>
                <a:ea typeface="Calibri"/>
                <a:cs typeface="Calibri"/>
                <a:sym typeface="Calibri"/>
              </a:rPr>
              <a:t>78</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45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80</a:t>
            </a:fld>
            <a:endParaRPr/>
          </a:p>
        </p:txBody>
      </p:sp>
    </p:spTree>
    <p:extLst>
      <p:ext uri="{BB962C8B-B14F-4D97-AF65-F5344CB8AC3E}">
        <p14:creationId xmlns:p14="http://schemas.microsoft.com/office/powerpoint/2010/main" val="136590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81</a:t>
            </a:fld>
            <a:endParaRPr/>
          </a:p>
        </p:txBody>
      </p:sp>
    </p:spTree>
    <p:extLst>
      <p:ext uri="{BB962C8B-B14F-4D97-AF65-F5344CB8AC3E}">
        <p14:creationId xmlns:p14="http://schemas.microsoft.com/office/powerpoint/2010/main" val="17479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_tradnl"/>
              <a:t>Clic para editar título</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_tradnl"/>
              <a:t>Clic para editar título</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a:t>Clic para editar título</a:t>
            </a:r>
            <a:endParaRPr lang="es-ES"/>
          </a:p>
        </p:txBody>
      </p:sp>
      <p:sp>
        <p:nvSpPr>
          <p:cNvPr id="3" name="Marcador de contenido 2"/>
          <p:cNvSpPr>
            <a:spLocks noGrp="1"/>
          </p:cNvSpPr>
          <p:nvPr>
            <p:ph sz="half" idx="1"/>
          </p:nvPr>
        </p:nvSpPr>
        <p:spPr>
          <a:xfrm>
            <a:off x="685800" y="1981200"/>
            <a:ext cx="7772400" cy="19812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85800" y="4114800"/>
            <a:ext cx="7772400" cy="198120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6FBB717C-4C3F-0F48-8A55-505BB1903F5A}" type="slidenum">
              <a:rPr lang="es-ES_tradnl"/>
              <a:pPr>
                <a:defRPr/>
              </a:pPr>
              <a:t>‹Nº›</a:t>
            </a:fld>
            <a:endParaRPr lang="es-ES_tradnl"/>
          </a:p>
        </p:txBody>
      </p:sp>
    </p:spTree>
    <p:extLst>
      <p:ext uri="{BB962C8B-B14F-4D97-AF65-F5344CB8AC3E}">
        <p14:creationId xmlns:p14="http://schemas.microsoft.com/office/powerpoint/2010/main" val="85546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es-ES_tradnl"/>
              <a:t>Clic para editar título</a:t>
            </a:r>
            <a:endParaRPr lang="es-ES"/>
          </a:p>
        </p:txBody>
      </p:sp>
      <p:sp>
        <p:nvSpPr>
          <p:cNvPr id="3" name="Marcador de SmartArt 2"/>
          <p:cNvSpPr>
            <a:spLocks noGrp="1"/>
          </p:cNvSpPr>
          <p:nvPr>
            <p:ph type="dgm" idx="1"/>
          </p:nvPr>
        </p:nvSpPr>
        <p:spPr>
          <a:xfrm>
            <a:off x="685800" y="1981200"/>
            <a:ext cx="7772400" cy="4114800"/>
          </a:xfrm>
        </p:spPr>
        <p:txBody>
          <a:bodyPr/>
          <a:lstStyle/>
          <a:p>
            <a:pPr lvl="0"/>
            <a:endParaRPr lang="es-ES"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7102D821-DCE9-B041-B848-16BF9DF5BE9D}" type="slidenum">
              <a:rPr lang="es-ES_tradnl"/>
              <a:pPr>
                <a:defRPr/>
              </a:pPr>
              <a:t>‹Nº›</a:t>
            </a:fld>
            <a:endParaRPr lang="es-ES_tradnl"/>
          </a:p>
        </p:txBody>
      </p:sp>
    </p:spTree>
    <p:extLst>
      <p:ext uri="{BB962C8B-B14F-4D97-AF65-F5344CB8AC3E}">
        <p14:creationId xmlns:p14="http://schemas.microsoft.com/office/powerpoint/2010/main" val="204648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
        <p:nvSpPr>
          <p:cNvPr id="7" name="Title 6"/>
          <p:cNvSpPr>
            <a:spLocks noGrp="1"/>
          </p:cNvSpPr>
          <p:nvPr>
            <p:ph type="title"/>
          </p:nvPr>
        </p:nvSpPr>
        <p:spPr/>
        <p:txBody>
          <a:bodyPr/>
          <a:lstStyle/>
          <a:p>
            <a:r>
              <a:rPr lang="es-ES_tradnl"/>
              <a:t>Clic para editar título</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_tradnl"/>
              <a:t>Clic para editar título</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7B8AEBBE-F8B2-42CF-9895-E86A608384EB}" type="datetime1">
              <a:rPr lang="en-US" smtClean="0"/>
              <a:pPr/>
              <a:t>4/26/2024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4/26/2024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_tradnl"/>
              <a:t>Clic para editar título</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_tradnl"/>
              <a:t>Clic para editar título</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88856D55-EFBE-4F9B-8A5F-09D42CA22A9B}" type="datetime1">
              <a:rPr lang="en-US" smtClean="0"/>
              <a:pPr/>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‹Nº›</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4/26/2024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‹Nº›</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ahUKEwjgnqCA17bPAhUKlxQKHW8ZBVYQjRwIBw&amp;url=http://faqcar.com/index.php/lubricacion/443--el-aceite-del-coche-se-cambia-por-tiempo&amp;psig=AFQjCNF9fg2lsotUChfvO7ZHqLVc_Xxxag&amp;ust=1475310742140529" TargetMode="Externa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87.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97.jpe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2.jpg"/><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556302"/>
            <a:ext cx="7772400" cy="1731885"/>
          </a:xfrm>
          <a:solidFill>
            <a:schemeClr val="bg2"/>
          </a:solidFill>
          <a:ln w="38100" cmpd="sng">
            <a:solidFill>
              <a:schemeClr val="bg1"/>
            </a:solidFill>
          </a:ln>
        </p:spPr>
        <p:txBody>
          <a:bodyPr>
            <a:normAutofit/>
          </a:bodyPr>
          <a:lstStyle/>
          <a:p>
            <a:r>
              <a:rPr lang="es-ES" sz="3200" b="1" dirty="0">
                <a:solidFill>
                  <a:schemeClr val="tx1"/>
                </a:solidFill>
                <a:latin typeface="Arial"/>
                <a:cs typeface="Arial"/>
              </a:rPr>
              <a:t>IV JORNADAS DE FORMACIÓN DEPARTAMENTAL PARA PEDIATRÍA DE ATENCIÓN PRIMARIA</a:t>
            </a:r>
          </a:p>
        </p:txBody>
      </p:sp>
      <p:sp>
        <p:nvSpPr>
          <p:cNvPr id="3" name="Subtítulo 2"/>
          <p:cNvSpPr>
            <a:spLocks noGrp="1"/>
          </p:cNvSpPr>
          <p:nvPr>
            <p:ph type="subTitle" idx="1"/>
          </p:nvPr>
        </p:nvSpPr>
        <p:spPr>
          <a:xfrm>
            <a:off x="591342" y="4962501"/>
            <a:ext cx="7772400" cy="443078"/>
          </a:xfrm>
          <a:ln>
            <a:solidFill>
              <a:schemeClr val="accent2">
                <a:lumMod val="75000"/>
              </a:schemeClr>
            </a:solidFill>
          </a:ln>
        </p:spPr>
        <p:txBody>
          <a:bodyPr>
            <a:normAutofit/>
          </a:bodyPr>
          <a:lstStyle/>
          <a:p>
            <a:pPr algn="l"/>
            <a:r>
              <a:rPr lang="es-ES" sz="1600" b="1" dirty="0">
                <a:solidFill>
                  <a:srgbClr val="FF0000"/>
                </a:solidFill>
                <a:latin typeface="Arial"/>
                <a:cs typeface="Arial"/>
              </a:rPr>
              <a:t>26 de Abril 2024,      3 de Mayo 2024     Salón de actos CHGUV</a:t>
            </a:r>
          </a:p>
        </p:txBody>
      </p:sp>
      <p:sp>
        <p:nvSpPr>
          <p:cNvPr id="4" name="CuadroTexto 3"/>
          <p:cNvSpPr txBox="1"/>
          <p:nvPr/>
        </p:nvSpPr>
        <p:spPr>
          <a:xfrm>
            <a:off x="241392" y="5713411"/>
            <a:ext cx="6223692" cy="923330"/>
          </a:xfrm>
          <a:prstGeom prst="rect">
            <a:avLst/>
          </a:prstGeom>
          <a:noFill/>
          <a:ln>
            <a:solidFill>
              <a:srgbClr val="2862AA"/>
            </a:solidFill>
          </a:ln>
        </p:spPr>
        <p:txBody>
          <a:bodyPr wrap="square" rtlCol="0">
            <a:spAutoFit/>
          </a:bodyPr>
          <a:lstStyle/>
          <a:p>
            <a:r>
              <a:rPr lang="es-ES" b="1" dirty="0">
                <a:latin typeface="Arial"/>
                <a:cs typeface="Arial"/>
              </a:rPr>
              <a:t>Dr. Juan Carlos </a:t>
            </a:r>
            <a:r>
              <a:rPr lang="es-ES" b="1" dirty="0" err="1">
                <a:latin typeface="Arial"/>
                <a:cs typeface="Arial"/>
              </a:rPr>
              <a:t>Cerdá</a:t>
            </a:r>
            <a:r>
              <a:rPr lang="es-ES" b="1" dirty="0">
                <a:latin typeface="Arial"/>
                <a:cs typeface="Arial"/>
              </a:rPr>
              <a:t> Mir.   </a:t>
            </a:r>
          </a:p>
          <a:p>
            <a:r>
              <a:rPr lang="es-ES" dirty="0">
                <a:latin typeface="Arial"/>
                <a:cs typeface="Arial"/>
              </a:rPr>
              <a:t>Pediatra y Alergólogo.   Servicio de Alergología. CHGUV.</a:t>
            </a:r>
          </a:p>
          <a:p>
            <a:endParaRPr lang="es-ES" dirty="0">
              <a:latin typeface="Arial"/>
              <a:cs typeface="Arial"/>
            </a:endParaRPr>
          </a:p>
        </p:txBody>
      </p:sp>
      <p:pic>
        <p:nvPicPr>
          <p:cNvPr id="5" name="Picture 15" descr="MARCA CONSORCIOIO 01_peq2"/>
          <p:cNvPicPr>
            <a:picLocks noChangeAspect="1" noChangeArrowheads="1"/>
          </p:cNvPicPr>
          <p:nvPr/>
        </p:nvPicPr>
        <p:blipFill>
          <a:blip r:embed="rId2">
            <a:extLst>
              <a:ext uri="{28A0092B-C50C-407E-A947-70E740481C1C}">
                <a14:useLocalDpi xmlns:a14="http://schemas.microsoft.com/office/drawing/2010/main" val="0"/>
              </a:ext>
            </a:extLst>
          </a:blip>
          <a:srcRect t="14041" b="12025"/>
          <a:stretch>
            <a:fillRect/>
          </a:stretch>
        </p:blipFill>
        <p:spPr bwMode="auto">
          <a:xfrm>
            <a:off x="6706474" y="5713411"/>
            <a:ext cx="2214071" cy="9122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CuadroTexto 5"/>
          <p:cNvSpPr txBox="1"/>
          <p:nvPr/>
        </p:nvSpPr>
        <p:spPr>
          <a:xfrm>
            <a:off x="871107" y="2750022"/>
            <a:ext cx="7315200" cy="1569660"/>
          </a:xfrm>
          <a:prstGeom prst="rect">
            <a:avLst/>
          </a:prstGeom>
          <a:solidFill>
            <a:schemeClr val="bg2"/>
          </a:solidFill>
          <a:ln w="38100" cmpd="sng">
            <a:solidFill>
              <a:schemeClr val="tx2"/>
            </a:solidFill>
          </a:ln>
        </p:spPr>
        <p:txBody>
          <a:bodyPr wrap="square" rtlCol="0">
            <a:spAutoFit/>
          </a:bodyPr>
          <a:lstStyle/>
          <a:p>
            <a:pPr algn="ctr"/>
            <a:r>
              <a:rPr lang="es-ES" sz="3200" b="1" dirty="0">
                <a:solidFill>
                  <a:srgbClr val="FF0000"/>
                </a:solidFill>
              </a:rPr>
              <a:t>Manejo de procesos alérgicos comunes.  Protocolos de derivación desde Atención Primaria al Servicio de Alergología</a:t>
            </a:r>
          </a:p>
        </p:txBody>
      </p:sp>
    </p:spTree>
    <p:extLst>
      <p:ext uri="{BB962C8B-B14F-4D97-AF65-F5344CB8AC3E}">
        <p14:creationId xmlns:p14="http://schemas.microsoft.com/office/powerpoint/2010/main" val="380504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p:cNvSpPr txBox="1">
            <a:spLocks noChangeArrowheads="1"/>
          </p:cNvSpPr>
          <p:nvPr/>
        </p:nvSpPr>
        <p:spPr bwMode="auto">
          <a:xfrm>
            <a:off x="291386" y="1175373"/>
            <a:ext cx="6534679" cy="5632311"/>
          </a:xfrm>
          <a:prstGeom prst="rect">
            <a:avLst/>
          </a:prstGeom>
          <a:solidFill>
            <a:schemeClr val="accent1"/>
          </a:solidFill>
          <a:ln>
            <a:noFill/>
          </a:ln>
          <a:effectLst/>
        </p:spPr>
        <p:txBody>
          <a:bodyPr wrap="square">
            <a:spAutoFit/>
          </a:bodyPr>
          <a:lstStyle/>
          <a:p>
            <a:pPr>
              <a:spcBef>
                <a:spcPct val="50000"/>
              </a:spcBef>
              <a:defRPr/>
            </a:pPr>
            <a:r>
              <a:rPr lang="es-ES_tradnl" sz="2000" b="1" i="0" dirty="0">
                <a:latin typeface="Tahoma" charset="0"/>
              </a:rPr>
              <a:t>El 50% de los niños superan la alergia a proteínas de leche de vaca PLV antes de los 5 años.</a:t>
            </a:r>
          </a:p>
          <a:p>
            <a:pPr>
              <a:spcBef>
                <a:spcPct val="50000"/>
              </a:spcBef>
              <a:defRPr/>
            </a:pPr>
            <a:r>
              <a:rPr lang="es-ES_tradnl" sz="2000" b="1" i="0" dirty="0">
                <a:latin typeface="Tahoma" charset="0"/>
              </a:rPr>
              <a:t>Mal pronostico: mantener la alergia PLV por encima de los 5 años.</a:t>
            </a:r>
          </a:p>
          <a:p>
            <a:pPr>
              <a:spcBef>
                <a:spcPct val="50000"/>
              </a:spcBef>
              <a:defRPr/>
            </a:pPr>
            <a:r>
              <a:rPr lang="es-ES_tradnl" sz="2000" b="1" i="0" dirty="0">
                <a:latin typeface="Tahoma" charset="0"/>
              </a:rPr>
              <a:t>Riesgo de alergia a otros alimentos: 31-75%.</a:t>
            </a:r>
          </a:p>
          <a:p>
            <a:pPr>
              <a:spcBef>
                <a:spcPct val="50000"/>
              </a:spcBef>
              <a:defRPr/>
            </a:pPr>
            <a:r>
              <a:rPr lang="es-ES_tradnl" sz="2000" b="1" i="0" dirty="0">
                <a:latin typeface="Tahoma" charset="0"/>
              </a:rPr>
              <a:t>La alergia al huevo se supera antes de los 3 años en un 66%.</a:t>
            </a:r>
          </a:p>
          <a:p>
            <a:pPr>
              <a:spcBef>
                <a:spcPct val="50000"/>
              </a:spcBef>
              <a:defRPr/>
            </a:pPr>
            <a:r>
              <a:rPr lang="es-ES_tradnl" sz="2000" b="1" i="0" dirty="0">
                <a:latin typeface="Tahoma" charset="0"/>
              </a:rPr>
              <a:t>Dermatitis atópica:  50% de riesgo de alergia al huevo y el 80% desarrolla alergia respiratoria.</a:t>
            </a:r>
          </a:p>
          <a:p>
            <a:pPr>
              <a:spcBef>
                <a:spcPct val="50000"/>
              </a:spcBef>
              <a:defRPr/>
            </a:pPr>
            <a:r>
              <a:rPr lang="es-ES_tradnl" sz="2000" b="1" dirty="0">
                <a:latin typeface="Tahoma" charset="0"/>
              </a:rPr>
              <a:t>La alergia alimentaria en la infancia predice la marcha alérgica.</a:t>
            </a:r>
            <a:endParaRPr lang="es-ES_tradnl" sz="2000" b="1" i="0" dirty="0">
              <a:latin typeface="Tahoma" charset="0"/>
            </a:endParaRPr>
          </a:p>
          <a:p>
            <a:pPr>
              <a:spcBef>
                <a:spcPct val="50000"/>
              </a:spcBef>
              <a:defRPr/>
            </a:pPr>
            <a:r>
              <a:rPr lang="es-ES_tradnl" sz="2000" b="1" i="0" dirty="0">
                <a:latin typeface="Tahoma" charset="0"/>
              </a:rPr>
              <a:t>La alergia a frutas, vegetales, frutos secos, pescados y mariscos son persistentes en el tiempo.</a:t>
            </a:r>
          </a:p>
        </p:txBody>
      </p:sp>
      <p:sp>
        <p:nvSpPr>
          <p:cNvPr id="11268" name="Text Box 4"/>
          <p:cNvSpPr txBox="1">
            <a:spLocks noChangeArrowheads="1"/>
          </p:cNvSpPr>
          <p:nvPr/>
        </p:nvSpPr>
        <p:spPr bwMode="auto">
          <a:xfrm>
            <a:off x="381000" y="213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s-ES" i="0">
              <a:cs typeface="+mn-cs"/>
            </a:endParaRPr>
          </a:p>
        </p:txBody>
      </p:sp>
      <p:sp>
        <p:nvSpPr>
          <p:cNvPr id="11269" name="Text Box 5"/>
          <p:cNvSpPr txBox="1">
            <a:spLocks noChangeArrowheads="1"/>
          </p:cNvSpPr>
          <p:nvPr/>
        </p:nvSpPr>
        <p:spPr bwMode="auto">
          <a:xfrm>
            <a:off x="974045" y="135594"/>
            <a:ext cx="7772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_tradnl" sz="4400" b="1" i="0" dirty="0">
                <a:cs typeface="+mn-cs"/>
              </a:rPr>
              <a:t>   </a:t>
            </a:r>
            <a:r>
              <a:rPr lang="es-ES_tradnl" sz="4400" b="1" i="0" dirty="0">
                <a:solidFill>
                  <a:srgbClr val="FF0000"/>
                </a:solidFill>
                <a:cs typeface="+mn-cs"/>
              </a:rPr>
              <a:t>HISTORIA  NATURAL</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065" y="1335881"/>
            <a:ext cx="2124075" cy="250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065" y="4433996"/>
            <a:ext cx="2261520" cy="227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304800"/>
            <a:ext cx="8763000" cy="1143000"/>
          </a:xfrm>
        </p:spPr>
        <p:txBody>
          <a:bodyPr/>
          <a:lstStyle/>
          <a:p>
            <a:pPr eaLnBrk="1" hangingPunct="1">
              <a:defRPr/>
            </a:pPr>
            <a:r>
              <a:rPr lang="es-ES_tradnl" b="1" dirty="0">
                <a:solidFill>
                  <a:srgbClr val="FF0000"/>
                </a:solidFill>
                <a:cs typeface="+mj-cs"/>
              </a:rPr>
              <a:t>MANIFESTACIONES CLINICAS</a:t>
            </a:r>
          </a:p>
        </p:txBody>
      </p:sp>
      <p:sp>
        <p:nvSpPr>
          <p:cNvPr id="12291" name="Text Box 3"/>
          <p:cNvSpPr txBox="1">
            <a:spLocks noChangeArrowheads="1"/>
          </p:cNvSpPr>
          <p:nvPr/>
        </p:nvSpPr>
        <p:spPr bwMode="auto">
          <a:xfrm>
            <a:off x="258924" y="1916113"/>
            <a:ext cx="4960776" cy="4770536"/>
          </a:xfrm>
          <a:prstGeom prst="rect">
            <a:avLst/>
          </a:prstGeom>
          <a:solidFill>
            <a:srgbClr val="0000FF"/>
          </a:solidFill>
          <a:ln>
            <a:noFill/>
          </a:ln>
          <a:effectLst/>
          <a:scene3d>
            <a:camera prst="legacyObliqueTopRight"/>
            <a:lightRig rig="legacyFlat3" dir="b"/>
          </a:scene3d>
          <a:sp3d extrusionH="430200" prstMaterial="legacyMatte">
            <a:bevelT w="13500" h="13500" prst="angle"/>
            <a:bevelB w="13500" h="13500" prst="angle"/>
            <a:extrusionClr>
              <a:srgbClr val="1B05DA"/>
            </a:extrusionClr>
          </a:sp3d>
        </p:spPr>
        <p:txBody>
          <a:bodyPr wrap="square">
            <a:spAutoFit/>
            <a:flatTx/>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Tx/>
              <a:buAutoNum type="arabicPeriod"/>
              <a:defRPr/>
            </a:pPr>
            <a:endParaRPr lang="es-ES_tradnl" sz="2800" b="1" i="0" dirty="0">
              <a:solidFill>
                <a:schemeClr val="bg1"/>
              </a:solidFill>
              <a:cs typeface="+mn-cs"/>
            </a:endParaRPr>
          </a:p>
          <a:p>
            <a:pPr>
              <a:spcBef>
                <a:spcPct val="50000"/>
              </a:spcBef>
              <a:buFontTx/>
              <a:buAutoNum type="arabicPeriod"/>
              <a:defRPr/>
            </a:pPr>
            <a:r>
              <a:rPr lang="es-ES_tradnl" sz="2800" b="1" i="0" dirty="0">
                <a:solidFill>
                  <a:schemeClr val="bg1"/>
                </a:solidFill>
                <a:cs typeface="+mn-cs"/>
              </a:rPr>
              <a:t>Síntomas cutáneos.</a:t>
            </a:r>
          </a:p>
          <a:p>
            <a:pPr>
              <a:spcBef>
                <a:spcPct val="50000"/>
              </a:spcBef>
              <a:buFontTx/>
              <a:buAutoNum type="arabicPeriod"/>
              <a:defRPr/>
            </a:pPr>
            <a:r>
              <a:rPr lang="es-ES_tradnl" sz="2800" b="1" i="0" dirty="0">
                <a:solidFill>
                  <a:schemeClr val="bg1"/>
                </a:solidFill>
                <a:cs typeface="+mn-cs"/>
              </a:rPr>
              <a:t>Síntomas digestivos.</a:t>
            </a:r>
          </a:p>
          <a:p>
            <a:pPr>
              <a:spcBef>
                <a:spcPct val="50000"/>
              </a:spcBef>
              <a:buFontTx/>
              <a:buAutoNum type="arabicPeriod"/>
              <a:defRPr/>
            </a:pPr>
            <a:r>
              <a:rPr lang="es-ES_tradnl" sz="2800" b="1" i="0" dirty="0">
                <a:solidFill>
                  <a:schemeClr val="bg1"/>
                </a:solidFill>
                <a:cs typeface="+mn-cs"/>
              </a:rPr>
              <a:t>Síntomas respiratorios.</a:t>
            </a:r>
          </a:p>
          <a:p>
            <a:pPr>
              <a:spcBef>
                <a:spcPct val="50000"/>
              </a:spcBef>
              <a:buFontTx/>
              <a:buAutoNum type="arabicPeriod"/>
              <a:defRPr/>
            </a:pPr>
            <a:r>
              <a:rPr lang="es-ES_tradnl" sz="4400" b="1" i="0" dirty="0">
                <a:solidFill>
                  <a:srgbClr val="FF0000"/>
                </a:solidFill>
                <a:cs typeface="+mn-cs"/>
              </a:rPr>
              <a:t> Anafilaxia</a:t>
            </a:r>
          </a:p>
          <a:p>
            <a:pPr>
              <a:spcBef>
                <a:spcPct val="50000"/>
              </a:spcBef>
              <a:defRPr/>
            </a:pPr>
            <a:endParaRPr lang="es-ES_tradnl" sz="2800" b="1" i="0" dirty="0">
              <a:solidFill>
                <a:schemeClr val="bg1"/>
              </a:solidFill>
              <a:cs typeface="+mn-cs"/>
            </a:endParaRPr>
          </a:p>
          <a:p>
            <a:pPr>
              <a:spcBef>
                <a:spcPct val="50000"/>
              </a:spcBef>
              <a:defRPr/>
            </a:pPr>
            <a:endParaRPr lang="es-ES_tradnl" sz="2800" b="1" i="0" dirty="0">
              <a:solidFill>
                <a:schemeClr val="bg1"/>
              </a:solidFill>
              <a:cs typeface="+mn-cs"/>
            </a:endParaRP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700212"/>
            <a:ext cx="3351212" cy="4180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B314CE66-7FDC-C046-AE56-BA8C6BB7AB38}" type="slidenum">
              <a:rPr lang="es-ES" sz="1400">
                <a:solidFill>
                  <a:srgbClr val="00FFFF"/>
                </a:solidFill>
              </a:rPr>
              <a:pPr eaLnBrk="1" hangingPunct="1"/>
              <a:t>12</a:t>
            </a:fld>
            <a:endParaRPr lang="es-ES" sz="1400">
              <a:solidFill>
                <a:srgbClr val="00FFFF"/>
              </a:solidFill>
            </a:endParaRPr>
          </a:p>
        </p:txBody>
      </p:sp>
      <p:sp>
        <p:nvSpPr>
          <p:cNvPr id="387074" name="Rectangle 2"/>
          <p:cNvSpPr>
            <a:spLocks noGrp="1" noChangeArrowheads="1"/>
          </p:cNvSpPr>
          <p:nvPr>
            <p:ph type="body" idx="1"/>
          </p:nvPr>
        </p:nvSpPr>
        <p:spPr>
          <a:xfrm>
            <a:off x="446088" y="1052513"/>
            <a:ext cx="8229600" cy="5805487"/>
          </a:xfrm>
        </p:spPr>
        <p:txBody>
          <a:bodyPr>
            <a:normAutofit/>
          </a:bodyPr>
          <a:lstStyle/>
          <a:p>
            <a:pPr algn="ctr" eaLnBrk="1" hangingPunct="1">
              <a:buFont typeface="Wingdings" charset="0"/>
              <a:buNone/>
              <a:defRPr/>
            </a:pPr>
            <a:endParaRPr lang="es-ES" sz="2000" dirty="0">
              <a:effectLst>
                <a:outerShdw blurRad="38100" dist="38100" dir="2700000" algn="tl">
                  <a:srgbClr val="000000"/>
                </a:outerShdw>
              </a:effectLst>
              <a:latin typeface="Arial" charset="0"/>
              <a:ea typeface="ＭＳ Ｐゴシック" charset="0"/>
            </a:endParaRPr>
          </a:p>
          <a:p>
            <a:pPr algn="ctr" eaLnBrk="1" hangingPunct="1">
              <a:buFont typeface="Wingdings" charset="0"/>
              <a:buNone/>
              <a:defRPr/>
            </a:pPr>
            <a:endParaRPr lang="es-ES" sz="2000" dirty="0">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endParaRPr lang="es-ES" sz="2000" dirty="0">
              <a:effectLst>
                <a:outerShdw blurRad="38100" dist="38100" dir="2700000" algn="tl">
                  <a:srgbClr val="000000"/>
                </a:outerShdw>
              </a:effectLst>
              <a:latin typeface="Arial" charset="0"/>
              <a:ea typeface="ＭＳ Ｐゴシック" charset="0"/>
            </a:endParaRPr>
          </a:p>
          <a:p>
            <a:pPr algn="ctr" eaLnBrk="1" hangingPunct="1">
              <a:buFont typeface="Wingdings" charset="0"/>
              <a:buNone/>
              <a:defRPr/>
            </a:pPr>
            <a:endParaRPr lang="es-ES" sz="2000" dirty="0">
              <a:effectLst>
                <a:outerShdw blurRad="38100" dist="38100" dir="2700000" algn="tl">
                  <a:srgbClr val="000000"/>
                </a:outerShdw>
              </a:effectLst>
              <a:latin typeface="Arial" charset="0"/>
              <a:ea typeface="ＭＳ Ｐゴシック" charset="0"/>
              <a:cs typeface="+mn-cs"/>
            </a:endParaRPr>
          </a:p>
        </p:txBody>
      </p:sp>
      <p:sp>
        <p:nvSpPr>
          <p:cNvPr id="387075" name="Rectangle 3"/>
          <p:cNvSpPr>
            <a:spLocks noGrp="1" noChangeArrowheads="1"/>
          </p:cNvSpPr>
          <p:nvPr>
            <p:ph type="title"/>
          </p:nvPr>
        </p:nvSpPr>
        <p:spPr>
          <a:xfrm>
            <a:off x="250825" y="320554"/>
            <a:ext cx="8638665" cy="1060293"/>
          </a:xfrm>
        </p:spPr>
        <p:txBody>
          <a:bodyPr>
            <a:noAutofit/>
          </a:bodyPr>
          <a:lstStyle/>
          <a:p>
            <a:pPr>
              <a:defRPr/>
            </a:pPr>
            <a:br>
              <a:rPr lang="es-ES" sz="3200" dirty="0">
                <a:solidFill>
                  <a:srgbClr val="FF0000"/>
                </a:solidFill>
                <a:effectLst>
                  <a:outerShdw blurRad="38100" dist="38100" dir="2700000" algn="tl">
                    <a:srgbClr val="000000"/>
                  </a:outerShdw>
                </a:effectLst>
                <a:latin typeface="Arial" charset="0"/>
                <a:ea typeface="ＭＳ Ｐゴシック" charset="0"/>
              </a:rPr>
            </a:br>
            <a:r>
              <a:rPr lang="es-ES" sz="3200" dirty="0">
                <a:solidFill>
                  <a:srgbClr val="FF0000"/>
                </a:solidFill>
                <a:effectLst>
                  <a:outerShdw blurRad="38100" dist="38100" dir="2700000" algn="tl">
                    <a:srgbClr val="000000"/>
                  </a:outerShdw>
                </a:effectLst>
                <a:latin typeface="Arial" charset="0"/>
                <a:ea typeface="ＭＳ Ｐゴシック" charset="0"/>
              </a:rPr>
              <a:t>Conducta a seguir ante la sospecha de alergia a alimentos</a:t>
            </a:r>
            <a:br>
              <a:rPr lang="es-ES" sz="3200" dirty="0">
                <a:solidFill>
                  <a:srgbClr val="FF0000"/>
                </a:solidFill>
                <a:effectLst>
                  <a:outerShdw blurRad="38100" dist="38100" dir="2700000" algn="tl">
                    <a:srgbClr val="000000"/>
                  </a:outerShdw>
                </a:effectLst>
                <a:latin typeface="Arial" charset="0"/>
                <a:ea typeface="ＭＳ Ｐゴシック" charset="0"/>
              </a:rPr>
            </a:br>
            <a:endParaRPr lang="es-ES" sz="3200" dirty="0">
              <a:latin typeface="Comic Sans MS" charset="0"/>
              <a:ea typeface="ＭＳ Ｐゴシック" charset="0"/>
            </a:endParaRPr>
          </a:p>
        </p:txBody>
      </p:sp>
      <p:grpSp>
        <p:nvGrpSpPr>
          <p:cNvPr id="31748" name="Group 38"/>
          <p:cNvGrpSpPr>
            <a:grpSpLocks/>
          </p:cNvGrpSpPr>
          <p:nvPr/>
        </p:nvGrpSpPr>
        <p:grpSpPr bwMode="auto">
          <a:xfrm>
            <a:off x="1728788" y="1557338"/>
            <a:ext cx="2227262" cy="457200"/>
            <a:chOff x="133" y="754"/>
            <a:chExt cx="1403" cy="288"/>
          </a:xfrm>
          <a:solidFill>
            <a:schemeClr val="tx2">
              <a:lumMod val="60000"/>
              <a:lumOff val="40000"/>
            </a:schemeClr>
          </a:solidFill>
        </p:grpSpPr>
        <p:sp>
          <p:nvSpPr>
            <p:cNvPr id="387111" name="Rectangle 39"/>
            <p:cNvSpPr>
              <a:spLocks noChangeArrowheads="1"/>
            </p:cNvSpPr>
            <p:nvPr/>
          </p:nvSpPr>
          <p:spPr bwMode="auto">
            <a:xfrm>
              <a:off x="133" y="754"/>
              <a:ext cx="1403" cy="288"/>
            </a:xfrm>
            <a:prstGeom prst="rect">
              <a:avLst/>
            </a:prstGeom>
            <a:grp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387112" name="Rectangle 40"/>
            <p:cNvSpPr>
              <a:spLocks noChangeArrowheads="1"/>
            </p:cNvSpPr>
            <p:nvPr/>
          </p:nvSpPr>
          <p:spPr bwMode="auto">
            <a:xfrm>
              <a:off x="140" y="799"/>
              <a:ext cx="1396" cy="174"/>
            </a:xfrm>
            <a:prstGeom prst="rect">
              <a:avLst/>
            </a:prstGeom>
            <a:grpFill/>
            <a:ln w="9525">
              <a:noFill/>
              <a:miter lim="800000"/>
              <a:headEnd/>
              <a:tailEnd/>
            </a:ln>
          </p:spPr>
          <p:txBody>
            <a:bodyPr wrap="squar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Reacción Aguda</a:t>
              </a:r>
            </a:p>
          </p:txBody>
        </p:sp>
      </p:grpSp>
      <p:grpSp>
        <p:nvGrpSpPr>
          <p:cNvPr id="31750" name="Group 66"/>
          <p:cNvGrpSpPr>
            <a:grpSpLocks/>
          </p:cNvGrpSpPr>
          <p:nvPr/>
        </p:nvGrpSpPr>
        <p:grpSpPr bwMode="auto">
          <a:xfrm>
            <a:off x="1682750" y="2492375"/>
            <a:ext cx="2168525" cy="1489888"/>
            <a:chOff x="748" y="1570"/>
            <a:chExt cx="1366" cy="1089"/>
          </a:xfrm>
          <a:solidFill>
            <a:srgbClr val="2D83F4"/>
          </a:solidFill>
        </p:grpSpPr>
        <p:sp>
          <p:nvSpPr>
            <p:cNvPr id="387117" name="Rectangle 45"/>
            <p:cNvSpPr>
              <a:spLocks noChangeArrowheads="1"/>
            </p:cNvSpPr>
            <p:nvPr/>
          </p:nvSpPr>
          <p:spPr bwMode="auto">
            <a:xfrm>
              <a:off x="748" y="1570"/>
              <a:ext cx="1366" cy="1089"/>
            </a:xfrm>
            <a:prstGeom prst="rect">
              <a:avLst/>
            </a:prstGeom>
            <a:grp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387118" name="Rectangle 46"/>
            <p:cNvSpPr>
              <a:spLocks noChangeArrowheads="1"/>
            </p:cNvSpPr>
            <p:nvPr/>
          </p:nvSpPr>
          <p:spPr bwMode="auto">
            <a:xfrm>
              <a:off x="839" y="1615"/>
              <a:ext cx="1179" cy="945"/>
            </a:xfrm>
            <a:prstGeom prst="rect">
              <a:avLst/>
            </a:prstGeom>
            <a:grpFill/>
            <a:ln w="9525">
              <a:noFill/>
              <a:miter lim="800000"/>
              <a:headEnd/>
              <a:tailEnd/>
            </a:ln>
          </p:spPr>
          <p:txBody>
            <a:bodyPr wrap="none" lIns="0" tIns="0" rIns="0" bIns="0">
              <a:spAutoFit/>
            </a:bodyPr>
            <a:lstStyle/>
            <a:p>
              <a:pPr eaLnBrk="0" hangingPunct="0">
                <a:defRPr/>
              </a:pPr>
              <a:r>
                <a:rPr lang="es-ES_tradnl" sz="1900" b="1" dirty="0">
                  <a:solidFill>
                    <a:srgbClr val="FFFFFF"/>
                  </a:solidFill>
                  <a:effectLst>
                    <a:outerShdw blurRad="38100" dist="38100" dir="2700000" algn="tl">
                      <a:srgbClr val="000000"/>
                    </a:outerShdw>
                  </a:effectLst>
                  <a:ea typeface="ＭＳ Ｐゴシック" charset="0"/>
                  <a:cs typeface="+mn-cs"/>
                </a:rPr>
                <a:t>Relacionada con:</a:t>
              </a:r>
            </a:p>
            <a:p>
              <a:pPr eaLnBrk="0" hangingPunct="0">
                <a:defRPr/>
              </a:pPr>
              <a:endParaRPr lang="es-ES_tradnl" sz="1900" b="1" dirty="0">
                <a:solidFill>
                  <a:srgbClr val="FFFFFF"/>
                </a:solidFill>
                <a:effectLst>
                  <a:outerShdw blurRad="38100" dist="38100" dir="2700000" algn="tl">
                    <a:srgbClr val="000000"/>
                  </a:outerShdw>
                </a:effectLst>
                <a:ea typeface="ＭＳ Ｐゴシック" charset="0"/>
                <a:cs typeface="+mn-cs"/>
              </a:endParaRPr>
            </a:p>
            <a:p>
              <a:pPr>
                <a:buFontTx/>
                <a:buChar char="•"/>
                <a:defRPr/>
              </a:pPr>
              <a:r>
                <a:rPr lang="es-ES" sz="2800" b="1" dirty="0">
                  <a:effectLst>
                    <a:outerShdw blurRad="38100" dist="38100" dir="2700000" algn="tl">
                      <a:srgbClr val="000000"/>
                    </a:outerShdw>
                  </a:effectLst>
                  <a:ea typeface="ＭＳ Ｐゴシック" charset="0"/>
                  <a:cs typeface="+mn-cs"/>
                </a:rPr>
                <a:t> Alimentos</a:t>
              </a:r>
            </a:p>
            <a:p>
              <a:pPr>
                <a:defRPr/>
              </a:pPr>
              <a:r>
                <a:rPr lang="es-ES" b="1" dirty="0">
                  <a:effectLst>
                    <a:outerShdw blurRad="38100" dist="38100" dir="2700000" algn="tl">
                      <a:srgbClr val="000000"/>
                    </a:outerShdw>
                  </a:effectLst>
                  <a:ea typeface="ＭＳ Ｐゴシック" charset="0"/>
                  <a:cs typeface="+mn-cs"/>
                </a:rPr>
                <a:t>	 </a:t>
              </a:r>
              <a:endParaRPr lang="es-ES_tradnl" b="1" dirty="0">
                <a:effectLst>
                  <a:outerShdw blurRad="38100" dist="38100" dir="2700000" algn="tl">
                    <a:srgbClr val="000000"/>
                  </a:outerShdw>
                </a:effectLst>
                <a:ea typeface="ＭＳ Ｐゴシック" charset="0"/>
                <a:cs typeface="+mn-cs"/>
              </a:endParaRPr>
            </a:p>
          </p:txBody>
        </p:sp>
      </p:grpSp>
      <p:sp>
        <p:nvSpPr>
          <p:cNvPr id="387119" name="Rectangle 47"/>
          <p:cNvSpPr>
            <a:spLocks noChangeArrowheads="1"/>
          </p:cNvSpPr>
          <p:nvPr/>
        </p:nvSpPr>
        <p:spPr bwMode="auto">
          <a:xfrm>
            <a:off x="5152914" y="2281867"/>
            <a:ext cx="3248025" cy="1565888"/>
          </a:xfrm>
          <a:prstGeom prst="rect">
            <a:avLst/>
          </a:prstGeom>
          <a:solidFill>
            <a:srgbClr val="2D83F4"/>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_tradnl" dirty="0">
                <a:effectLst>
                  <a:outerShdw blurRad="38100" dist="38100" dir="2700000" algn="tl">
                    <a:srgbClr val="000000"/>
                  </a:outerShdw>
                </a:effectLst>
                <a:ea typeface="ＭＳ Ｐゴシック" charset="0"/>
                <a:cs typeface="+mn-cs"/>
              </a:rPr>
              <a:t>Evitar alimento sospechoso</a:t>
            </a:r>
          </a:p>
          <a:p>
            <a:pPr algn="ctr">
              <a:defRPr/>
            </a:pPr>
            <a:r>
              <a:rPr lang="es-ES" dirty="0">
                <a:effectLst>
                  <a:outerShdw blurRad="38100" dist="38100" dir="2700000" algn="tl">
                    <a:srgbClr val="000000"/>
                  </a:outerShdw>
                </a:effectLst>
                <a:ea typeface="ＭＳ Ｐゴシック" charset="0"/>
                <a:cs typeface="+mn-cs"/>
              </a:rPr>
              <a:t>Indicar </a:t>
            </a:r>
            <a:r>
              <a:rPr lang="es-ES" dirty="0" err="1">
                <a:effectLst>
                  <a:outerShdw blurRad="38100" dist="38100" dir="2700000" algn="tl">
                    <a:srgbClr val="000000"/>
                  </a:outerShdw>
                </a:effectLst>
                <a:ea typeface="ＭＳ Ｐゴシック" charset="0"/>
                <a:cs typeface="+mn-cs"/>
              </a:rPr>
              <a:t>tto</a:t>
            </a:r>
            <a:r>
              <a:rPr lang="es-ES" dirty="0">
                <a:effectLst>
                  <a:outerShdw blurRad="38100" dist="38100" dir="2700000" algn="tl">
                    <a:srgbClr val="000000"/>
                  </a:outerShdw>
                </a:effectLst>
                <a:ea typeface="ＭＳ Ｐゴシック" charset="0"/>
                <a:cs typeface="+mn-cs"/>
              </a:rPr>
              <a:t>. sintomático</a:t>
            </a:r>
          </a:p>
          <a:p>
            <a:pPr algn="ctr">
              <a:defRPr/>
            </a:pPr>
            <a:r>
              <a:rPr lang="es-ES" b="1" dirty="0">
                <a:effectLst>
                  <a:outerShdw blurRad="38100" dist="38100" dir="2700000" algn="tl">
                    <a:srgbClr val="000000"/>
                  </a:outerShdw>
                </a:effectLst>
                <a:ea typeface="ＭＳ Ｐゴシック" charset="0"/>
                <a:cs typeface="+mn-cs"/>
              </a:rPr>
              <a:t> </a:t>
            </a:r>
            <a:r>
              <a:rPr lang="es-ES" b="1" dirty="0">
                <a:solidFill>
                  <a:srgbClr val="FFFFFF"/>
                </a:solidFill>
                <a:effectLst>
                  <a:outerShdw blurRad="38100" dist="38100" dir="2700000" algn="tl">
                    <a:srgbClr val="000000"/>
                  </a:outerShdw>
                </a:effectLst>
                <a:ea typeface="ＭＳ Ｐゴシック" charset="0"/>
                <a:cs typeface="+mn-cs"/>
              </a:rPr>
              <a:t>Remitir al</a:t>
            </a:r>
          </a:p>
          <a:p>
            <a:pPr algn="ctr">
              <a:defRPr/>
            </a:pPr>
            <a:r>
              <a:rPr lang="es-ES" b="1" dirty="0">
                <a:solidFill>
                  <a:srgbClr val="FFFFFF"/>
                </a:solidFill>
                <a:effectLst>
                  <a:outerShdw blurRad="38100" dist="38100" dir="2700000" algn="tl">
                    <a:srgbClr val="000000"/>
                  </a:outerShdw>
                </a:effectLst>
                <a:ea typeface="ＭＳ Ｐゴシック" charset="0"/>
                <a:cs typeface="+mn-cs"/>
              </a:rPr>
              <a:t>SERVICIO DE ALERGOLOGÍA </a:t>
            </a:r>
          </a:p>
          <a:p>
            <a:pPr algn="ctr">
              <a:defRPr/>
            </a:pPr>
            <a:r>
              <a:rPr lang="es-ES" b="1" dirty="0">
                <a:solidFill>
                  <a:srgbClr val="FFFFFF"/>
                </a:solidFill>
                <a:effectLst>
                  <a:outerShdw blurRad="38100" dist="38100" dir="2700000" algn="tl">
                    <a:srgbClr val="000000"/>
                  </a:outerShdw>
                </a:effectLst>
                <a:ea typeface="ＭＳ Ｐゴシック" charset="0"/>
                <a:cs typeface="+mn-cs"/>
              </a:rPr>
              <a:t>de forma preferente</a:t>
            </a:r>
          </a:p>
        </p:txBody>
      </p:sp>
      <p:sp>
        <p:nvSpPr>
          <p:cNvPr id="387126" name="Rectangle 54"/>
          <p:cNvSpPr>
            <a:spLocks noChangeArrowheads="1"/>
          </p:cNvSpPr>
          <p:nvPr/>
        </p:nvSpPr>
        <p:spPr bwMode="auto">
          <a:xfrm>
            <a:off x="754062" y="4869656"/>
            <a:ext cx="3097213" cy="719137"/>
          </a:xfrm>
          <a:prstGeom prst="rect">
            <a:avLst/>
          </a:prstGeom>
          <a:solidFill>
            <a:srgbClr val="2D83F4"/>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_tradnl" b="0" dirty="0">
                <a:effectLst>
                  <a:outerShdw blurRad="38100" dist="38100" dir="2700000" algn="tl">
                    <a:srgbClr val="000000"/>
                  </a:outerShdw>
                </a:effectLst>
                <a:ea typeface="ＭＳ Ｐゴシック" charset="0"/>
                <a:cs typeface="+mn-cs"/>
              </a:rPr>
              <a:t>Control y tratamiento por</a:t>
            </a:r>
            <a:endParaRPr lang="es-ES" b="0" dirty="0">
              <a:solidFill>
                <a:srgbClr val="FFFF63"/>
              </a:solidFill>
              <a:effectLst>
                <a:outerShdw blurRad="38100" dist="38100" dir="2700000" algn="tl">
                  <a:srgbClr val="000000"/>
                </a:outerShdw>
              </a:effectLst>
              <a:ea typeface="ＭＳ Ｐゴシック" charset="0"/>
              <a:cs typeface="+mn-cs"/>
            </a:endParaRPr>
          </a:p>
          <a:p>
            <a:pPr algn="ctr">
              <a:defRPr/>
            </a:pPr>
            <a:r>
              <a:rPr lang="es-ES" b="1" dirty="0">
                <a:solidFill>
                  <a:schemeClr val="bg1"/>
                </a:solidFill>
                <a:effectLst>
                  <a:outerShdw blurRad="38100" dist="38100" dir="2700000" algn="tl">
                    <a:srgbClr val="000000"/>
                  </a:outerShdw>
                </a:effectLst>
                <a:ea typeface="ＭＳ Ｐゴシック" charset="0"/>
                <a:cs typeface="+mn-cs"/>
              </a:rPr>
              <a:t>Pediatra de primaria</a:t>
            </a:r>
          </a:p>
        </p:txBody>
      </p:sp>
      <p:sp>
        <p:nvSpPr>
          <p:cNvPr id="387127" name="Rectangle 55"/>
          <p:cNvSpPr>
            <a:spLocks noChangeArrowheads="1"/>
          </p:cNvSpPr>
          <p:nvPr/>
        </p:nvSpPr>
        <p:spPr bwMode="auto">
          <a:xfrm>
            <a:off x="822438" y="6067425"/>
            <a:ext cx="3168650" cy="574675"/>
          </a:xfrm>
          <a:prstGeom prst="rect">
            <a:avLst/>
          </a:prstGeom>
          <a:solidFill>
            <a:srgbClr val="2D83F4"/>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_tradnl" b="0" dirty="0">
                <a:effectLst>
                  <a:outerShdw blurRad="38100" dist="38100" dir="2700000" algn="tl">
                    <a:srgbClr val="000000"/>
                  </a:outerShdw>
                </a:effectLst>
                <a:ea typeface="ＭＳ Ｐゴシック" charset="0"/>
                <a:cs typeface="+mn-cs"/>
              </a:rPr>
              <a:t>Si presenta nuevos episodios</a:t>
            </a:r>
            <a:endParaRPr lang="es-ES" b="0" dirty="0">
              <a:solidFill>
                <a:srgbClr val="FFFF63"/>
              </a:solidFill>
              <a:effectLst>
                <a:outerShdw blurRad="38100" dist="38100" dir="2700000" algn="tl">
                  <a:srgbClr val="000000"/>
                </a:outerShdw>
              </a:effectLst>
              <a:ea typeface="ＭＳ Ｐゴシック" charset="0"/>
              <a:cs typeface="+mn-cs"/>
            </a:endParaRPr>
          </a:p>
        </p:txBody>
      </p:sp>
      <p:sp>
        <p:nvSpPr>
          <p:cNvPr id="387128" name="Line 56"/>
          <p:cNvSpPr>
            <a:spLocks noChangeShapeType="1"/>
          </p:cNvSpPr>
          <p:nvPr/>
        </p:nvSpPr>
        <p:spPr bwMode="auto">
          <a:xfrm>
            <a:off x="2771775" y="2133600"/>
            <a:ext cx="0" cy="2873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87129" name="Line 57"/>
          <p:cNvSpPr>
            <a:spLocks noChangeShapeType="1"/>
          </p:cNvSpPr>
          <p:nvPr/>
        </p:nvSpPr>
        <p:spPr bwMode="auto">
          <a:xfrm>
            <a:off x="2616313" y="4204185"/>
            <a:ext cx="7937" cy="520215"/>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87130" name="Line 58"/>
          <p:cNvSpPr>
            <a:spLocks noChangeShapeType="1"/>
          </p:cNvSpPr>
          <p:nvPr/>
        </p:nvSpPr>
        <p:spPr bwMode="auto">
          <a:xfrm>
            <a:off x="3991088" y="3837772"/>
            <a:ext cx="985725" cy="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87131" name="Line 59"/>
          <p:cNvSpPr>
            <a:spLocks noChangeShapeType="1"/>
          </p:cNvSpPr>
          <p:nvPr/>
        </p:nvSpPr>
        <p:spPr bwMode="auto">
          <a:xfrm flipV="1">
            <a:off x="4121419" y="4083535"/>
            <a:ext cx="1031495" cy="198389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87140" name="Line 68"/>
          <p:cNvSpPr>
            <a:spLocks noChangeShapeType="1"/>
          </p:cNvSpPr>
          <p:nvPr/>
        </p:nvSpPr>
        <p:spPr bwMode="auto">
          <a:xfrm>
            <a:off x="2624250" y="5754408"/>
            <a:ext cx="0" cy="2873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87141" name="Text Box 69"/>
          <p:cNvSpPr txBox="1">
            <a:spLocks noChangeArrowheads="1"/>
          </p:cNvSpPr>
          <p:nvPr/>
        </p:nvSpPr>
        <p:spPr bwMode="auto">
          <a:xfrm>
            <a:off x="4319587" y="3982263"/>
            <a:ext cx="40481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dirty="0">
                <a:effectLst>
                  <a:outerShdw blurRad="38100" dist="38100" dir="2700000" algn="tl">
                    <a:srgbClr val="000000"/>
                  </a:outerShdw>
                </a:effectLst>
                <a:cs typeface="+mn-cs"/>
              </a:rPr>
              <a:t>SI</a:t>
            </a:r>
          </a:p>
        </p:txBody>
      </p:sp>
      <p:sp>
        <p:nvSpPr>
          <p:cNvPr id="387142" name="Text Box 70"/>
          <p:cNvSpPr txBox="1">
            <a:spLocks noChangeArrowheads="1"/>
          </p:cNvSpPr>
          <p:nvPr/>
        </p:nvSpPr>
        <p:spPr bwMode="auto">
          <a:xfrm>
            <a:off x="1827213" y="4366866"/>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dirty="0">
                <a:effectLst>
                  <a:outerShdw blurRad="38100" dist="38100" dir="2700000" algn="tl">
                    <a:srgbClr val="000000"/>
                  </a:outerShdw>
                </a:effectLst>
                <a:cs typeface="+mn-cs"/>
              </a:rPr>
              <a:t>NO</a:t>
            </a:r>
          </a:p>
        </p:txBody>
      </p:sp>
      <p:sp>
        <p:nvSpPr>
          <p:cNvPr id="29" name="Rectangle 47"/>
          <p:cNvSpPr>
            <a:spLocks noChangeArrowheads="1"/>
          </p:cNvSpPr>
          <p:nvPr/>
        </p:nvSpPr>
        <p:spPr bwMode="auto">
          <a:xfrm>
            <a:off x="5242718" y="4747934"/>
            <a:ext cx="3248025" cy="1319492"/>
          </a:xfrm>
          <a:prstGeom prst="rect">
            <a:avLst/>
          </a:prstGeom>
          <a:solidFill>
            <a:srgbClr val="2D83F4"/>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0" dirty="0">
                <a:effectLst>
                  <a:outerShdw blurRad="38100" dist="38100" dir="2700000" algn="tl">
                    <a:srgbClr val="000000"/>
                  </a:outerShdw>
                </a:effectLst>
                <a:ea typeface="ＭＳ Ｐゴシック" charset="0"/>
                <a:cs typeface="+mn-cs"/>
              </a:rPr>
              <a:t>Iniciar tratamiento con </a:t>
            </a:r>
          </a:p>
          <a:p>
            <a:pPr algn="ctr">
              <a:defRPr/>
            </a:pPr>
            <a:r>
              <a:rPr lang="es-ES" b="0" dirty="0">
                <a:effectLst>
                  <a:outerShdw blurRad="38100" dist="38100" dir="2700000" algn="tl">
                    <a:srgbClr val="000000"/>
                  </a:outerShdw>
                </a:effectLst>
                <a:ea typeface="ＭＳ Ｐゴシック" charset="0"/>
                <a:cs typeface="+mn-cs"/>
              </a:rPr>
              <a:t>P</a:t>
            </a:r>
            <a:r>
              <a:rPr lang="es-ES_tradnl" b="0" dirty="0" err="1">
                <a:effectLst>
                  <a:outerShdw blurRad="38100" dist="38100" dir="2700000" algn="tl">
                    <a:srgbClr val="000000"/>
                  </a:outerShdw>
                </a:effectLst>
                <a:ea typeface="ＭＳ Ｐゴシック" charset="0"/>
                <a:cs typeface="+mn-cs"/>
              </a:rPr>
              <a:t>rogramas</a:t>
            </a:r>
            <a:r>
              <a:rPr lang="es-ES_tradnl" b="0" dirty="0">
                <a:effectLst>
                  <a:outerShdw blurRad="38100" dist="38100" dir="2700000" algn="tl">
                    <a:srgbClr val="000000"/>
                  </a:outerShdw>
                </a:effectLst>
                <a:ea typeface="ＭＳ Ｐゴシック" charset="0"/>
                <a:cs typeface="+mn-cs"/>
              </a:rPr>
              <a:t> ITO </a:t>
            </a:r>
          </a:p>
          <a:p>
            <a:pPr algn="ctr">
              <a:defRPr/>
            </a:pPr>
            <a:r>
              <a:rPr lang="es-ES_tradnl" b="0" dirty="0">
                <a:effectLst>
                  <a:outerShdw blurRad="38100" dist="38100" dir="2700000" algn="tl">
                    <a:srgbClr val="000000"/>
                  </a:outerShdw>
                </a:effectLst>
                <a:ea typeface="ＭＳ Ｐゴシック" charset="0"/>
                <a:cs typeface="+mn-cs"/>
              </a:rPr>
              <a:t>LECHE HUEVO, PESCADO</a:t>
            </a:r>
          </a:p>
          <a:p>
            <a:pPr algn="ctr">
              <a:defRPr/>
            </a:pPr>
            <a:r>
              <a:rPr lang="es-ES" b="0" dirty="0">
                <a:effectLst>
                  <a:outerShdw blurRad="38100" dist="38100" dir="2700000" algn="tl">
                    <a:srgbClr val="000000"/>
                  </a:outerShdw>
                </a:effectLst>
                <a:ea typeface="ＭＳ Ｐゴシック" charset="0"/>
                <a:cs typeface="+mn-cs"/>
              </a:rPr>
              <a:t> </a:t>
            </a:r>
            <a:endParaRPr lang="es-ES" b="0" dirty="0">
              <a:solidFill>
                <a:srgbClr val="FFFFFF"/>
              </a:solidFill>
              <a:effectLst>
                <a:outerShdw blurRad="38100" dist="38100" dir="2700000" algn="tl">
                  <a:srgbClr val="000000"/>
                </a:outerShdw>
              </a:effectLst>
              <a:ea typeface="ＭＳ Ｐゴシック" charset="0"/>
              <a:cs typeface="+mn-cs"/>
            </a:endParaRPr>
          </a:p>
        </p:txBody>
      </p:sp>
      <p:sp>
        <p:nvSpPr>
          <p:cNvPr id="30" name="Line 58"/>
          <p:cNvSpPr>
            <a:spLocks noChangeShapeType="1"/>
          </p:cNvSpPr>
          <p:nvPr/>
        </p:nvSpPr>
        <p:spPr bwMode="auto">
          <a:xfrm>
            <a:off x="6781391" y="3982263"/>
            <a:ext cx="0" cy="689403"/>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95400" y="187325"/>
            <a:ext cx="6477000" cy="1489075"/>
          </a:xfrm>
          <a:solidFill>
            <a:srgbClr val="FF0000"/>
          </a:solidFill>
          <a:ln w="38100" cap="flat" algn="ctr">
            <a:solidFill>
              <a:srgbClr val="000000"/>
            </a:solidFill>
            <a:round/>
            <a:headEnd type="none" w="med" len="med"/>
            <a:tailEnd type="none" w="med" len="med"/>
          </a:ln>
        </p:spPr>
        <p:txBody>
          <a:bodyPr rtlCol="0">
            <a:normAutofit fontScale="90000"/>
          </a:bodyPr>
          <a:lstStyle/>
          <a:p>
            <a:pPr eaLnBrk="1" fontAlgn="auto" hangingPunct="1">
              <a:spcAft>
                <a:spcPts val="0"/>
              </a:spcAft>
              <a:defRPr/>
            </a:pPr>
            <a:r>
              <a:rPr lang="es-ES" sz="9200" dirty="0">
                <a:ln>
                  <a:solidFill>
                    <a:srgbClr val="000000"/>
                  </a:solidFill>
                </a:ln>
                <a:solidFill>
                  <a:schemeClr val="bg1"/>
                </a:solidFill>
                <a:ea typeface="ＭＳ Ｐゴシック" pitchFamily="-65" charset="-128"/>
                <a:cs typeface="ＭＳ Ｐゴシック" pitchFamily="-65" charset="-128"/>
              </a:rPr>
              <a:t>ANAFILAXIA</a:t>
            </a:r>
            <a:br>
              <a:rPr lang="es-ES" sz="4000" dirty="0">
                <a:ea typeface="ＭＳ Ｐゴシック" pitchFamily="-65" charset="-128"/>
                <a:cs typeface="ＭＳ Ｐゴシック" pitchFamily="-65" charset="-128"/>
              </a:rPr>
            </a:br>
            <a:endParaRPr lang="es-ES" sz="2000" dirty="0">
              <a:solidFill>
                <a:srgbClr val="0000FF"/>
              </a:solidFill>
              <a:ea typeface="ＭＳ Ｐゴシック" pitchFamily="-65" charset="-128"/>
              <a:cs typeface="ＭＳ Ｐゴシック" pitchFamily="-65" charset="-128"/>
            </a:endParaRPr>
          </a:p>
        </p:txBody>
      </p:sp>
      <p:sp>
        <p:nvSpPr>
          <p:cNvPr id="3" name="Subtítulo 2"/>
          <p:cNvSpPr>
            <a:spLocks noGrp="1"/>
          </p:cNvSpPr>
          <p:nvPr>
            <p:ph type="subTitle" idx="1"/>
          </p:nvPr>
        </p:nvSpPr>
        <p:spPr>
          <a:xfrm>
            <a:off x="4572000" y="2895600"/>
            <a:ext cx="3907733" cy="1863390"/>
          </a:xfrm>
          <a:solidFill>
            <a:srgbClr val="FFFF00"/>
          </a:solidFill>
          <a:ln w="161925" cap="sq">
            <a:solidFill>
              <a:srgbClr val="660066"/>
            </a:solidFill>
          </a:ln>
          <a:scene3d>
            <a:camera prst="perspectiveHeroicExtremeLeftFacing"/>
            <a:lightRig rig="threePt" dir="t"/>
          </a:scene3d>
        </p:spPr>
        <p:txBody>
          <a:bodyPr rtlCol="0">
            <a:normAutofit/>
          </a:bodyPr>
          <a:lstStyle/>
          <a:p>
            <a:pPr eaLnBrk="1" fontAlgn="auto" hangingPunct="1">
              <a:spcAft>
                <a:spcPts val="0"/>
              </a:spcAft>
              <a:buFont typeface="Arial"/>
              <a:buNone/>
              <a:defRPr/>
            </a:pPr>
            <a:endParaRPr lang="es-ES" b="1" i="1" dirty="0">
              <a:solidFill>
                <a:schemeClr val="tx1"/>
              </a:solidFill>
              <a:latin typeface="Arial Black"/>
              <a:ea typeface="ＭＳ Ｐゴシック" pitchFamily="-65" charset="-128"/>
              <a:cs typeface="Arial Black"/>
            </a:endParaRPr>
          </a:p>
          <a:p>
            <a:pPr eaLnBrk="1" fontAlgn="auto" hangingPunct="1">
              <a:spcAft>
                <a:spcPts val="0"/>
              </a:spcAft>
              <a:buFont typeface="Arial"/>
              <a:buNone/>
              <a:defRPr/>
            </a:pPr>
            <a:r>
              <a:rPr lang="es-ES" b="1" i="1" dirty="0">
                <a:solidFill>
                  <a:schemeClr val="tx1"/>
                </a:solidFill>
                <a:latin typeface="Arial Black"/>
                <a:ea typeface="ＭＳ Ｐゴシック" pitchFamily="-65" charset="-128"/>
                <a:cs typeface="Arial Black"/>
              </a:rPr>
              <a:t>Es la reacción alérgica más grave que pueda ocurrir</a:t>
            </a:r>
            <a:endParaRPr lang="es-ES" b="1" i="1" dirty="0">
              <a:solidFill>
                <a:schemeClr val="tx1"/>
              </a:solidFill>
              <a:latin typeface="Arial Black"/>
              <a:ea typeface="+mn-ea"/>
              <a:cs typeface="Arial Black"/>
            </a:endParaRPr>
          </a:p>
        </p:txBody>
      </p:sp>
      <p:pic>
        <p:nvPicPr>
          <p:cNvPr id="14340" name="Imagen 7" descr="images-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3911600"/>
            <a:ext cx="2473325" cy="1981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42" name="Imagen 10" descr="images-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30400"/>
            <a:ext cx="1719263" cy="223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41"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313" y="1785938"/>
            <a:ext cx="3030537"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4292600"/>
            <a:ext cx="201612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1000" fill="hold"/>
                                        <p:tgtEl>
                                          <p:spTgt spid="14342"/>
                                        </p:tgtEl>
                                        <p:attrNameLst>
                                          <p:attrName>ppt_w</p:attrName>
                                        </p:attrNameLst>
                                      </p:cBhvr>
                                      <p:tavLst>
                                        <p:tav tm="0">
                                          <p:val>
                                            <p:strVal val="#ppt_w*0.70"/>
                                          </p:val>
                                        </p:tav>
                                        <p:tav tm="100000">
                                          <p:val>
                                            <p:strVal val="#ppt_w"/>
                                          </p:val>
                                        </p:tav>
                                      </p:tavLst>
                                    </p:anim>
                                    <p:anim calcmode="lin" valueType="num">
                                      <p:cBhvr>
                                        <p:cTn id="8" dur="1000" fill="hold"/>
                                        <p:tgtEl>
                                          <p:spTgt spid="14342"/>
                                        </p:tgtEl>
                                        <p:attrNameLst>
                                          <p:attrName>ppt_h</p:attrName>
                                        </p:attrNameLst>
                                      </p:cBhvr>
                                      <p:tavLst>
                                        <p:tav tm="0">
                                          <p:val>
                                            <p:strVal val="#ppt_h"/>
                                          </p:val>
                                        </p:tav>
                                        <p:tav tm="100000">
                                          <p:val>
                                            <p:strVal val="#ppt_h"/>
                                          </p:val>
                                        </p:tav>
                                      </p:tavLst>
                                    </p:anim>
                                    <p:animEffect transition="in" filter="fade">
                                      <p:cBhvr>
                                        <p:cTn id="9" dur="1000"/>
                                        <p:tgtEl>
                                          <p:spTgt spid="14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4340"/>
                                        </p:tgtEl>
                                        <p:attrNameLst>
                                          <p:attrName>style.visibility</p:attrName>
                                        </p:attrNameLst>
                                      </p:cBhvr>
                                      <p:to>
                                        <p:strVal val="visible"/>
                                      </p:to>
                                    </p:set>
                                    <p:anim calcmode="lin" valueType="num">
                                      <p:cBhvr>
                                        <p:cTn id="14" dur="1000" fill="hold"/>
                                        <p:tgtEl>
                                          <p:spTgt spid="14340"/>
                                        </p:tgtEl>
                                        <p:attrNameLst>
                                          <p:attrName>ppt_w</p:attrName>
                                        </p:attrNameLst>
                                      </p:cBhvr>
                                      <p:tavLst>
                                        <p:tav tm="0">
                                          <p:val>
                                            <p:strVal val="#ppt_w*0.70"/>
                                          </p:val>
                                        </p:tav>
                                        <p:tav tm="100000">
                                          <p:val>
                                            <p:strVal val="#ppt_w"/>
                                          </p:val>
                                        </p:tav>
                                      </p:tavLst>
                                    </p:anim>
                                    <p:anim calcmode="lin" valueType="num">
                                      <p:cBhvr>
                                        <p:cTn id="15" dur="1000" fill="hold"/>
                                        <p:tgtEl>
                                          <p:spTgt spid="14340"/>
                                        </p:tgtEl>
                                        <p:attrNameLst>
                                          <p:attrName>ppt_h</p:attrName>
                                        </p:attrNameLst>
                                      </p:cBhvr>
                                      <p:tavLst>
                                        <p:tav tm="0">
                                          <p:val>
                                            <p:strVal val="#ppt_h"/>
                                          </p:val>
                                        </p:tav>
                                        <p:tav tm="100000">
                                          <p:val>
                                            <p:strVal val="#ppt_h"/>
                                          </p:val>
                                        </p:tav>
                                      </p:tavLst>
                                    </p:anim>
                                    <p:animEffect transition="in" filter="fade">
                                      <p:cBhvr>
                                        <p:cTn id="16" dur="1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2708275"/>
            <a:ext cx="3673475"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Marcador de contenido 15"/>
          <p:cNvSpPr>
            <a:spLocks noGrp="1"/>
          </p:cNvSpPr>
          <p:nvPr>
            <p:ph idx="1"/>
          </p:nvPr>
        </p:nvSpPr>
        <p:spPr>
          <a:xfrm>
            <a:off x="480848" y="1839128"/>
            <a:ext cx="1600200" cy="609600"/>
          </a:xfrm>
          <a:solidFill>
            <a:srgbClr val="FF0000"/>
          </a:solidFill>
          <a:ln>
            <a:solidFill>
              <a:srgbClr val="000000"/>
            </a:solidFill>
            <a:miter lim="800000"/>
            <a:headEnd/>
            <a:tailEnd/>
          </a:ln>
        </p:spPr>
        <p:txBody>
          <a:bodyPr/>
          <a:lstStyle/>
          <a:p>
            <a:pPr marL="0" indent="0" eaLnBrk="1" hangingPunct="1">
              <a:buFont typeface="Arial" charset="0"/>
              <a:buNone/>
            </a:pPr>
            <a:r>
              <a:rPr lang="es-ES" b="1" dirty="0">
                <a:latin typeface="Calibri" charset="0"/>
              </a:rPr>
              <a:t>RIESGO</a:t>
            </a:r>
          </a:p>
        </p:txBody>
      </p:sp>
      <p:pic>
        <p:nvPicPr>
          <p:cNvPr id="8" name="Imagen 14" descr="images-9.jpeg"/>
          <p:cNvPicPr>
            <a:picLocks noChangeAspect="1"/>
          </p:cNvPicPr>
          <p:nvPr/>
        </p:nvPicPr>
        <p:blipFill>
          <a:blip r:embed="rId3"/>
          <a:srcRect/>
          <a:stretch>
            <a:fillRect/>
          </a:stretch>
        </p:blipFill>
        <p:spPr bwMode="auto">
          <a:xfrm rot="20776956">
            <a:off x="194082" y="3076008"/>
            <a:ext cx="1948876" cy="1460897"/>
          </a:xfrm>
          <a:prstGeom prst="rect">
            <a:avLst/>
          </a:prstGeom>
          <a:noFill/>
          <a:ln>
            <a:noFill/>
          </a:ln>
          <a:effectLst>
            <a:glow rad="139700">
              <a:schemeClr val="accent5">
                <a:satMod val="175000"/>
                <a:alpha val="40000"/>
              </a:schemeClr>
            </a:glow>
          </a:effectLst>
        </p:spPr>
      </p:pic>
      <p:pic>
        <p:nvPicPr>
          <p:cNvPr id="17413" name="Imagen 7" descr="images-4.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5217">
            <a:off x="1644650" y="4521200"/>
            <a:ext cx="1606550" cy="160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Imagen 7"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52399"/>
            <a:ext cx="2649810" cy="1709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n 9" descr="DownloadedFile.jpeg"/>
          <p:cNvPicPr>
            <a:picLocks noChangeAspect="1"/>
          </p:cNvPicPr>
          <p:nvPr/>
        </p:nvPicPr>
        <p:blipFill>
          <a:blip r:embed="rId6"/>
          <a:srcRect/>
          <a:stretch>
            <a:fillRect/>
          </a:stretch>
        </p:blipFill>
        <p:spPr bwMode="auto">
          <a:xfrm rot="461436">
            <a:off x="117462" y="5115355"/>
            <a:ext cx="1235801" cy="1235801"/>
          </a:xfrm>
          <a:prstGeom prst="rect">
            <a:avLst/>
          </a:prstGeom>
          <a:noFill/>
          <a:ln>
            <a:noFill/>
          </a:ln>
          <a:effectLst>
            <a:glow rad="139700">
              <a:schemeClr val="accent5">
                <a:satMod val="175000"/>
                <a:alpha val="40000"/>
              </a:schemeClr>
            </a:glow>
          </a:effectLst>
        </p:spPr>
      </p:pic>
      <p:pic>
        <p:nvPicPr>
          <p:cNvPr id="17416" name="Imagen 2" descr="DownloadedFile.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11913" y="152400"/>
            <a:ext cx="2462212"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Imagen 3" descr="images-3.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3573463"/>
            <a:ext cx="908050" cy="90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Imagen 2" descr="images.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27388" y="5226050"/>
            <a:ext cx="1638300" cy="157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Imagen 6" descr="images-2.jpe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35313" y="3727450"/>
            <a:ext cx="1736725"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Imagen 5" descr="images-6.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51388" y="2781300"/>
            <a:ext cx="3319462"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ayo 16"/>
          <p:cNvSpPr/>
          <p:nvPr/>
        </p:nvSpPr>
        <p:spPr>
          <a:xfrm rot="494493">
            <a:off x="1889610" y="2181459"/>
            <a:ext cx="4585686" cy="1764812"/>
          </a:xfrm>
          <a:prstGeom prst="lightningBolt">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defRPr/>
            </a:pPr>
            <a:endParaRPr lang="es-ES">
              <a:solidFill>
                <a:srgbClr val="FFFFFF"/>
              </a:solidFill>
              <a:latin typeface="Calibri" charset="0"/>
              <a:ea typeface="ＭＳ Ｐゴシック" charset="0"/>
              <a:cs typeface="ＭＳ Ｐゴシック" charset="0"/>
            </a:endParaRPr>
          </a:p>
        </p:txBody>
      </p:sp>
      <p:pic>
        <p:nvPicPr>
          <p:cNvPr id="17422" name="Imagen 11" descr="images-7.jpe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80063" y="65088"/>
            <a:ext cx="3451225" cy="280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ítulo 2"/>
          <p:cNvSpPr>
            <a:spLocks noGrp="1"/>
          </p:cNvSpPr>
          <p:nvPr>
            <p:ph type="title"/>
          </p:nvPr>
        </p:nvSpPr>
        <p:spPr>
          <a:xfrm>
            <a:off x="249295" y="338328"/>
            <a:ext cx="2362200" cy="1252728"/>
          </a:xfrm>
          <a:solidFill>
            <a:schemeClr val="accent1">
              <a:lumMod val="60000"/>
              <a:lumOff val="40000"/>
            </a:schemeClr>
          </a:solidFill>
          <a:ln>
            <a:solidFill>
              <a:srgbClr val="000000"/>
            </a:solidFill>
          </a:ln>
        </p:spPr>
        <p:txBody>
          <a:bodyPr>
            <a:normAutofit fontScale="90000"/>
          </a:bodyPr>
          <a:lstStyle/>
          <a:p>
            <a:r>
              <a:rPr lang="es-ES" b="1" dirty="0">
                <a:solidFill>
                  <a:srgbClr val="FF0000"/>
                </a:solidFill>
              </a:rPr>
              <a:t>Causas de </a:t>
            </a:r>
            <a:r>
              <a:rPr lang="es-ES" sz="4000" b="1" dirty="0">
                <a:solidFill>
                  <a:srgbClr val="FF0000"/>
                </a:solidFill>
              </a:rPr>
              <a:t>Anafilaxia</a:t>
            </a:r>
            <a:endParaRPr lang="es-E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7422"/>
                                        </p:tgtEl>
                                        <p:attrNameLst>
                                          <p:attrName>style.visibility</p:attrName>
                                        </p:attrNameLst>
                                      </p:cBhvr>
                                      <p:to>
                                        <p:strVal val="visible"/>
                                      </p:to>
                                    </p:set>
                                    <p:anim calcmode="lin" valueType="num">
                                      <p:cBhvr>
                                        <p:cTn id="12" dur="1000" fill="hold"/>
                                        <p:tgtEl>
                                          <p:spTgt spid="17422"/>
                                        </p:tgtEl>
                                        <p:attrNameLst>
                                          <p:attrName>ppt_w</p:attrName>
                                        </p:attrNameLst>
                                      </p:cBhvr>
                                      <p:tavLst>
                                        <p:tav tm="0">
                                          <p:val>
                                            <p:strVal val="#ppt_w*0.70"/>
                                          </p:val>
                                        </p:tav>
                                        <p:tav tm="100000">
                                          <p:val>
                                            <p:strVal val="#ppt_w"/>
                                          </p:val>
                                        </p:tav>
                                      </p:tavLst>
                                    </p:anim>
                                    <p:anim calcmode="lin" valueType="num">
                                      <p:cBhvr>
                                        <p:cTn id="13" dur="1000" fill="hold"/>
                                        <p:tgtEl>
                                          <p:spTgt spid="17422"/>
                                        </p:tgtEl>
                                        <p:attrNameLst>
                                          <p:attrName>ppt_h</p:attrName>
                                        </p:attrNameLst>
                                      </p:cBhvr>
                                      <p:tavLst>
                                        <p:tav tm="0">
                                          <p:val>
                                            <p:strVal val="#ppt_h"/>
                                          </p:val>
                                        </p:tav>
                                        <p:tav tm="100000">
                                          <p:val>
                                            <p:strVal val="#ppt_h"/>
                                          </p:val>
                                        </p:tav>
                                      </p:tavLst>
                                    </p:anim>
                                    <p:animEffect transition="in" filter="fade">
                                      <p:cBhvr>
                                        <p:cTn id="14" dur="10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200710" y="1212518"/>
            <a:ext cx="7135449" cy="4474795"/>
          </a:xfrm>
          <a:ln>
            <a:solidFill>
              <a:srgbClr val="7A7A7A"/>
            </a:solidFill>
          </a:ln>
        </p:spPr>
        <p:txBody>
          <a:bodyPr rtlCol="0">
            <a:noAutofit/>
          </a:bodyPr>
          <a:lstStyle/>
          <a:p>
            <a:pPr marL="0" indent="0" eaLnBrk="1" fontAlgn="auto" hangingPunct="1">
              <a:spcAft>
                <a:spcPts val="0"/>
              </a:spcAft>
              <a:buFont typeface="Arial" charset="0"/>
              <a:buNone/>
              <a:defRPr/>
            </a:pPr>
            <a:endParaRPr lang="es-ES" sz="1100" dirty="0">
              <a:ea typeface="+mn-ea"/>
              <a:cs typeface="+mn-cs"/>
            </a:endParaRPr>
          </a:p>
          <a:p>
            <a:pPr marL="0" indent="0" eaLnBrk="1" fontAlgn="auto" hangingPunct="1">
              <a:spcAft>
                <a:spcPts val="0"/>
              </a:spcAft>
              <a:buFont typeface="Arial" charset="0"/>
              <a:buNone/>
              <a:defRPr/>
            </a:pPr>
            <a:endParaRPr lang="es-ES" sz="1100" dirty="0">
              <a:ea typeface="+mn-ea"/>
              <a:cs typeface="+mn-cs"/>
            </a:endParaRPr>
          </a:p>
          <a:p>
            <a:pPr marL="0" indent="0" eaLnBrk="1" fontAlgn="auto" hangingPunct="1">
              <a:spcAft>
                <a:spcPts val="0"/>
              </a:spcAft>
              <a:buFont typeface="Arial" charset="0"/>
              <a:buNone/>
              <a:defRPr/>
            </a:pPr>
            <a:endParaRPr lang="es-ES" sz="1100" dirty="0">
              <a:ea typeface="+mn-ea"/>
              <a:cs typeface="+mn-cs"/>
            </a:endParaRPr>
          </a:p>
          <a:p>
            <a:pPr marL="0" indent="0" eaLnBrk="1" fontAlgn="auto" hangingPunct="1">
              <a:spcAft>
                <a:spcPts val="0"/>
              </a:spcAft>
              <a:buFont typeface="Arial" charset="0"/>
              <a:buNone/>
              <a:defRPr/>
            </a:pPr>
            <a:endParaRPr lang="es-ES" sz="1100" dirty="0">
              <a:ea typeface="+mn-ea"/>
              <a:cs typeface="+mn-cs"/>
            </a:endParaRPr>
          </a:p>
          <a:p>
            <a:pPr marL="0" indent="0" eaLnBrk="1" fontAlgn="auto" hangingPunct="1">
              <a:spcAft>
                <a:spcPts val="0"/>
              </a:spcAft>
              <a:buFont typeface="Arial" charset="0"/>
              <a:buNone/>
              <a:defRPr/>
            </a:pPr>
            <a:r>
              <a:rPr lang="es-ES" sz="2800" b="1" dirty="0">
                <a:latin typeface="Arial"/>
                <a:ea typeface="+mn-ea"/>
                <a:cs typeface="Arial"/>
              </a:rPr>
              <a:t>Reconocimiento precoz de </a:t>
            </a:r>
          </a:p>
          <a:p>
            <a:pPr marL="0" indent="0" eaLnBrk="1" fontAlgn="auto" hangingPunct="1">
              <a:spcAft>
                <a:spcPts val="0"/>
              </a:spcAft>
              <a:buFont typeface="Arial" charset="0"/>
              <a:buNone/>
              <a:defRPr/>
            </a:pPr>
            <a:r>
              <a:rPr lang="es-ES" sz="2800" b="1" dirty="0">
                <a:latin typeface="Arial"/>
                <a:ea typeface="+mn-ea"/>
                <a:cs typeface="Arial"/>
              </a:rPr>
              <a:t>los síntomas:</a:t>
            </a:r>
            <a:endParaRPr lang="es-ES" sz="2800" dirty="0">
              <a:latin typeface="Arial"/>
              <a:ea typeface="+mn-ea"/>
              <a:cs typeface="Arial"/>
            </a:endParaRPr>
          </a:p>
          <a:p>
            <a:pPr eaLnBrk="1" fontAlgn="auto" hangingPunct="1">
              <a:spcAft>
                <a:spcPts val="0"/>
              </a:spcAft>
              <a:defRPr/>
            </a:pPr>
            <a:r>
              <a:rPr lang="es-ES" sz="2800" b="1" dirty="0">
                <a:latin typeface="Arial"/>
                <a:ea typeface="+mn-ea"/>
                <a:cs typeface="Arial"/>
              </a:rPr>
              <a:t>Cutáneos (80%). </a:t>
            </a:r>
          </a:p>
          <a:p>
            <a:pPr eaLnBrk="1" fontAlgn="auto" hangingPunct="1">
              <a:spcAft>
                <a:spcPts val="0"/>
              </a:spcAft>
              <a:defRPr/>
            </a:pPr>
            <a:r>
              <a:rPr lang="es-ES" sz="2800" b="1" dirty="0">
                <a:latin typeface="Arial"/>
                <a:ea typeface="+mn-ea"/>
                <a:cs typeface="Arial"/>
              </a:rPr>
              <a:t>Respiratorios. </a:t>
            </a:r>
          </a:p>
          <a:p>
            <a:pPr eaLnBrk="1" fontAlgn="auto" hangingPunct="1">
              <a:spcAft>
                <a:spcPts val="0"/>
              </a:spcAft>
              <a:defRPr/>
            </a:pPr>
            <a:r>
              <a:rPr lang="es-ES" sz="2800" b="1" dirty="0">
                <a:latin typeface="Arial"/>
                <a:ea typeface="+mn-ea"/>
                <a:cs typeface="Arial"/>
              </a:rPr>
              <a:t>Gastrointestinales. </a:t>
            </a:r>
          </a:p>
          <a:p>
            <a:pPr eaLnBrk="1" fontAlgn="auto" hangingPunct="1">
              <a:spcAft>
                <a:spcPts val="0"/>
              </a:spcAft>
              <a:defRPr/>
            </a:pPr>
            <a:r>
              <a:rPr lang="es-ES" sz="2800" b="1" dirty="0">
                <a:latin typeface="Arial"/>
                <a:ea typeface="+mn-ea"/>
                <a:cs typeface="Arial"/>
              </a:rPr>
              <a:t>Cardiovasculares. </a:t>
            </a:r>
          </a:p>
          <a:p>
            <a:pPr eaLnBrk="1" fontAlgn="auto" hangingPunct="1">
              <a:spcAft>
                <a:spcPts val="0"/>
              </a:spcAft>
              <a:defRPr/>
            </a:pPr>
            <a:r>
              <a:rPr lang="es-ES" sz="2800" b="1" dirty="0">
                <a:latin typeface="Arial"/>
                <a:ea typeface="+mn-ea"/>
                <a:cs typeface="Arial"/>
              </a:rPr>
              <a:t>Neurológicos.</a:t>
            </a:r>
          </a:p>
          <a:p>
            <a:pPr marL="0" indent="0" eaLnBrk="1" fontAlgn="auto" hangingPunct="1">
              <a:spcAft>
                <a:spcPts val="0"/>
              </a:spcAft>
              <a:buFont typeface="Arial" charset="0"/>
              <a:buNone/>
              <a:defRPr/>
            </a:pPr>
            <a:endParaRPr lang="es-ES" sz="1100" dirty="0">
              <a:ea typeface="+mn-ea"/>
              <a:cs typeface="+mn-cs"/>
            </a:endParaRPr>
          </a:p>
          <a:p>
            <a:pPr marL="0" indent="0" eaLnBrk="1" fontAlgn="auto" hangingPunct="1">
              <a:spcAft>
                <a:spcPts val="0"/>
              </a:spcAft>
              <a:buFont typeface="Arial" charset="0"/>
              <a:buNone/>
              <a:defRPr/>
            </a:pPr>
            <a:r>
              <a:rPr lang="es-ES" sz="1100" dirty="0">
                <a:solidFill>
                  <a:srgbClr val="0000FF"/>
                </a:solidFill>
                <a:ea typeface="+mn-ea"/>
                <a:cs typeface="+mn-cs"/>
              </a:rPr>
              <a:t>	</a:t>
            </a:r>
            <a:endParaRPr lang="es-ES" sz="1100" dirty="0">
              <a:ea typeface="+mn-ea"/>
              <a:cs typeface="+mn-cs"/>
            </a:endParaRPr>
          </a:p>
        </p:txBody>
      </p:sp>
      <p:pic>
        <p:nvPicPr>
          <p:cNvPr id="18434" name="Imagen 4" descr="iniño uniform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4492" y="4364358"/>
            <a:ext cx="2321667" cy="249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ítulo 1"/>
          <p:cNvSpPr>
            <a:spLocks noGrp="1"/>
          </p:cNvSpPr>
          <p:nvPr>
            <p:ph type="title"/>
          </p:nvPr>
        </p:nvSpPr>
        <p:spPr>
          <a:xfrm>
            <a:off x="1316038" y="71438"/>
            <a:ext cx="5865812" cy="1269330"/>
          </a:xfrm>
          <a:solidFill>
            <a:srgbClr val="F5C201"/>
          </a:solidFill>
          <a:ln>
            <a:solidFill>
              <a:srgbClr val="7A7A7A"/>
            </a:solidFill>
          </a:ln>
          <a:scene3d>
            <a:camera prst="orthographicFront"/>
            <a:lightRig rig="threePt" dir="t"/>
          </a:scene3d>
          <a:sp3d>
            <a:bevelT/>
          </a:sp3d>
        </p:spPr>
        <p:txBody>
          <a:bodyPr>
            <a:normAutofit fontScale="90000"/>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2900" b="1" dirty="0"/>
              <a:t>ALGORITMO DE ACTUACION GENERAL EN ANAFILAXIA EN ATENCION PRIMARIA</a:t>
            </a:r>
          </a:p>
        </p:txBody>
      </p:sp>
      <p:pic>
        <p:nvPicPr>
          <p:cNvPr id="4" name="Marcador de contenido 3" descr="en tierra hostil.jpeg"/>
          <p:cNvPicPr>
            <a:picLocks noChangeAspect="1"/>
          </p:cNvPicPr>
          <p:nvPr/>
        </p:nvPicPr>
        <p:blipFill>
          <a:blip r:embed="rId3"/>
          <a:srcRect l="4289" t="23488" b="404"/>
          <a:stretch>
            <a:fillRect/>
          </a:stretch>
        </p:blipFill>
        <p:spPr bwMode="auto">
          <a:xfrm rot="544150">
            <a:off x="6268862" y="1732777"/>
            <a:ext cx="2375380" cy="2531832"/>
          </a:xfrm>
          <a:prstGeom prst="rect">
            <a:avLst/>
          </a:prstGeom>
          <a:noFill/>
          <a:ln>
            <a:noFill/>
          </a:ln>
          <a:effectLst>
            <a:glow rad="228600">
              <a:schemeClr val="accent5">
                <a:satMod val="175000"/>
                <a:alpha val="40000"/>
              </a:schemeClr>
            </a:glow>
          </a:effectLst>
          <a:scene3d>
            <a:camera prst="orthographicFront"/>
            <a:lightRig rig="threePt" dir="t"/>
          </a:scene3d>
          <a:sp3d>
            <a:bevelT/>
          </a:sp3d>
        </p:spPr>
      </p:pic>
      <p:sp>
        <p:nvSpPr>
          <p:cNvPr id="7" name="Elipse 6"/>
          <p:cNvSpPr/>
          <p:nvPr/>
        </p:nvSpPr>
        <p:spPr>
          <a:xfrm>
            <a:off x="4022725" y="2996134"/>
            <a:ext cx="1466850" cy="1439862"/>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tx1"/>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626">
                                            <p:txEl>
                                              <p:pRg st="4" end="4"/>
                                            </p:txEl>
                                          </p:spTgt>
                                        </p:tgtEl>
                                        <p:attrNameLst>
                                          <p:attrName>style.visibility</p:attrName>
                                        </p:attrNameLst>
                                      </p:cBhvr>
                                      <p:to>
                                        <p:strVal val="visible"/>
                                      </p:to>
                                    </p:set>
                                    <p:anim calcmode="lin" valueType="num">
                                      <p:cBhvr>
                                        <p:cTn id="7" dur="500" fill="hold"/>
                                        <p:tgtEl>
                                          <p:spTgt spid="26626">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6626">
                                            <p:txEl>
                                              <p:pRg st="5" end="5"/>
                                            </p:txEl>
                                          </p:spTgt>
                                        </p:tgtEl>
                                        <p:attrNameLst>
                                          <p:attrName>style.visibility</p:attrName>
                                        </p:attrNameLst>
                                      </p:cBhvr>
                                      <p:to>
                                        <p:strVal val="visible"/>
                                      </p:to>
                                    </p:set>
                                    <p:anim calcmode="lin" valueType="num">
                                      <p:cBhvr>
                                        <p:cTn id="13" dur="500" fill="hold"/>
                                        <p:tgtEl>
                                          <p:spTgt spid="26626">
                                            <p:txEl>
                                              <p:pRg st="5" end="5"/>
                                            </p:txEl>
                                          </p:spTgt>
                                        </p:tgtEl>
                                        <p:attrNameLst>
                                          <p:attrName>ppt_w</p:attrName>
                                        </p:attrNameLst>
                                      </p:cBhvr>
                                      <p:tavLst>
                                        <p:tav tm="0">
                                          <p:val>
                                            <p:fltVal val="0"/>
                                          </p:val>
                                        </p:tav>
                                        <p:tav tm="100000">
                                          <p:val>
                                            <p:strVal val="#ppt_w"/>
                                          </p:val>
                                        </p:tav>
                                      </p:tavLst>
                                    </p:anim>
                                    <p:anim calcmode="lin" valueType="num">
                                      <p:cBhvr>
                                        <p:cTn id="14" dur="500" fill="hold"/>
                                        <p:tgtEl>
                                          <p:spTgt spid="26626">
                                            <p:txEl>
                                              <p:pRg st="5" end="5"/>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6626">
                                            <p:txEl>
                                              <p:pRg st="6" end="6"/>
                                            </p:txEl>
                                          </p:spTgt>
                                        </p:tgtEl>
                                        <p:attrNameLst>
                                          <p:attrName>style.visibility</p:attrName>
                                        </p:attrNameLst>
                                      </p:cBhvr>
                                      <p:to>
                                        <p:strVal val="visible"/>
                                      </p:to>
                                    </p:set>
                                    <p:anim calcmode="lin" valueType="num">
                                      <p:cBhvr>
                                        <p:cTn id="17" dur="500" fill="hold"/>
                                        <p:tgtEl>
                                          <p:spTgt spid="26626">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26626">
                                            <p:txEl>
                                              <p:pRg st="6" end="6"/>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626">
                                            <p:txEl>
                                              <p:pRg st="7" end="7"/>
                                            </p:txEl>
                                          </p:spTgt>
                                        </p:tgtEl>
                                        <p:attrNameLst>
                                          <p:attrName>style.visibility</p:attrName>
                                        </p:attrNameLst>
                                      </p:cBhvr>
                                      <p:to>
                                        <p:strVal val="visible"/>
                                      </p:to>
                                    </p:set>
                                    <p:anim calcmode="lin" valueType="num">
                                      <p:cBhvr>
                                        <p:cTn id="21" dur="500" fill="hold"/>
                                        <p:tgtEl>
                                          <p:spTgt spid="26626">
                                            <p:txEl>
                                              <p:pRg st="7" end="7"/>
                                            </p:txEl>
                                          </p:spTgt>
                                        </p:tgtEl>
                                        <p:attrNameLst>
                                          <p:attrName>ppt_w</p:attrName>
                                        </p:attrNameLst>
                                      </p:cBhvr>
                                      <p:tavLst>
                                        <p:tav tm="0">
                                          <p:val>
                                            <p:fltVal val="0"/>
                                          </p:val>
                                        </p:tav>
                                        <p:tav tm="100000">
                                          <p:val>
                                            <p:strVal val="#ppt_w"/>
                                          </p:val>
                                        </p:tav>
                                      </p:tavLst>
                                    </p:anim>
                                    <p:anim calcmode="lin" valueType="num">
                                      <p:cBhvr>
                                        <p:cTn id="22" dur="500" fill="hold"/>
                                        <p:tgtEl>
                                          <p:spTgt spid="26626">
                                            <p:txEl>
                                              <p:pRg st="7" end="7"/>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6626">
                                            <p:txEl>
                                              <p:pRg st="8" end="8"/>
                                            </p:txEl>
                                          </p:spTgt>
                                        </p:tgtEl>
                                        <p:attrNameLst>
                                          <p:attrName>style.visibility</p:attrName>
                                        </p:attrNameLst>
                                      </p:cBhvr>
                                      <p:to>
                                        <p:strVal val="visible"/>
                                      </p:to>
                                    </p:set>
                                    <p:anim calcmode="lin" valueType="num">
                                      <p:cBhvr>
                                        <p:cTn id="25" dur="500" fill="hold"/>
                                        <p:tgtEl>
                                          <p:spTgt spid="26626">
                                            <p:txEl>
                                              <p:pRg st="8" end="8"/>
                                            </p:txEl>
                                          </p:spTgt>
                                        </p:tgtEl>
                                        <p:attrNameLst>
                                          <p:attrName>ppt_w</p:attrName>
                                        </p:attrNameLst>
                                      </p:cBhvr>
                                      <p:tavLst>
                                        <p:tav tm="0">
                                          <p:val>
                                            <p:fltVal val="0"/>
                                          </p:val>
                                        </p:tav>
                                        <p:tav tm="100000">
                                          <p:val>
                                            <p:strVal val="#ppt_w"/>
                                          </p:val>
                                        </p:tav>
                                      </p:tavLst>
                                    </p:anim>
                                    <p:anim calcmode="lin" valueType="num">
                                      <p:cBhvr>
                                        <p:cTn id="26" dur="500" fill="hold"/>
                                        <p:tgtEl>
                                          <p:spTgt spid="26626">
                                            <p:txEl>
                                              <p:pRg st="8" end="8"/>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6626">
                                            <p:txEl>
                                              <p:pRg st="9" end="9"/>
                                            </p:txEl>
                                          </p:spTgt>
                                        </p:tgtEl>
                                        <p:attrNameLst>
                                          <p:attrName>style.visibility</p:attrName>
                                        </p:attrNameLst>
                                      </p:cBhvr>
                                      <p:to>
                                        <p:strVal val="visible"/>
                                      </p:to>
                                    </p:set>
                                    <p:anim calcmode="lin" valueType="num">
                                      <p:cBhvr>
                                        <p:cTn id="29" dur="5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30" dur="500" fill="hold"/>
                                        <p:tgtEl>
                                          <p:spTgt spid="26626">
                                            <p:txEl>
                                              <p:pRg st="9" end="9"/>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26626">
                                            <p:txEl>
                                              <p:pRg st="10" end="10"/>
                                            </p:txEl>
                                          </p:spTgt>
                                        </p:tgtEl>
                                        <p:attrNameLst>
                                          <p:attrName>style.visibility</p:attrName>
                                        </p:attrNameLst>
                                      </p:cBhvr>
                                      <p:to>
                                        <p:strVal val="visible"/>
                                      </p:to>
                                    </p:set>
                                    <p:anim calcmode="lin" valueType="num">
                                      <p:cBhvr>
                                        <p:cTn id="33" dur="500" fill="hold"/>
                                        <p:tgtEl>
                                          <p:spTgt spid="26626">
                                            <p:txEl>
                                              <p:pRg st="10" end="10"/>
                                            </p:txEl>
                                          </p:spTgt>
                                        </p:tgtEl>
                                        <p:attrNameLst>
                                          <p:attrName>ppt_w</p:attrName>
                                        </p:attrNameLst>
                                      </p:cBhvr>
                                      <p:tavLst>
                                        <p:tav tm="0">
                                          <p:val>
                                            <p:fltVal val="0"/>
                                          </p:val>
                                        </p:tav>
                                        <p:tav tm="100000">
                                          <p:val>
                                            <p:strVal val="#ppt_w"/>
                                          </p:val>
                                        </p:tav>
                                      </p:tavLst>
                                    </p:anim>
                                    <p:anim calcmode="lin" valueType="num">
                                      <p:cBhvr>
                                        <p:cTn id="34" dur="500" fill="hold"/>
                                        <p:tgtEl>
                                          <p:spTgt spid="26626">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752600"/>
            <a:ext cx="5865813" cy="4978400"/>
          </a:xfrm>
          <a:ln>
            <a:solidFill>
              <a:srgbClr val="7A7A7A"/>
            </a:solidFill>
          </a:ln>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r>
              <a:rPr lang="es-ES" sz="11200" b="1" dirty="0">
                <a:solidFill>
                  <a:srgbClr val="FF0000"/>
                </a:solidFill>
                <a:latin typeface="Arial"/>
                <a:ea typeface="+mn-ea"/>
                <a:cs typeface="Arial"/>
              </a:rPr>
              <a:t>Vigilar signos de alarma.  </a:t>
            </a:r>
          </a:p>
          <a:p>
            <a:pPr marL="0" indent="0" eaLnBrk="1" fontAlgn="auto" hangingPunct="1">
              <a:spcAft>
                <a:spcPts val="0"/>
              </a:spcAft>
              <a:buFont typeface="Arial" charset="0"/>
              <a:buNone/>
              <a:defRPr/>
            </a:pPr>
            <a:r>
              <a:rPr lang="es-ES" sz="11200" b="1" dirty="0">
                <a:latin typeface="Arial"/>
                <a:ea typeface="+mn-ea"/>
                <a:cs typeface="Arial"/>
              </a:rPr>
              <a:t>Empeoramiento rápido de los síntomas.</a:t>
            </a:r>
          </a:p>
          <a:p>
            <a:pPr marL="0" indent="0" eaLnBrk="1" fontAlgn="auto" hangingPunct="1">
              <a:spcAft>
                <a:spcPts val="0"/>
              </a:spcAft>
              <a:buFont typeface="Arial" charset="0"/>
              <a:buNone/>
              <a:defRPr/>
            </a:pPr>
            <a:endParaRPr lang="es-ES" sz="8000" dirty="0">
              <a:latin typeface="Arial"/>
              <a:ea typeface="+mn-ea"/>
              <a:cs typeface="Arial"/>
            </a:endParaRPr>
          </a:p>
          <a:p>
            <a:pPr eaLnBrk="1" fontAlgn="auto" hangingPunct="1">
              <a:spcAft>
                <a:spcPts val="0"/>
              </a:spcAft>
              <a:defRPr/>
            </a:pPr>
            <a:r>
              <a:rPr lang="es-ES" sz="8000" b="1" dirty="0">
                <a:latin typeface="Arial"/>
                <a:ea typeface="+mn-ea"/>
                <a:cs typeface="Arial"/>
              </a:rPr>
              <a:t>Urticaria generalizada.</a:t>
            </a:r>
          </a:p>
          <a:p>
            <a:pPr eaLnBrk="1" fontAlgn="auto" hangingPunct="1">
              <a:spcAft>
                <a:spcPts val="0"/>
              </a:spcAft>
              <a:defRPr/>
            </a:pPr>
            <a:r>
              <a:rPr lang="es-ES" sz="8000" b="1" dirty="0">
                <a:latin typeface="Arial"/>
                <a:ea typeface="+mn-ea"/>
                <a:cs typeface="Arial"/>
              </a:rPr>
              <a:t>Dificultad para respirar. </a:t>
            </a:r>
          </a:p>
          <a:p>
            <a:pPr eaLnBrk="1" fontAlgn="auto" hangingPunct="1">
              <a:spcAft>
                <a:spcPts val="0"/>
              </a:spcAft>
              <a:defRPr/>
            </a:pPr>
            <a:r>
              <a:rPr lang="es-ES" sz="8000" b="1" dirty="0">
                <a:latin typeface="Arial"/>
                <a:ea typeface="+mn-ea"/>
                <a:cs typeface="Arial"/>
              </a:rPr>
              <a:t>Afonía. </a:t>
            </a:r>
          </a:p>
          <a:p>
            <a:pPr eaLnBrk="1" fontAlgn="auto" hangingPunct="1">
              <a:spcAft>
                <a:spcPts val="0"/>
              </a:spcAft>
              <a:defRPr/>
            </a:pPr>
            <a:r>
              <a:rPr lang="es-ES" sz="8000" b="1" dirty="0">
                <a:latin typeface="Arial"/>
                <a:ea typeface="+mn-ea"/>
                <a:cs typeface="Arial"/>
              </a:rPr>
              <a:t>Dificultad para tragar.</a:t>
            </a:r>
          </a:p>
          <a:p>
            <a:pPr eaLnBrk="1" fontAlgn="auto" hangingPunct="1">
              <a:spcAft>
                <a:spcPts val="0"/>
              </a:spcAft>
              <a:defRPr/>
            </a:pPr>
            <a:r>
              <a:rPr lang="es-ES" sz="8000" b="1" dirty="0">
                <a:latin typeface="Arial"/>
                <a:ea typeface="+mn-ea"/>
                <a:cs typeface="Arial"/>
              </a:rPr>
              <a:t>Vómitos. </a:t>
            </a:r>
          </a:p>
          <a:p>
            <a:pPr eaLnBrk="1" fontAlgn="auto" hangingPunct="1">
              <a:spcAft>
                <a:spcPts val="0"/>
              </a:spcAft>
              <a:defRPr/>
            </a:pPr>
            <a:r>
              <a:rPr lang="es-ES" sz="8000" b="1" dirty="0">
                <a:latin typeface="Arial"/>
                <a:ea typeface="+mn-ea"/>
                <a:cs typeface="Arial"/>
              </a:rPr>
              <a:t>Mareo, somnolencia.</a:t>
            </a: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1316038" y="71438"/>
            <a:ext cx="5865812" cy="1269330"/>
          </a:xfrm>
          <a:solidFill>
            <a:srgbClr val="F5C201"/>
          </a:solidFill>
          <a:ln>
            <a:solidFill>
              <a:srgbClr val="7A7A7A"/>
            </a:solidFill>
          </a:ln>
          <a:scene3d>
            <a:camera prst="orthographicFront"/>
            <a:lightRig rig="threePt" dir="t"/>
          </a:scene3d>
          <a:sp3d>
            <a:bevelT/>
          </a:sp3d>
        </p:spPr>
        <p:txBody>
          <a:bodyPr>
            <a:normAutofit fontScale="90000"/>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defRPr/>
            </a:pPr>
            <a:r>
              <a:rPr lang="es-ES" sz="2900" b="1" dirty="0"/>
              <a:t>ALGORITMO DE ACTUACION GENERAL EN ANAFILAXIA EN ATENCION PRIMARIA</a:t>
            </a:r>
          </a:p>
        </p:txBody>
      </p:sp>
      <p:pic>
        <p:nvPicPr>
          <p:cNvPr id="4" name="Marcador de contenido 3" descr="en tierra hostil.jpeg"/>
          <p:cNvPicPr>
            <a:picLocks noChangeAspect="1"/>
          </p:cNvPicPr>
          <p:nvPr/>
        </p:nvPicPr>
        <p:blipFill>
          <a:blip r:embed="rId2"/>
          <a:srcRect l="4289" t="23488" b="404"/>
          <a:stretch>
            <a:fillRect/>
          </a:stretch>
        </p:blipFill>
        <p:spPr bwMode="auto">
          <a:xfrm rot="544150">
            <a:off x="6252421" y="1940077"/>
            <a:ext cx="2163933" cy="2306458"/>
          </a:xfrm>
          <a:prstGeom prst="rect">
            <a:avLst/>
          </a:prstGeom>
          <a:noFill/>
          <a:ln>
            <a:noFill/>
          </a:ln>
          <a:effectLst>
            <a:glow rad="228600">
              <a:schemeClr val="accent5">
                <a:satMod val="175000"/>
                <a:alpha val="40000"/>
              </a:schemeClr>
            </a:glow>
          </a:effectLst>
          <a:scene3d>
            <a:camera prst="orthographicFront"/>
            <a:lightRig rig="threePt" dir="t"/>
          </a:scene3d>
          <a:sp3d>
            <a:bevelT/>
          </a:sp3d>
        </p:spPr>
      </p:pic>
      <p:sp>
        <p:nvSpPr>
          <p:cNvPr id="8" name="Elipse 7"/>
          <p:cNvSpPr/>
          <p:nvPr/>
        </p:nvSpPr>
        <p:spPr>
          <a:xfrm>
            <a:off x="3471848" y="1484313"/>
            <a:ext cx="1584325" cy="151288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tx1"/>
                </a:solidFill>
              </a:rPr>
              <a:t>2</a:t>
            </a:r>
          </a:p>
        </p:txBody>
      </p:sp>
      <p:pic>
        <p:nvPicPr>
          <p:cNvPr id="19463"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4292600"/>
            <a:ext cx="34544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6626">
                                            <p:txEl>
                                              <p:pRg st="8" end="8"/>
                                            </p:txEl>
                                          </p:spTgt>
                                        </p:tgtEl>
                                        <p:attrNameLst>
                                          <p:attrName>style.visibility</p:attrName>
                                        </p:attrNameLst>
                                      </p:cBhvr>
                                      <p:to>
                                        <p:strVal val="visible"/>
                                      </p:to>
                                    </p:set>
                                    <p:animEffect transition="in" filter="wipe(down)">
                                      <p:cBhvr>
                                        <p:cTn id="7" dur="580">
                                          <p:stCondLst>
                                            <p:cond delay="0"/>
                                          </p:stCondLst>
                                        </p:cTn>
                                        <p:tgtEl>
                                          <p:spTgt spid="26626">
                                            <p:txEl>
                                              <p:pRg st="8" end="8"/>
                                            </p:txEl>
                                          </p:spTgt>
                                        </p:tgtEl>
                                      </p:cBhvr>
                                    </p:animEffect>
                                    <p:anim calcmode="lin" valueType="num">
                                      <p:cBhvr>
                                        <p:cTn id="8" dur="1822" tmFilter="0,0; 0.14,0.36; 0.43,0.73; 0.71,0.91; 1.0,1.0">
                                          <p:stCondLst>
                                            <p:cond delay="0"/>
                                          </p:stCondLst>
                                        </p:cTn>
                                        <p:tgtEl>
                                          <p:spTgt spid="26626">
                                            <p:txEl>
                                              <p:pRg st="8" end="8"/>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626">
                                            <p:txEl>
                                              <p:pRg st="8" end="8"/>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626">
                                            <p:txEl>
                                              <p:pRg st="8" end="8"/>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626">
                                            <p:txEl>
                                              <p:pRg st="8" end="8"/>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626">
                                            <p:txEl>
                                              <p:pRg st="8" end="8"/>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6626">
                                            <p:txEl>
                                              <p:pRg st="8" end="8"/>
                                            </p:txEl>
                                          </p:spTgt>
                                        </p:tgtEl>
                                      </p:cBhvr>
                                      <p:to x="100000" y="60000"/>
                                    </p:animScale>
                                    <p:animScale>
                                      <p:cBhvr>
                                        <p:cTn id="14" dur="166" decel="50000">
                                          <p:stCondLst>
                                            <p:cond delay="676"/>
                                          </p:stCondLst>
                                        </p:cTn>
                                        <p:tgtEl>
                                          <p:spTgt spid="26626">
                                            <p:txEl>
                                              <p:pRg st="8" end="8"/>
                                            </p:txEl>
                                          </p:spTgt>
                                        </p:tgtEl>
                                      </p:cBhvr>
                                      <p:to x="100000" y="100000"/>
                                    </p:animScale>
                                    <p:animScale>
                                      <p:cBhvr>
                                        <p:cTn id="15" dur="26">
                                          <p:stCondLst>
                                            <p:cond delay="1312"/>
                                          </p:stCondLst>
                                        </p:cTn>
                                        <p:tgtEl>
                                          <p:spTgt spid="26626">
                                            <p:txEl>
                                              <p:pRg st="8" end="8"/>
                                            </p:txEl>
                                          </p:spTgt>
                                        </p:tgtEl>
                                      </p:cBhvr>
                                      <p:to x="100000" y="80000"/>
                                    </p:animScale>
                                    <p:animScale>
                                      <p:cBhvr>
                                        <p:cTn id="16" dur="166" decel="50000">
                                          <p:stCondLst>
                                            <p:cond delay="1338"/>
                                          </p:stCondLst>
                                        </p:cTn>
                                        <p:tgtEl>
                                          <p:spTgt spid="26626">
                                            <p:txEl>
                                              <p:pRg st="8" end="8"/>
                                            </p:txEl>
                                          </p:spTgt>
                                        </p:tgtEl>
                                      </p:cBhvr>
                                      <p:to x="100000" y="100000"/>
                                    </p:animScale>
                                    <p:animScale>
                                      <p:cBhvr>
                                        <p:cTn id="17" dur="26">
                                          <p:stCondLst>
                                            <p:cond delay="1642"/>
                                          </p:stCondLst>
                                        </p:cTn>
                                        <p:tgtEl>
                                          <p:spTgt spid="26626">
                                            <p:txEl>
                                              <p:pRg st="8" end="8"/>
                                            </p:txEl>
                                          </p:spTgt>
                                        </p:tgtEl>
                                      </p:cBhvr>
                                      <p:to x="100000" y="90000"/>
                                    </p:animScale>
                                    <p:animScale>
                                      <p:cBhvr>
                                        <p:cTn id="18" dur="166" decel="50000">
                                          <p:stCondLst>
                                            <p:cond delay="1668"/>
                                          </p:stCondLst>
                                        </p:cTn>
                                        <p:tgtEl>
                                          <p:spTgt spid="26626">
                                            <p:txEl>
                                              <p:pRg st="8" end="8"/>
                                            </p:txEl>
                                          </p:spTgt>
                                        </p:tgtEl>
                                      </p:cBhvr>
                                      <p:to x="100000" y="100000"/>
                                    </p:animScale>
                                    <p:animScale>
                                      <p:cBhvr>
                                        <p:cTn id="19" dur="26">
                                          <p:stCondLst>
                                            <p:cond delay="1808"/>
                                          </p:stCondLst>
                                        </p:cTn>
                                        <p:tgtEl>
                                          <p:spTgt spid="26626">
                                            <p:txEl>
                                              <p:pRg st="8" end="8"/>
                                            </p:txEl>
                                          </p:spTgt>
                                        </p:tgtEl>
                                      </p:cBhvr>
                                      <p:to x="100000" y="95000"/>
                                    </p:animScale>
                                    <p:animScale>
                                      <p:cBhvr>
                                        <p:cTn id="20" dur="166" decel="50000">
                                          <p:stCondLst>
                                            <p:cond delay="1834"/>
                                          </p:stCondLst>
                                        </p:cTn>
                                        <p:tgtEl>
                                          <p:spTgt spid="26626">
                                            <p:txEl>
                                              <p:pRg st="8" end="8"/>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626">
                                            <p:txEl>
                                              <p:pRg st="9" end="9"/>
                                            </p:txEl>
                                          </p:spTgt>
                                        </p:tgtEl>
                                        <p:attrNameLst>
                                          <p:attrName>style.visibility</p:attrName>
                                        </p:attrNameLst>
                                      </p:cBhvr>
                                      <p:to>
                                        <p:strVal val="visible"/>
                                      </p:to>
                                    </p:set>
                                    <p:animEffect transition="in" filter="wipe(down)">
                                      <p:cBhvr>
                                        <p:cTn id="23" dur="580">
                                          <p:stCondLst>
                                            <p:cond delay="0"/>
                                          </p:stCondLst>
                                        </p:cTn>
                                        <p:tgtEl>
                                          <p:spTgt spid="26626">
                                            <p:txEl>
                                              <p:pRg st="9" end="9"/>
                                            </p:txEl>
                                          </p:spTgt>
                                        </p:tgtEl>
                                      </p:cBhvr>
                                    </p:animEffect>
                                    <p:anim calcmode="lin" valueType="num">
                                      <p:cBhvr>
                                        <p:cTn id="24" dur="1822" tmFilter="0,0; 0.14,0.36; 0.43,0.73; 0.71,0.91; 1.0,1.0">
                                          <p:stCondLst>
                                            <p:cond delay="0"/>
                                          </p:stCondLst>
                                        </p:cTn>
                                        <p:tgtEl>
                                          <p:spTgt spid="26626">
                                            <p:txEl>
                                              <p:pRg st="9" end="9"/>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626">
                                            <p:txEl>
                                              <p:pRg st="9" end="9"/>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626">
                                            <p:txEl>
                                              <p:pRg st="9" end="9"/>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626">
                                            <p:txEl>
                                              <p:pRg st="9" end="9"/>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626">
                                            <p:txEl>
                                              <p:pRg st="9" end="9"/>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6626">
                                            <p:txEl>
                                              <p:pRg st="9" end="9"/>
                                            </p:txEl>
                                          </p:spTgt>
                                        </p:tgtEl>
                                      </p:cBhvr>
                                      <p:to x="100000" y="60000"/>
                                    </p:animScale>
                                    <p:animScale>
                                      <p:cBhvr>
                                        <p:cTn id="30" dur="166" decel="50000">
                                          <p:stCondLst>
                                            <p:cond delay="676"/>
                                          </p:stCondLst>
                                        </p:cTn>
                                        <p:tgtEl>
                                          <p:spTgt spid="26626">
                                            <p:txEl>
                                              <p:pRg st="9" end="9"/>
                                            </p:txEl>
                                          </p:spTgt>
                                        </p:tgtEl>
                                      </p:cBhvr>
                                      <p:to x="100000" y="100000"/>
                                    </p:animScale>
                                    <p:animScale>
                                      <p:cBhvr>
                                        <p:cTn id="31" dur="26">
                                          <p:stCondLst>
                                            <p:cond delay="1312"/>
                                          </p:stCondLst>
                                        </p:cTn>
                                        <p:tgtEl>
                                          <p:spTgt spid="26626">
                                            <p:txEl>
                                              <p:pRg st="9" end="9"/>
                                            </p:txEl>
                                          </p:spTgt>
                                        </p:tgtEl>
                                      </p:cBhvr>
                                      <p:to x="100000" y="80000"/>
                                    </p:animScale>
                                    <p:animScale>
                                      <p:cBhvr>
                                        <p:cTn id="32" dur="166" decel="50000">
                                          <p:stCondLst>
                                            <p:cond delay="1338"/>
                                          </p:stCondLst>
                                        </p:cTn>
                                        <p:tgtEl>
                                          <p:spTgt spid="26626">
                                            <p:txEl>
                                              <p:pRg st="9" end="9"/>
                                            </p:txEl>
                                          </p:spTgt>
                                        </p:tgtEl>
                                      </p:cBhvr>
                                      <p:to x="100000" y="100000"/>
                                    </p:animScale>
                                    <p:animScale>
                                      <p:cBhvr>
                                        <p:cTn id="33" dur="26">
                                          <p:stCondLst>
                                            <p:cond delay="1642"/>
                                          </p:stCondLst>
                                        </p:cTn>
                                        <p:tgtEl>
                                          <p:spTgt spid="26626">
                                            <p:txEl>
                                              <p:pRg st="9" end="9"/>
                                            </p:txEl>
                                          </p:spTgt>
                                        </p:tgtEl>
                                      </p:cBhvr>
                                      <p:to x="100000" y="90000"/>
                                    </p:animScale>
                                    <p:animScale>
                                      <p:cBhvr>
                                        <p:cTn id="34" dur="166" decel="50000">
                                          <p:stCondLst>
                                            <p:cond delay="1668"/>
                                          </p:stCondLst>
                                        </p:cTn>
                                        <p:tgtEl>
                                          <p:spTgt spid="26626">
                                            <p:txEl>
                                              <p:pRg st="9" end="9"/>
                                            </p:txEl>
                                          </p:spTgt>
                                        </p:tgtEl>
                                      </p:cBhvr>
                                      <p:to x="100000" y="100000"/>
                                    </p:animScale>
                                    <p:animScale>
                                      <p:cBhvr>
                                        <p:cTn id="35" dur="26">
                                          <p:stCondLst>
                                            <p:cond delay="1808"/>
                                          </p:stCondLst>
                                        </p:cTn>
                                        <p:tgtEl>
                                          <p:spTgt spid="26626">
                                            <p:txEl>
                                              <p:pRg st="9" end="9"/>
                                            </p:txEl>
                                          </p:spTgt>
                                        </p:tgtEl>
                                      </p:cBhvr>
                                      <p:to x="100000" y="95000"/>
                                    </p:animScale>
                                    <p:animScale>
                                      <p:cBhvr>
                                        <p:cTn id="36" dur="166" decel="50000">
                                          <p:stCondLst>
                                            <p:cond delay="1834"/>
                                          </p:stCondLst>
                                        </p:cTn>
                                        <p:tgtEl>
                                          <p:spTgt spid="26626">
                                            <p:txEl>
                                              <p:pRg st="9" end="9"/>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6626">
                                            <p:txEl>
                                              <p:pRg st="11" end="11"/>
                                            </p:txEl>
                                          </p:spTgt>
                                        </p:tgtEl>
                                        <p:attrNameLst>
                                          <p:attrName>style.visibility</p:attrName>
                                        </p:attrNameLst>
                                      </p:cBhvr>
                                      <p:to>
                                        <p:strVal val="visible"/>
                                      </p:to>
                                    </p:set>
                                    <p:animEffect transition="in" filter="wipe(down)">
                                      <p:cBhvr>
                                        <p:cTn id="39" dur="580">
                                          <p:stCondLst>
                                            <p:cond delay="0"/>
                                          </p:stCondLst>
                                        </p:cTn>
                                        <p:tgtEl>
                                          <p:spTgt spid="26626">
                                            <p:txEl>
                                              <p:pRg st="11" end="11"/>
                                            </p:txEl>
                                          </p:spTgt>
                                        </p:tgtEl>
                                      </p:cBhvr>
                                    </p:animEffect>
                                    <p:anim calcmode="lin" valueType="num">
                                      <p:cBhvr>
                                        <p:cTn id="40" dur="1822" tmFilter="0,0; 0.14,0.36; 0.43,0.73; 0.71,0.91; 1.0,1.0">
                                          <p:stCondLst>
                                            <p:cond delay="0"/>
                                          </p:stCondLst>
                                        </p:cTn>
                                        <p:tgtEl>
                                          <p:spTgt spid="26626">
                                            <p:txEl>
                                              <p:pRg st="11" end="11"/>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626">
                                            <p:txEl>
                                              <p:pRg st="11" end="11"/>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626">
                                            <p:txEl>
                                              <p:pRg st="11" end="11"/>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626">
                                            <p:txEl>
                                              <p:pRg st="11" end="11"/>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626">
                                            <p:txEl>
                                              <p:pRg st="11" end="11"/>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26626">
                                            <p:txEl>
                                              <p:pRg st="11" end="11"/>
                                            </p:txEl>
                                          </p:spTgt>
                                        </p:tgtEl>
                                      </p:cBhvr>
                                      <p:to x="100000" y="60000"/>
                                    </p:animScale>
                                    <p:animScale>
                                      <p:cBhvr>
                                        <p:cTn id="46" dur="166" decel="50000">
                                          <p:stCondLst>
                                            <p:cond delay="676"/>
                                          </p:stCondLst>
                                        </p:cTn>
                                        <p:tgtEl>
                                          <p:spTgt spid="26626">
                                            <p:txEl>
                                              <p:pRg st="11" end="11"/>
                                            </p:txEl>
                                          </p:spTgt>
                                        </p:tgtEl>
                                      </p:cBhvr>
                                      <p:to x="100000" y="100000"/>
                                    </p:animScale>
                                    <p:animScale>
                                      <p:cBhvr>
                                        <p:cTn id="47" dur="26">
                                          <p:stCondLst>
                                            <p:cond delay="1312"/>
                                          </p:stCondLst>
                                        </p:cTn>
                                        <p:tgtEl>
                                          <p:spTgt spid="26626">
                                            <p:txEl>
                                              <p:pRg st="11" end="11"/>
                                            </p:txEl>
                                          </p:spTgt>
                                        </p:tgtEl>
                                      </p:cBhvr>
                                      <p:to x="100000" y="80000"/>
                                    </p:animScale>
                                    <p:animScale>
                                      <p:cBhvr>
                                        <p:cTn id="48" dur="166" decel="50000">
                                          <p:stCondLst>
                                            <p:cond delay="1338"/>
                                          </p:stCondLst>
                                        </p:cTn>
                                        <p:tgtEl>
                                          <p:spTgt spid="26626">
                                            <p:txEl>
                                              <p:pRg st="11" end="11"/>
                                            </p:txEl>
                                          </p:spTgt>
                                        </p:tgtEl>
                                      </p:cBhvr>
                                      <p:to x="100000" y="100000"/>
                                    </p:animScale>
                                    <p:animScale>
                                      <p:cBhvr>
                                        <p:cTn id="49" dur="26">
                                          <p:stCondLst>
                                            <p:cond delay="1642"/>
                                          </p:stCondLst>
                                        </p:cTn>
                                        <p:tgtEl>
                                          <p:spTgt spid="26626">
                                            <p:txEl>
                                              <p:pRg st="11" end="11"/>
                                            </p:txEl>
                                          </p:spTgt>
                                        </p:tgtEl>
                                      </p:cBhvr>
                                      <p:to x="100000" y="90000"/>
                                    </p:animScale>
                                    <p:animScale>
                                      <p:cBhvr>
                                        <p:cTn id="50" dur="166" decel="50000">
                                          <p:stCondLst>
                                            <p:cond delay="1668"/>
                                          </p:stCondLst>
                                        </p:cTn>
                                        <p:tgtEl>
                                          <p:spTgt spid="26626">
                                            <p:txEl>
                                              <p:pRg st="11" end="11"/>
                                            </p:txEl>
                                          </p:spTgt>
                                        </p:tgtEl>
                                      </p:cBhvr>
                                      <p:to x="100000" y="100000"/>
                                    </p:animScale>
                                    <p:animScale>
                                      <p:cBhvr>
                                        <p:cTn id="51" dur="26">
                                          <p:stCondLst>
                                            <p:cond delay="1808"/>
                                          </p:stCondLst>
                                        </p:cTn>
                                        <p:tgtEl>
                                          <p:spTgt spid="26626">
                                            <p:txEl>
                                              <p:pRg st="11" end="11"/>
                                            </p:txEl>
                                          </p:spTgt>
                                        </p:tgtEl>
                                      </p:cBhvr>
                                      <p:to x="100000" y="95000"/>
                                    </p:animScale>
                                    <p:animScale>
                                      <p:cBhvr>
                                        <p:cTn id="52" dur="166" decel="50000">
                                          <p:stCondLst>
                                            <p:cond delay="1834"/>
                                          </p:stCondLst>
                                        </p:cTn>
                                        <p:tgtEl>
                                          <p:spTgt spid="26626">
                                            <p:txEl>
                                              <p:pRg st="11" end="11"/>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6626">
                                            <p:txEl>
                                              <p:pRg st="12" end="12"/>
                                            </p:txEl>
                                          </p:spTgt>
                                        </p:tgtEl>
                                        <p:attrNameLst>
                                          <p:attrName>style.visibility</p:attrName>
                                        </p:attrNameLst>
                                      </p:cBhvr>
                                      <p:to>
                                        <p:strVal val="visible"/>
                                      </p:to>
                                    </p:set>
                                    <p:animEffect transition="in" filter="wipe(down)">
                                      <p:cBhvr>
                                        <p:cTn id="55" dur="580">
                                          <p:stCondLst>
                                            <p:cond delay="0"/>
                                          </p:stCondLst>
                                        </p:cTn>
                                        <p:tgtEl>
                                          <p:spTgt spid="26626">
                                            <p:txEl>
                                              <p:pRg st="12" end="12"/>
                                            </p:txEl>
                                          </p:spTgt>
                                        </p:tgtEl>
                                      </p:cBhvr>
                                    </p:animEffect>
                                    <p:anim calcmode="lin" valueType="num">
                                      <p:cBhvr>
                                        <p:cTn id="56" dur="1822" tmFilter="0,0; 0.14,0.36; 0.43,0.73; 0.71,0.91; 1.0,1.0">
                                          <p:stCondLst>
                                            <p:cond delay="0"/>
                                          </p:stCondLst>
                                        </p:cTn>
                                        <p:tgtEl>
                                          <p:spTgt spid="26626">
                                            <p:txEl>
                                              <p:pRg st="12" end="12"/>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626">
                                            <p:txEl>
                                              <p:pRg st="12" end="12"/>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626">
                                            <p:txEl>
                                              <p:pRg st="12" end="12"/>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626">
                                            <p:txEl>
                                              <p:pRg st="12" end="12"/>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626">
                                            <p:txEl>
                                              <p:pRg st="12" end="12"/>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26626">
                                            <p:txEl>
                                              <p:pRg st="12" end="12"/>
                                            </p:txEl>
                                          </p:spTgt>
                                        </p:tgtEl>
                                      </p:cBhvr>
                                      <p:to x="100000" y="60000"/>
                                    </p:animScale>
                                    <p:animScale>
                                      <p:cBhvr>
                                        <p:cTn id="62" dur="166" decel="50000">
                                          <p:stCondLst>
                                            <p:cond delay="676"/>
                                          </p:stCondLst>
                                        </p:cTn>
                                        <p:tgtEl>
                                          <p:spTgt spid="26626">
                                            <p:txEl>
                                              <p:pRg st="12" end="12"/>
                                            </p:txEl>
                                          </p:spTgt>
                                        </p:tgtEl>
                                      </p:cBhvr>
                                      <p:to x="100000" y="100000"/>
                                    </p:animScale>
                                    <p:animScale>
                                      <p:cBhvr>
                                        <p:cTn id="63" dur="26">
                                          <p:stCondLst>
                                            <p:cond delay="1312"/>
                                          </p:stCondLst>
                                        </p:cTn>
                                        <p:tgtEl>
                                          <p:spTgt spid="26626">
                                            <p:txEl>
                                              <p:pRg st="12" end="12"/>
                                            </p:txEl>
                                          </p:spTgt>
                                        </p:tgtEl>
                                      </p:cBhvr>
                                      <p:to x="100000" y="80000"/>
                                    </p:animScale>
                                    <p:animScale>
                                      <p:cBhvr>
                                        <p:cTn id="64" dur="166" decel="50000">
                                          <p:stCondLst>
                                            <p:cond delay="1338"/>
                                          </p:stCondLst>
                                        </p:cTn>
                                        <p:tgtEl>
                                          <p:spTgt spid="26626">
                                            <p:txEl>
                                              <p:pRg st="12" end="12"/>
                                            </p:txEl>
                                          </p:spTgt>
                                        </p:tgtEl>
                                      </p:cBhvr>
                                      <p:to x="100000" y="100000"/>
                                    </p:animScale>
                                    <p:animScale>
                                      <p:cBhvr>
                                        <p:cTn id="65" dur="26">
                                          <p:stCondLst>
                                            <p:cond delay="1642"/>
                                          </p:stCondLst>
                                        </p:cTn>
                                        <p:tgtEl>
                                          <p:spTgt spid="26626">
                                            <p:txEl>
                                              <p:pRg st="12" end="12"/>
                                            </p:txEl>
                                          </p:spTgt>
                                        </p:tgtEl>
                                      </p:cBhvr>
                                      <p:to x="100000" y="90000"/>
                                    </p:animScale>
                                    <p:animScale>
                                      <p:cBhvr>
                                        <p:cTn id="66" dur="166" decel="50000">
                                          <p:stCondLst>
                                            <p:cond delay="1668"/>
                                          </p:stCondLst>
                                        </p:cTn>
                                        <p:tgtEl>
                                          <p:spTgt spid="26626">
                                            <p:txEl>
                                              <p:pRg st="12" end="12"/>
                                            </p:txEl>
                                          </p:spTgt>
                                        </p:tgtEl>
                                      </p:cBhvr>
                                      <p:to x="100000" y="100000"/>
                                    </p:animScale>
                                    <p:animScale>
                                      <p:cBhvr>
                                        <p:cTn id="67" dur="26">
                                          <p:stCondLst>
                                            <p:cond delay="1808"/>
                                          </p:stCondLst>
                                        </p:cTn>
                                        <p:tgtEl>
                                          <p:spTgt spid="26626">
                                            <p:txEl>
                                              <p:pRg st="12" end="12"/>
                                            </p:txEl>
                                          </p:spTgt>
                                        </p:tgtEl>
                                      </p:cBhvr>
                                      <p:to x="100000" y="95000"/>
                                    </p:animScale>
                                    <p:animScale>
                                      <p:cBhvr>
                                        <p:cTn id="68" dur="166" decel="50000">
                                          <p:stCondLst>
                                            <p:cond delay="1834"/>
                                          </p:stCondLst>
                                        </p:cTn>
                                        <p:tgtEl>
                                          <p:spTgt spid="26626">
                                            <p:txEl>
                                              <p:pRg st="12" end="12"/>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6626">
                                            <p:txEl>
                                              <p:pRg st="13" end="13"/>
                                            </p:txEl>
                                          </p:spTgt>
                                        </p:tgtEl>
                                        <p:attrNameLst>
                                          <p:attrName>style.visibility</p:attrName>
                                        </p:attrNameLst>
                                      </p:cBhvr>
                                      <p:to>
                                        <p:strVal val="visible"/>
                                      </p:to>
                                    </p:set>
                                    <p:animEffect transition="in" filter="wipe(down)">
                                      <p:cBhvr>
                                        <p:cTn id="71" dur="580">
                                          <p:stCondLst>
                                            <p:cond delay="0"/>
                                          </p:stCondLst>
                                        </p:cTn>
                                        <p:tgtEl>
                                          <p:spTgt spid="26626">
                                            <p:txEl>
                                              <p:pRg st="13" end="13"/>
                                            </p:txEl>
                                          </p:spTgt>
                                        </p:tgtEl>
                                      </p:cBhvr>
                                    </p:animEffect>
                                    <p:anim calcmode="lin" valueType="num">
                                      <p:cBhvr>
                                        <p:cTn id="72" dur="1822" tmFilter="0,0; 0.14,0.36; 0.43,0.73; 0.71,0.91; 1.0,1.0">
                                          <p:stCondLst>
                                            <p:cond delay="0"/>
                                          </p:stCondLst>
                                        </p:cTn>
                                        <p:tgtEl>
                                          <p:spTgt spid="26626">
                                            <p:txEl>
                                              <p:pRg st="13" end="13"/>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6626">
                                            <p:txEl>
                                              <p:pRg st="13" end="13"/>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6626">
                                            <p:txEl>
                                              <p:pRg st="13" end="13"/>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6626">
                                            <p:txEl>
                                              <p:pRg st="13" end="13"/>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6626">
                                            <p:txEl>
                                              <p:pRg st="13" end="13"/>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26626">
                                            <p:txEl>
                                              <p:pRg st="13" end="13"/>
                                            </p:txEl>
                                          </p:spTgt>
                                        </p:tgtEl>
                                      </p:cBhvr>
                                      <p:to x="100000" y="60000"/>
                                    </p:animScale>
                                    <p:animScale>
                                      <p:cBhvr>
                                        <p:cTn id="78" dur="166" decel="50000">
                                          <p:stCondLst>
                                            <p:cond delay="676"/>
                                          </p:stCondLst>
                                        </p:cTn>
                                        <p:tgtEl>
                                          <p:spTgt spid="26626">
                                            <p:txEl>
                                              <p:pRg st="13" end="13"/>
                                            </p:txEl>
                                          </p:spTgt>
                                        </p:tgtEl>
                                      </p:cBhvr>
                                      <p:to x="100000" y="100000"/>
                                    </p:animScale>
                                    <p:animScale>
                                      <p:cBhvr>
                                        <p:cTn id="79" dur="26">
                                          <p:stCondLst>
                                            <p:cond delay="1312"/>
                                          </p:stCondLst>
                                        </p:cTn>
                                        <p:tgtEl>
                                          <p:spTgt spid="26626">
                                            <p:txEl>
                                              <p:pRg st="13" end="13"/>
                                            </p:txEl>
                                          </p:spTgt>
                                        </p:tgtEl>
                                      </p:cBhvr>
                                      <p:to x="100000" y="80000"/>
                                    </p:animScale>
                                    <p:animScale>
                                      <p:cBhvr>
                                        <p:cTn id="80" dur="166" decel="50000">
                                          <p:stCondLst>
                                            <p:cond delay="1338"/>
                                          </p:stCondLst>
                                        </p:cTn>
                                        <p:tgtEl>
                                          <p:spTgt spid="26626">
                                            <p:txEl>
                                              <p:pRg st="13" end="13"/>
                                            </p:txEl>
                                          </p:spTgt>
                                        </p:tgtEl>
                                      </p:cBhvr>
                                      <p:to x="100000" y="100000"/>
                                    </p:animScale>
                                    <p:animScale>
                                      <p:cBhvr>
                                        <p:cTn id="81" dur="26">
                                          <p:stCondLst>
                                            <p:cond delay="1642"/>
                                          </p:stCondLst>
                                        </p:cTn>
                                        <p:tgtEl>
                                          <p:spTgt spid="26626">
                                            <p:txEl>
                                              <p:pRg st="13" end="13"/>
                                            </p:txEl>
                                          </p:spTgt>
                                        </p:tgtEl>
                                      </p:cBhvr>
                                      <p:to x="100000" y="90000"/>
                                    </p:animScale>
                                    <p:animScale>
                                      <p:cBhvr>
                                        <p:cTn id="82" dur="166" decel="50000">
                                          <p:stCondLst>
                                            <p:cond delay="1668"/>
                                          </p:stCondLst>
                                        </p:cTn>
                                        <p:tgtEl>
                                          <p:spTgt spid="26626">
                                            <p:txEl>
                                              <p:pRg st="13" end="13"/>
                                            </p:txEl>
                                          </p:spTgt>
                                        </p:tgtEl>
                                      </p:cBhvr>
                                      <p:to x="100000" y="100000"/>
                                    </p:animScale>
                                    <p:animScale>
                                      <p:cBhvr>
                                        <p:cTn id="83" dur="26">
                                          <p:stCondLst>
                                            <p:cond delay="1808"/>
                                          </p:stCondLst>
                                        </p:cTn>
                                        <p:tgtEl>
                                          <p:spTgt spid="26626">
                                            <p:txEl>
                                              <p:pRg st="13" end="13"/>
                                            </p:txEl>
                                          </p:spTgt>
                                        </p:tgtEl>
                                      </p:cBhvr>
                                      <p:to x="100000" y="95000"/>
                                    </p:animScale>
                                    <p:animScale>
                                      <p:cBhvr>
                                        <p:cTn id="84" dur="166" decel="50000">
                                          <p:stCondLst>
                                            <p:cond delay="1834"/>
                                          </p:stCondLst>
                                        </p:cTn>
                                        <p:tgtEl>
                                          <p:spTgt spid="26626">
                                            <p:txEl>
                                              <p:pRg st="13" end="13"/>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26626">
                                            <p:txEl>
                                              <p:pRg st="14" end="14"/>
                                            </p:txEl>
                                          </p:spTgt>
                                        </p:tgtEl>
                                        <p:attrNameLst>
                                          <p:attrName>style.visibility</p:attrName>
                                        </p:attrNameLst>
                                      </p:cBhvr>
                                      <p:to>
                                        <p:strVal val="visible"/>
                                      </p:to>
                                    </p:set>
                                    <p:animEffect transition="in" filter="wipe(down)">
                                      <p:cBhvr>
                                        <p:cTn id="87" dur="580">
                                          <p:stCondLst>
                                            <p:cond delay="0"/>
                                          </p:stCondLst>
                                        </p:cTn>
                                        <p:tgtEl>
                                          <p:spTgt spid="26626">
                                            <p:txEl>
                                              <p:pRg st="14" end="14"/>
                                            </p:txEl>
                                          </p:spTgt>
                                        </p:tgtEl>
                                      </p:cBhvr>
                                    </p:animEffect>
                                    <p:anim calcmode="lin" valueType="num">
                                      <p:cBhvr>
                                        <p:cTn id="88" dur="1822" tmFilter="0,0; 0.14,0.36; 0.43,0.73; 0.71,0.91; 1.0,1.0">
                                          <p:stCondLst>
                                            <p:cond delay="0"/>
                                          </p:stCondLst>
                                        </p:cTn>
                                        <p:tgtEl>
                                          <p:spTgt spid="26626">
                                            <p:txEl>
                                              <p:pRg st="14" end="14"/>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6626">
                                            <p:txEl>
                                              <p:pRg st="14" end="14"/>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6626">
                                            <p:txEl>
                                              <p:pRg st="14" end="14"/>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6626">
                                            <p:txEl>
                                              <p:pRg st="14" end="14"/>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6626">
                                            <p:txEl>
                                              <p:pRg st="14" end="14"/>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26626">
                                            <p:txEl>
                                              <p:pRg st="14" end="14"/>
                                            </p:txEl>
                                          </p:spTgt>
                                        </p:tgtEl>
                                      </p:cBhvr>
                                      <p:to x="100000" y="60000"/>
                                    </p:animScale>
                                    <p:animScale>
                                      <p:cBhvr>
                                        <p:cTn id="94" dur="166" decel="50000">
                                          <p:stCondLst>
                                            <p:cond delay="676"/>
                                          </p:stCondLst>
                                        </p:cTn>
                                        <p:tgtEl>
                                          <p:spTgt spid="26626">
                                            <p:txEl>
                                              <p:pRg st="14" end="14"/>
                                            </p:txEl>
                                          </p:spTgt>
                                        </p:tgtEl>
                                      </p:cBhvr>
                                      <p:to x="100000" y="100000"/>
                                    </p:animScale>
                                    <p:animScale>
                                      <p:cBhvr>
                                        <p:cTn id="95" dur="26">
                                          <p:stCondLst>
                                            <p:cond delay="1312"/>
                                          </p:stCondLst>
                                        </p:cTn>
                                        <p:tgtEl>
                                          <p:spTgt spid="26626">
                                            <p:txEl>
                                              <p:pRg st="14" end="14"/>
                                            </p:txEl>
                                          </p:spTgt>
                                        </p:tgtEl>
                                      </p:cBhvr>
                                      <p:to x="100000" y="80000"/>
                                    </p:animScale>
                                    <p:animScale>
                                      <p:cBhvr>
                                        <p:cTn id="96" dur="166" decel="50000">
                                          <p:stCondLst>
                                            <p:cond delay="1338"/>
                                          </p:stCondLst>
                                        </p:cTn>
                                        <p:tgtEl>
                                          <p:spTgt spid="26626">
                                            <p:txEl>
                                              <p:pRg st="14" end="14"/>
                                            </p:txEl>
                                          </p:spTgt>
                                        </p:tgtEl>
                                      </p:cBhvr>
                                      <p:to x="100000" y="100000"/>
                                    </p:animScale>
                                    <p:animScale>
                                      <p:cBhvr>
                                        <p:cTn id="97" dur="26">
                                          <p:stCondLst>
                                            <p:cond delay="1642"/>
                                          </p:stCondLst>
                                        </p:cTn>
                                        <p:tgtEl>
                                          <p:spTgt spid="26626">
                                            <p:txEl>
                                              <p:pRg st="14" end="14"/>
                                            </p:txEl>
                                          </p:spTgt>
                                        </p:tgtEl>
                                      </p:cBhvr>
                                      <p:to x="100000" y="90000"/>
                                    </p:animScale>
                                    <p:animScale>
                                      <p:cBhvr>
                                        <p:cTn id="98" dur="166" decel="50000">
                                          <p:stCondLst>
                                            <p:cond delay="1668"/>
                                          </p:stCondLst>
                                        </p:cTn>
                                        <p:tgtEl>
                                          <p:spTgt spid="26626">
                                            <p:txEl>
                                              <p:pRg st="14" end="14"/>
                                            </p:txEl>
                                          </p:spTgt>
                                        </p:tgtEl>
                                      </p:cBhvr>
                                      <p:to x="100000" y="100000"/>
                                    </p:animScale>
                                    <p:animScale>
                                      <p:cBhvr>
                                        <p:cTn id="99" dur="26">
                                          <p:stCondLst>
                                            <p:cond delay="1808"/>
                                          </p:stCondLst>
                                        </p:cTn>
                                        <p:tgtEl>
                                          <p:spTgt spid="26626">
                                            <p:txEl>
                                              <p:pRg st="14" end="14"/>
                                            </p:txEl>
                                          </p:spTgt>
                                        </p:tgtEl>
                                      </p:cBhvr>
                                      <p:to x="100000" y="95000"/>
                                    </p:animScale>
                                    <p:animScale>
                                      <p:cBhvr>
                                        <p:cTn id="100" dur="166" decel="50000">
                                          <p:stCondLst>
                                            <p:cond delay="1834"/>
                                          </p:stCondLst>
                                        </p:cTn>
                                        <p:tgtEl>
                                          <p:spTgt spid="26626">
                                            <p:txEl>
                                              <p:pRg st="14" end="14"/>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26626">
                                            <p:txEl>
                                              <p:pRg st="15" end="15"/>
                                            </p:txEl>
                                          </p:spTgt>
                                        </p:tgtEl>
                                        <p:attrNameLst>
                                          <p:attrName>style.visibility</p:attrName>
                                        </p:attrNameLst>
                                      </p:cBhvr>
                                      <p:to>
                                        <p:strVal val="visible"/>
                                      </p:to>
                                    </p:set>
                                    <p:animEffect transition="in" filter="wipe(down)">
                                      <p:cBhvr>
                                        <p:cTn id="103" dur="580">
                                          <p:stCondLst>
                                            <p:cond delay="0"/>
                                          </p:stCondLst>
                                        </p:cTn>
                                        <p:tgtEl>
                                          <p:spTgt spid="26626">
                                            <p:txEl>
                                              <p:pRg st="15" end="15"/>
                                            </p:txEl>
                                          </p:spTgt>
                                        </p:tgtEl>
                                      </p:cBhvr>
                                    </p:animEffect>
                                    <p:anim calcmode="lin" valueType="num">
                                      <p:cBhvr>
                                        <p:cTn id="104" dur="1822" tmFilter="0,0; 0.14,0.36; 0.43,0.73; 0.71,0.91; 1.0,1.0">
                                          <p:stCondLst>
                                            <p:cond delay="0"/>
                                          </p:stCondLst>
                                        </p:cTn>
                                        <p:tgtEl>
                                          <p:spTgt spid="26626">
                                            <p:txEl>
                                              <p:pRg st="15" end="15"/>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6626">
                                            <p:txEl>
                                              <p:pRg st="15" end="15"/>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6626">
                                            <p:txEl>
                                              <p:pRg st="15" end="15"/>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6626">
                                            <p:txEl>
                                              <p:pRg st="15" end="15"/>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6626">
                                            <p:txEl>
                                              <p:pRg st="15" end="15"/>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26626">
                                            <p:txEl>
                                              <p:pRg st="15" end="15"/>
                                            </p:txEl>
                                          </p:spTgt>
                                        </p:tgtEl>
                                      </p:cBhvr>
                                      <p:to x="100000" y="60000"/>
                                    </p:animScale>
                                    <p:animScale>
                                      <p:cBhvr>
                                        <p:cTn id="110" dur="166" decel="50000">
                                          <p:stCondLst>
                                            <p:cond delay="676"/>
                                          </p:stCondLst>
                                        </p:cTn>
                                        <p:tgtEl>
                                          <p:spTgt spid="26626">
                                            <p:txEl>
                                              <p:pRg st="15" end="15"/>
                                            </p:txEl>
                                          </p:spTgt>
                                        </p:tgtEl>
                                      </p:cBhvr>
                                      <p:to x="100000" y="100000"/>
                                    </p:animScale>
                                    <p:animScale>
                                      <p:cBhvr>
                                        <p:cTn id="111" dur="26">
                                          <p:stCondLst>
                                            <p:cond delay="1312"/>
                                          </p:stCondLst>
                                        </p:cTn>
                                        <p:tgtEl>
                                          <p:spTgt spid="26626">
                                            <p:txEl>
                                              <p:pRg st="15" end="15"/>
                                            </p:txEl>
                                          </p:spTgt>
                                        </p:tgtEl>
                                      </p:cBhvr>
                                      <p:to x="100000" y="80000"/>
                                    </p:animScale>
                                    <p:animScale>
                                      <p:cBhvr>
                                        <p:cTn id="112" dur="166" decel="50000">
                                          <p:stCondLst>
                                            <p:cond delay="1338"/>
                                          </p:stCondLst>
                                        </p:cTn>
                                        <p:tgtEl>
                                          <p:spTgt spid="26626">
                                            <p:txEl>
                                              <p:pRg st="15" end="15"/>
                                            </p:txEl>
                                          </p:spTgt>
                                        </p:tgtEl>
                                      </p:cBhvr>
                                      <p:to x="100000" y="100000"/>
                                    </p:animScale>
                                    <p:animScale>
                                      <p:cBhvr>
                                        <p:cTn id="113" dur="26">
                                          <p:stCondLst>
                                            <p:cond delay="1642"/>
                                          </p:stCondLst>
                                        </p:cTn>
                                        <p:tgtEl>
                                          <p:spTgt spid="26626">
                                            <p:txEl>
                                              <p:pRg st="15" end="15"/>
                                            </p:txEl>
                                          </p:spTgt>
                                        </p:tgtEl>
                                      </p:cBhvr>
                                      <p:to x="100000" y="90000"/>
                                    </p:animScale>
                                    <p:animScale>
                                      <p:cBhvr>
                                        <p:cTn id="114" dur="166" decel="50000">
                                          <p:stCondLst>
                                            <p:cond delay="1668"/>
                                          </p:stCondLst>
                                        </p:cTn>
                                        <p:tgtEl>
                                          <p:spTgt spid="26626">
                                            <p:txEl>
                                              <p:pRg st="15" end="15"/>
                                            </p:txEl>
                                          </p:spTgt>
                                        </p:tgtEl>
                                      </p:cBhvr>
                                      <p:to x="100000" y="100000"/>
                                    </p:animScale>
                                    <p:animScale>
                                      <p:cBhvr>
                                        <p:cTn id="115" dur="26">
                                          <p:stCondLst>
                                            <p:cond delay="1808"/>
                                          </p:stCondLst>
                                        </p:cTn>
                                        <p:tgtEl>
                                          <p:spTgt spid="26626">
                                            <p:txEl>
                                              <p:pRg st="15" end="15"/>
                                            </p:txEl>
                                          </p:spTgt>
                                        </p:tgtEl>
                                      </p:cBhvr>
                                      <p:to x="100000" y="95000"/>
                                    </p:animScale>
                                    <p:animScale>
                                      <p:cBhvr>
                                        <p:cTn id="116" dur="166" decel="50000">
                                          <p:stCondLst>
                                            <p:cond delay="1834"/>
                                          </p:stCondLst>
                                        </p:cTn>
                                        <p:tgtEl>
                                          <p:spTgt spid="26626">
                                            <p:txEl>
                                              <p:pRg st="15" end="15"/>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6626">
                                            <p:txEl>
                                              <p:pRg st="16" end="16"/>
                                            </p:txEl>
                                          </p:spTgt>
                                        </p:tgtEl>
                                        <p:attrNameLst>
                                          <p:attrName>style.visibility</p:attrName>
                                        </p:attrNameLst>
                                      </p:cBhvr>
                                      <p:to>
                                        <p:strVal val="visible"/>
                                      </p:to>
                                    </p:set>
                                    <p:animEffect transition="in" filter="wipe(down)">
                                      <p:cBhvr>
                                        <p:cTn id="119" dur="580">
                                          <p:stCondLst>
                                            <p:cond delay="0"/>
                                          </p:stCondLst>
                                        </p:cTn>
                                        <p:tgtEl>
                                          <p:spTgt spid="26626">
                                            <p:txEl>
                                              <p:pRg st="16" end="16"/>
                                            </p:txEl>
                                          </p:spTgt>
                                        </p:tgtEl>
                                      </p:cBhvr>
                                    </p:animEffect>
                                    <p:anim calcmode="lin" valueType="num">
                                      <p:cBhvr>
                                        <p:cTn id="120" dur="1822" tmFilter="0,0; 0.14,0.36; 0.43,0.73; 0.71,0.91; 1.0,1.0">
                                          <p:stCondLst>
                                            <p:cond delay="0"/>
                                          </p:stCondLst>
                                        </p:cTn>
                                        <p:tgtEl>
                                          <p:spTgt spid="26626">
                                            <p:txEl>
                                              <p:pRg st="16" end="16"/>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6626">
                                            <p:txEl>
                                              <p:pRg st="16" end="16"/>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6626">
                                            <p:txEl>
                                              <p:pRg st="16" end="16"/>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6626">
                                            <p:txEl>
                                              <p:pRg st="16" end="16"/>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6626">
                                            <p:txEl>
                                              <p:pRg st="16" end="16"/>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26626">
                                            <p:txEl>
                                              <p:pRg st="16" end="16"/>
                                            </p:txEl>
                                          </p:spTgt>
                                        </p:tgtEl>
                                      </p:cBhvr>
                                      <p:to x="100000" y="60000"/>
                                    </p:animScale>
                                    <p:animScale>
                                      <p:cBhvr>
                                        <p:cTn id="126" dur="166" decel="50000">
                                          <p:stCondLst>
                                            <p:cond delay="676"/>
                                          </p:stCondLst>
                                        </p:cTn>
                                        <p:tgtEl>
                                          <p:spTgt spid="26626">
                                            <p:txEl>
                                              <p:pRg st="16" end="16"/>
                                            </p:txEl>
                                          </p:spTgt>
                                        </p:tgtEl>
                                      </p:cBhvr>
                                      <p:to x="100000" y="100000"/>
                                    </p:animScale>
                                    <p:animScale>
                                      <p:cBhvr>
                                        <p:cTn id="127" dur="26">
                                          <p:stCondLst>
                                            <p:cond delay="1312"/>
                                          </p:stCondLst>
                                        </p:cTn>
                                        <p:tgtEl>
                                          <p:spTgt spid="26626">
                                            <p:txEl>
                                              <p:pRg st="16" end="16"/>
                                            </p:txEl>
                                          </p:spTgt>
                                        </p:tgtEl>
                                      </p:cBhvr>
                                      <p:to x="100000" y="80000"/>
                                    </p:animScale>
                                    <p:animScale>
                                      <p:cBhvr>
                                        <p:cTn id="128" dur="166" decel="50000">
                                          <p:stCondLst>
                                            <p:cond delay="1338"/>
                                          </p:stCondLst>
                                        </p:cTn>
                                        <p:tgtEl>
                                          <p:spTgt spid="26626">
                                            <p:txEl>
                                              <p:pRg st="16" end="16"/>
                                            </p:txEl>
                                          </p:spTgt>
                                        </p:tgtEl>
                                      </p:cBhvr>
                                      <p:to x="100000" y="100000"/>
                                    </p:animScale>
                                    <p:animScale>
                                      <p:cBhvr>
                                        <p:cTn id="129" dur="26">
                                          <p:stCondLst>
                                            <p:cond delay="1642"/>
                                          </p:stCondLst>
                                        </p:cTn>
                                        <p:tgtEl>
                                          <p:spTgt spid="26626">
                                            <p:txEl>
                                              <p:pRg st="16" end="16"/>
                                            </p:txEl>
                                          </p:spTgt>
                                        </p:tgtEl>
                                      </p:cBhvr>
                                      <p:to x="100000" y="90000"/>
                                    </p:animScale>
                                    <p:animScale>
                                      <p:cBhvr>
                                        <p:cTn id="130" dur="166" decel="50000">
                                          <p:stCondLst>
                                            <p:cond delay="1668"/>
                                          </p:stCondLst>
                                        </p:cTn>
                                        <p:tgtEl>
                                          <p:spTgt spid="26626">
                                            <p:txEl>
                                              <p:pRg st="16" end="16"/>
                                            </p:txEl>
                                          </p:spTgt>
                                        </p:tgtEl>
                                      </p:cBhvr>
                                      <p:to x="100000" y="100000"/>
                                    </p:animScale>
                                    <p:animScale>
                                      <p:cBhvr>
                                        <p:cTn id="131" dur="26">
                                          <p:stCondLst>
                                            <p:cond delay="1808"/>
                                          </p:stCondLst>
                                        </p:cTn>
                                        <p:tgtEl>
                                          <p:spTgt spid="26626">
                                            <p:txEl>
                                              <p:pRg st="16" end="16"/>
                                            </p:txEl>
                                          </p:spTgt>
                                        </p:tgtEl>
                                      </p:cBhvr>
                                      <p:to x="100000" y="95000"/>
                                    </p:animScale>
                                    <p:animScale>
                                      <p:cBhvr>
                                        <p:cTn id="132" dur="166" decel="50000">
                                          <p:stCondLst>
                                            <p:cond delay="1834"/>
                                          </p:stCondLst>
                                        </p:cTn>
                                        <p:tgtEl>
                                          <p:spTgt spid="26626">
                                            <p:txEl>
                                              <p:pRg st="16" end="1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6224588" cy="4976812"/>
          </a:xfrm>
          <a:ln>
            <a:solidFill>
              <a:srgbClr val="7A7A7A"/>
            </a:solidFill>
          </a:ln>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 sz="9600" b="1" dirty="0">
                <a:latin typeface="Arial"/>
                <a:ea typeface="+mn-ea"/>
                <a:cs typeface="Arial"/>
              </a:rPr>
              <a:t>Solicitar ayuda llamando.</a:t>
            </a:r>
          </a:p>
          <a:p>
            <a:pPr eaLnBrk="1" fontAlgn="auto" hangingPunct="1">
              <a:spcAft>
                <a:spcPts val="0"/>
              </a:spcAft>
              <a:defRPr/>
            </a:pPr>
            <a:endParaRPr lang="es-ES" sz="9600" b="1" dirty="0">
              <a:latin typeface="Arial"/>
              <a:ea typeface="+mn-ea"/>
              <a:cs typeface="Arial"/>
            </a:endParaRPr>
          </a:p>
          <a:p>
            <a:pPr eaLnBrk="1" fontAlgn="auto" hangingPunct="1">
              <a:spcAft>
                <a:spcPts val="0"/>
              </a:spcAft>
              <a:defRPr/>
            </a:pPr>
            <a:endParaRPr lang="es-ES" sz="9600" b="1" dirty="0">
              <a:latin typeface="Arial"/>
              <a:ea typeface="+mn-ea"/>
              <a:cs typeface="Arial"/>
            </a:endParaRPr>
          </a:p>
          <a:p>
            <a:pPr eaLnBrk="1" fontAlgn="auto" hangingPunct="1">
              <a:spcAft>
                <a:spcPts val="0"/>
              </a:spcAft>
              <a:defRPr/>
            </a:pPr>
            <a:r>
              <a:rPr lang="es-ES" sz="9600" b="1" dirty="0">
                <a:latin typeface="Arial"/>
                <a:ea typeface="+mn-ea"/>
                <a:cs typeface="Arial"/>
              </a:rPr>
              <a:t>Eliminar la exposición al </a:t>
            </a:r>
            <a:r>
              <a:rPr lang="es-ES" sz="9600" b="1" dirty="0" err="1">
                <a:latin typeface="Arial"/>
                <a:ea typeface="+mn-ea"/>
                <a:cs typeface="Arial"/>
              </a:rPr>
              <a:t>alèrgeno</a:t>
            </a:r>
            <a:r>
              <a:rPr lang="es-ES" sz="9600" b="1" dirty="0">
                <a:latin typeface="Arial"/>
                <a:ea typeface="+mn-ea"/>
                <a:cs typeface="Arial"/>
              </a:rPr>
              <a:t>. (medicamento, alimento, picadura).</a:t>
            </a:r>
          </a:p>
          <a:p>
            <a:pPr eaLnBrk="1" fontAlgn="auto" hangingPunct="1">
              <a:spcAft>
                <a:spcPts val="0"/>
              </a:spcAft>
              <a:defRPr/>
            </a:pPr>
            <a:endParaRPr lang="es-ES" sz="9600" b="1" dirty="0">
              <a:latin typeface="Arial"/>
              <a:ea typeface="+mn-ea"/>
              <a:cs typeface="Arial"/>
            </a:endParaRPr>
          </a:p>
          <a:p>
            <a:pPr eaLnBrk="1" fontAlgn="auto" hangingPunct="1">
              <a:spcAft>
                <a:spcPts val="0"/>
              </a:spcAft>
              <a:defRPr/>
            </a:pPr>
            <a:endParaRPr lang="es-ES" sz="9600" b="1" dirty="0">
              <a:latin typeface="Arial"/>
              <a:ea typeface="+mn-ea"/>
              <a:cs typeface="Arial"/>
            </a:endParaRPr>
          </a:p>
          <a:p>
            <a:pPr eaLnBrk="1" fontAlgn="auto" hangingPunct="1">
              <a:spcAft>
                <a:spcPts val="0"/>
              </a:spcAft>
              <a:defRPr/>
            </a:pPr>
            <a:r>
              <a:rPr lang="es-ES" sz="9600" b="1" dirty="0">
                <a:latin typeface="Arial"/>
                <a:ea typeface="+mn-ea"/>
                <a:cs typeface="Arial"/>
              </a:rPr>
              <a:t>Poner al paciente acostado con los pies levantados.</a:t>
            </a:r>
          </a:p>
          <a:p>
            <a:pPr marL="0" indent="0" eaLnBrk="1" fontAlgn="auto" hangingPunct="1">
              <a:spcAft>
                <a:spcPts val="0"/>
              </a:spcAft>
              <a:buFont typeface="Arial" charset="0"/>
              <a:buNone/>
              <a:defRPr/>
            </a:pP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1316038" y="71438"/>
            <a:ext cx="5865812" cy="1125314"/>
          </a:xfrm>
          <a:solidFill>
            <a:srgbClr val="F5C201"/>
          </a:solidFill>
          <a:ln>
            <a:solidFill>
              <a:srgbClr val="7A7A7A"/>
            </a:solidFill>
          </a:ln>
          <a:scene3d>
            <a:camera prst="orthographicFront"/>
            <a:lightRig rig="threePt" dir="t"/>
          </a:scene3d>
          <a:sp3d>
            <a:bevelT/>
          </a:sp3d>
        </p:spPr>
        <p:txBody>
          <a:bodyPr>
            <a:normAutofit fontScale="90000"/>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defRPr/>
            </a:pPr>
            <a:r>
              <a:rPr lang="es-ES" sz="2900" b="1" dirty="0"/>
              <a:t>ALGORITMO DE ACTUACION GENERAL EN ANAFILAXIA EN ATENCION PRIMARIA</a:t>
            </a:r>
          </a:p>
        </p:txBody>
      </p:sp>
      <p:pic>
        <p:nvPicPr>
          <p:cNvPr id="20485" name="Imagen 4" descr="DownloadedFile-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2420938"/>
            <a:ext cx="1252538"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Imagen 5" descr="DownloadedFile-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3005138"/>
            <a:ext cx="16764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Imagen 8" descr="images-8.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2213" y="4149725"/>
            <a:ext cx="1560512"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Imagen 7" descr="DownloadedFile-3.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7175" y="4437063"/>
            <a:ext cx="1241425"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3" name="Imagen 9" descr="images-9.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661025"/>
            <a:ext cx="28797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Elipse 11"/>
          <p:cNvSpPr/>
          <p:nvPr/>
        </p:nvSpPr>
        <p:spPr>
          <a:xfrm>
            <a:off x="2484438" y="1500188"/>
            <a:ext cx="1366837" cy="1266825"/>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tx1"/>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626">
                                            <p:txEl>
                                              <p:pRg st="10" end="10"/>
                                            </p:txEl>
                                          </p:spTgt>
                                        </p:tgtEl>
                                        <p:attrNameLst>
                                          <p:attrName>style.visibility</p:attrName>
                                        </p:attrNameLst>
                                      </p:cBhvr>
                                      <p:to>
                                        <p:strVal val="visible"/>
                                      </p:to>
                                    </p:set>
                                    <p:anim calcmode="lin" valueType="num">
                                      <p:cBhvr>
                                        <p:cTn id="7" dur="500" fill="hold"/>
                                        <p:tgtEl>
                                          <p:spTgt spid="26626">
                                            <p:txEl>
                                              <p:pRg st="10" end="10"/>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10" end="1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626">
                                            <p:txEl>
                                              <p:pRg st="13" end="13"/>
                                            </p:txEl>
                                          </p:spTgt>
                                        </p:tgtEl>
                                        <p:attrNameLst>
                                          <p:attrName>style.visibility</p:attrName>
                                        </p:attrNameLst>
                                      </p:cBhvr>
                                      <p:to>
                                        <p:strVal val="visible"/>
                                      </p:to>
                                    </p:set>
                                    <p:anim calcmode="lin" valueType="num">
                                      <p:cBhvr>
                                        <p:cTn id="11" dur="500" fill="hold"/>
                                        <p:tgtEl>
                                          <p:spTgt spid="26626">
                                            <p:txEl>
                                              <p:pRg st="13" end="13"/>
                                            </p:txEl>
                                          </p:spTgt>
                                        </p:tgtEl>
                                        <p:attrNameLst>
                                          <p:attrName>ppt_w</p:attrName>
                                        </p:attrNameLst>
                                      </p:cBhvr>
                                      <p:tavLst>
                                        <p:tav tm="0">
                                          <p:val>
                                            <p:fltVal val="0"/>
                                          </p:val>
                                        </p:tav>
                                        <p:tav tm="100000">
                                          <p:val>
                                            <p:strVal val="#ppt_w"/>
                                          </p:val>
                                        </p:tav>
                                      </p:tavLst>
                                    </p:anim>
                                    <p:anim calcmode="lin" valueType="num">
                                      <p:cBhvr>
                                        <p:cTn id="12" dur="500" fill="hold"/>
                                        <p:tgtEl>
                                          <p:spTgt spid="26626">
                                            <p:txEl>
                                              <p:pRg st="13" end="13"/>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626">
                                            <p:txEl>
                                              <p:pRg st="16" end="16"/>
                                            </p:txEl>
                                          </p:spTgt>
                                        </p:tgtEl>
                                        <p:attrNameLst>
                                          <p:attrName>style.visibility</p:attrName>
                                        </p:attrNameLst>
                                      </p:cBhvr>
                                      <p:to>
                                        <p:strVal val="visible"/>
                                      </p:to>
                                    </p:set>
                                    <p:anim calcmode="lin" valueType="num">
                                      <p:cBhvr>
                                        <p:cTn id="15" dur="500" fill="hold"/>
                                        <p:tgtEl>
                                          <p:spTgt spid="26626">
                                            <p:txEl>
                                              <p:pRg st="16" end="16"/>
                                            </p:txEl>
                                          </p:spTgt>
                                        </p:tgtEl>
                                        <p:attrNameLst>
                                          <p:attrName>ppt_w</p:attrName>
                                        </p:attrNameLst>
                                      </p:cBhvr>
                                      <p:tavLst>
                                        <p:tav tm="0">
                                          <p:val>
                                            <p:fltVal val="0"/>
                                          </p:val>
                                        </p:tav>
                                        <p:tav tm="100000">
                                          <p:val>
                                            <p:strVal val="#ppt_w"/>
                                          </p:val>
                                        </p:tav>
                                      </p:tavLst>
                                    </p:anim>
                                    <p:anim calcmode="lin" valueType="num">
                                      <p:cBhvr>
                                        <p:cTn id="16" dur="500" fill="hold"/>
                                        <p:tgtEl>
                                          <p:spTgt spid="26626">
                                            <p:txEl>
                                              <p:pRg st="16" end="16"/>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5" presetClass="entr" presetSubtype="0" fill="hold" nodeType="clickEffect">
                                  <p:stCondLst>
                                    <p:cond delay="0"/>
                                  </p:stCondLst>
                                  <p:childTnLst>
                                    <p:set>
                                      <p:cBhvr>
                                        <p:cTn id="20" dur="1" fill="hold">
                                          <p:stCondLst>
                                            <p:cond delay="0"/>
                                          </p:stCondLst>
                                        </p:cTn>
                                        <p:tgtEl>
                                          <p:spTgt spid="21510"/>
                                        </p:tgtEl>
                                        <p:attrNameLst>
                                          <p:attrName>style.visibility</p:attrName>
                                        </p:attrNameLst>
                                      </p:cBhvr>
                                      <p:to>
                                        <p:strVal val="visible"/>
                                      </p:to>
                                    </p:set>
                                    <p:anim calcmode="lin" valueType="num">
                                      <p:cBhvr>
                                        <p:cTn id="21" dur="500" decel="50000" fill="hold">
                                          <p:stCondLst>
                                            <p:cond delay="0"/>
                                          </p:stCondLst>
                                        </p:cTn>
                                        <p:tgtEl>
                                          <p:spTgt spid="215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5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510"/>
                                        </p:tgtEl>
                                        <p:attrNameLst>
                                          <p:attrName>ppt_w</p:attrName>
                                        </p:attrNameLst>
                                      </p:cBhvr>
                                      <p:tavLst>
                                        <p:tav tm="0">
                                          <p:val>
                                            <p:strVal val="#ppt_w*.05"/>
                                          </p:val>
                                        </p:tav>
                                        <p:tav tm="100000">
                                          <p:val>
                                            <p:strVal val="#ppt_w"/>
                                          </p:val>
                                        </p:tav>
                                      </p:tavLst>
                                    </p:anim>
                                    <p:anim calcmode="lin" valueType="num">
                                      <p:cBhvr>
                                        <p:cTn id="24" dur="1000" fill="hold"/>
                                        <p:tgtEl>
                                          <p:spTgt spid="215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5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5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5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5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21511"/>
                                        </p:tgtEl>
                                        <p:attrNameLst>
                                          <p:attrName>style.visibility</p:attrName>
                                        </p:attrNameLst>
                                      </p:cBhvr>
                                      <p:to>
                                        <p:strVal val="visible"/>
                                      </p:to>
                                    </p:set>
                                    <p:animEffect transition="in" filter="wedge">
                                      <p:cBhvr>
                                        <p:cTn id="33" dur="2000"/>
                                        <p:tgtEl>
                                          <p:spTgt spid="215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21513"/>
                                        </p:tgtEl>
                                        <p:attrNameLst>
                                          <p:attrName>style.visibility</p:attrName>
                                        </p:attrNameLst>
                                      </p:cBhvr>
                                      <p:to>
                                        <p:strVal val="visible"/>
                                      </p:to>
                                    </p:set>
                                    <p:anim calcmode="lin" valueType="num">
                                      <p:cBhvr>
                                        <p:cTn id="38" dur="1000" fill="hold"/>
                                        <p:tgtEl>
                                          <p:spTgt spid="21513"/>
                                        </p:tgtEl>
                                        <p:attrNameLst>
                                          <p:attrName>ppt_w</p:attrName>
                                        </p:attrNameLst>
                                      </p:cBhvr>
                                      <p:tavLst>
                                        <p:tav tm="0">
                                          <p:val>
                                            <p:strVal val="#ppt_w*0.70"/>
                                          </p:val>
                                        </p:tav>
                                        <p:tav tm="100000">
                                          <p:val>
                                            <p:strVal val="#ppt_w"/>
                                          </p:val>
                                        </p:tav>
                                      </p:tavLst>
                                    </p:anim>
                                    <p:anim calcmode="lin" valueType="num">
                                      <p:cBhvr>
                                        <p:cTn id="39" dur="1000" fill="hold"/>
                                        <p:tgtEl>
                                          <p:spTgt spid="21513"/>
                                        </p:tgtEl>
                                        <p:attrNameLst>
                                          <p:attrName>ppt_h</p:attrName>
                                        </p:attrNameLst>
                                      </p:cBhvr>
                                      <p:tavLst>
                                        <p:tav tm="0">
                                          <p:val>
                                            <p:strVal val="#ppt_h"/>
                                          </p:val>
                                        </p:tav>
                                        <p:tav tm="100000">
                                          <p:val>
                                            <p:strVal val="#ppt_h"/>
                                          </p:val>
                                        </p:tav>
                                      </p:tavLst>
                                    </p:anim>
                                    <p:animEffect transition="in" filter="fade">
                                      <p:cBhvr>
                                        <p:cTn id="40" dur="1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6224588" cy="4976812"/>
          </a:xfrm>
          <a:ln>
            <a:solidFill>
              <a:srgbClr val="7A7A7A"/>
            </a:solidFill>
          </a:ln>
        </p:spPr>
        <p:txBody>
          <a:bodyPr rtlCol="0">
            <a:normAutofit fontScale="40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 sz="9600" b="1" dirty="0">
                <a:latin typeface="Arial"/>
                <a:ea typeface="+mn-ea"/>
                <a:cs typeface="Arial"/>
              </a:rPr>
              <a:t>Administrar adrenalina intramuscular.</a:t>
            </a:r>
          </a:p>
          <a:p>
            <a:pPr marL="0" indent="0" eaLnBrk="1" fontAlgn="auto" hangingPunct="1">
              <a:spcAft>
                <a:spcPts val="0"/>
              </a:spcAft>
              <a:buFont typeface="Arial" charset="0"/>
              <a:buNone/>
              <a:defRPr/>
            </a:pP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1316038" y="71438"/>
            <a:ext cx="5865812" cy="1125314"/>
          </a:xfrm>
          <a:solidFill>
            <a:srgbClr val="F5C201"/>
          </a:solidFill>
          <a:ln>
            <a:solidFill>
              <a:srgbClr val="7A7A7A"/>
            </a:solidFill>
          </a:ln>
          <a:scene3d>
            <a:camera prst="orthographicFront"/>
            <a:lightRig rig="threePt" dir="t"/>
          </a:scene3d>
          <a:sp3d>
            <a:bevelT/>
          </a:sp3d>
        </p:spPr>
        <p:txBody>
          <a:bodyPr>
            <a:normAutofit fontScale="90000"/>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defRPr/>
            </a:pPr>
            <a:r>
              <a:rPr lang="es-ES" sz="2900" b="1" dirty="0"/>
              <a:t>ALGORITMO DE ACTUACION GENERAL EN ANAFILAXIA EN ATENCION PRIMARIA</a:t>
            </a:r>
          </a:p>
        </p:txBody>
      </p:sp>
      <p:pic>
        <p:nvPicPr>
          <p:cNvPr id="21509" name="Imagen 3" descr="DownloadedFile.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41438"/>
            <a:ext cx="2308225"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agen 4" descr="images-5.jpeg"/>
          <p:cNvPicPr>
            <a:picLocks noChangeAspect="1"/>
          </p:cNvPicPr>
          <p:nvPr/>
        </p:nvPicPr>
        <p:blipFill>
          <a:blip r:embed="rId3"/>
          <a:srcRect/>
          <a:stretch>
            <a:fillRect/>
          </a:stretch>
        </p:blipFill>
        <p:spPr bwMode="auto">
          <a:xfrm>
            <a:off x="323528" y="4860877"/>
            <a:ext cx="1747572" cy="1591180"/>
          </a:xfrm>
          <a:prstGeom prst="rect">
            <a:avLst/>
          </a:prstGeom>
          <a:noFill/>
          <a:ln>
            <a:noFill/>
          </a:ln>
          <a:effectLst>
            <a:glow rad="139700">
              <a:schemeClr val="accent5">
                <a:satMod val="175000"/>
                <a:alpha val="40000"/>
              </a:schemeClr>
            </a:glow>
          </a:effectLst>
        </p:spPr>
      </p:pic>
      <p:pic>
        <p:nvPicPr>
          <p:cNvPr id="13" name="Imagen 6" descr="images-4.jpeg"/>
          <p:cNvPicPr>
            <a:picLocks noChangeAspect="1"/>
          </p:cNvPicPr>
          <p:nvPr/>
        </p:nvPicPr>
        <p:blipFill>
          <a:blip r:embed="rId4"/>
          <a:srcRect/>
          <a:stretch>
            <a:fillRect/>
          </a:stretch>
        </p:blipFill>
        <p:spPr bwMode="auto">
          <a:xfrm>
            <a:off x="2076694" y="4855381"/>
            <a:ext cx="2423298" cy="1596675"/>
          </a:xfrm>
          <a:prstGeom prst="rect">
            <a:avLst/>
          </a:prstGeom>
          <a:noFill/>
          <a:ln>
            <a:noFill/>
          </a:ln>
          <a:effectLst>
            <a:glow rad="139700">
              <a:schemeClr val="accent5">
                <a:satMod val="175000"/>
                <a:alpha val="40000"/>
              </a:schemeClr>
            </a:glow>
          </a:effectLst>
        </p:spPr>
      </p:pic>
      <p:pic>
        <p:nvPicPr>
          <p:cNvPr id="21513" name="Imagen 6" descr="DownloadedFile-4.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822825"/>
            <a:ext cx="1512887"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Elipse 14"/>
          <p:cNvSpPr/>
          <p:nvPr/>
        </p:nvSpPr>
        <p:spPr>
          <a:xfrm>
            <a:off x="2916238" y="1649413"/>
            <a:ext cx="1511300"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tx1"/>
                </a:solidFill>
              </a:rPr>
              <a:t>5</a:t>
            </a:r>
          </a:p>
        </p:txBody>
      </p:sp>
      <p:pic>
        <p:nvPicPr>
          <p:cNvPr id="21514"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122488" y="5559425"/>
            <a:ext cx="32242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5" name="Imagen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257550" y="3517901"/>
            <a:ext cx="1042987" cy="331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6626">
                                            <p:txEl>
                                              <p:pRg st="9" end="9"/>
                                            </p:txEl>
                                          </p:spTgt>
                                        </p:tgtEl>
                                        <p:attrNameLst>
                                          <p:attrName>style.visibility</p:attrName>
                                        </p:attrNameLst>
                                      </p:cBhvr>
                                      <p:to>
                                        <p:strVal val="visible"/>
                                      </p:to>
                                    </p:set>
                                    <p:anim calcmode="lin" valueType="num">
                                      <p:cBhvr>
                                        <p:cTn id="7" dur="10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8" dur="1000" fill="hold"/>
                                        <p:tgtEl>
                                          <p:spTgt spid="26626">
                                            <p:txEl>
                                              <p:pRg st="9" end="9"/>
                                            </p:txEl>
                                          </p:spTgt>
                                        </p:tgtEl>
                                        <p:attrNameLst>
                                          <p:attrName>ppt_h</p:attrName>
                                        </p:attrNameLst>
                                      </p:cBhvr>
                                      <p:tavLst>
                                        <p:tav tm="0">
                                          <p:val>
                                            <p:fltVal val="0"/>
                                          </p:val>
                                        </p:tav>
                                        <p:tav tm="100000">
                                          <p:val>
                                            <p:strVal val="#ppt_h"/>
                                          </p:val>
                                        </p:tav>
                                      </p:tavLst>
                                    </p:anim>
                                    <p:anim calcmode="lin" valueType="num">
                                      <p:cBhvr>
                                        <p:cTn id="9" dur="1000" fill="hold"/>
                                        <p:tgtEl>
                                          <p:spTgt spid="26626">
                                            <p:txEl>
                                              <p:pRg st="9" end="9"/>
                                            </p:txEl>
                                          </p:spTgt>
                                        </p:tgtEl>
                                        <p:attrNameLst>
                                          <p:attrName>style.rotation</p:attrName>
                                        </p:attrNameLst>
                                      </p:cBhvr>
                                      <p:tavLst>
                                        <p:tav tm="0">
                                          <p:val>
                                            <p:fltVal val="90"/>
                                          </p:val>
                                        </p:tav>
                                        <p:tav tm="100000">
                                          <p:val>
                                            <p:fltVal val="0"/>
                                          </p:val>
                                        </p:tav>
                                      </p:tavLst>
                                    </p:anim>
                                    <p:animEffect transition="in" filter="fade">
                                      <p:cBhvr>
                                        <p:cTn id="10" dur="1000"/>
                                        <p:tgtEl>
                                          <p:spTgt spid="26626">
                                            <p:txEl>
                                              <p:pRg st="9" end="9"/>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21513"/>
                                        </p:tgtEl>
                                        <p:attrNameLst>
                                          <p:attrName>style.visibility</p:attrName>
                                        </p:attrNameLst>
                                      </p:cBhvr>
                                      <p:to>
                                        <p:strVal val="visible"/>
                                      </p:to>
                                    </p:set>
                                    <p:anim calcmode="lin" valueType="num">
                                      <p:cBhvr>
                                        <p:cTn id="22" dur="500" fill="hold"/>
                                        <p:tgtEl>
                                          <p:spTgt spid="21513"/>
                                        </p:tgtEl>
                                        <p:attrNameLst>
                                          <p:attrName>ppt_w</p:attrName>
                                        </p:attrNameLst>
                                      </p:cBhvr>
                                      <p:tavLst>
                                        <p:tav tm="0">
                                          <p:val>
                                            <p:fltVal val="0"/>
                                          </p:val>
                                        </p:tav>
                                        <p:tav tm="100000">
                                          <p:val>
                                            <p:strVal val="#ppt_w"/>
                                          </p:val>
                                        </p:tav>
                                      </p:tavLst>
                                    </p:anim>
                                    <p:anim calcmode="lin" valueType="num">
                                      <p:cBhvr>
                                        <p:cTn id="23" dur="500" fill="hold"/>
                                        <p:tgtEl>
                                          <p:spTgt spid="21513"/>
                                        </p:tgtEl>
                                        <p:attrNameLst>
                                          <p:attrName>ppt_h</p:attrName>
                                        </p:attrNameLst>
                                      </p:cBhvr>
                                      <p:tavLst>
                                        <p:tav tm="0">
                                          <p:val>
                                            <p:fltVal val="0"/>
                                          </p:val>
                                        </p:tav>
                                        <p:tav tm="100000">
                                          <p:val>
                                            <p:strVal val="#ppt_h"/>
                                          </p:val>
                                        </p:tav>
                                      </p:tavLst>
                                    </p:anim>
                                    <p:animEffect transition="in" filter="fade">
                                      <p:cBhvr>
                                        <p:cTn id="24" dur="500"/>
                                        <p:tgtEl>
                                          <p:spTgt spid="215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6224588" cy="4976812"/>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Traslado al Hospital</a:t>
            </a:r>
            <a:r>
              <a:rPr lang="es-ES" sz="9600" b="1" dirty="0">
                <a:latin typeface="Arial"/>
                <a:ea typeface="+mn-ea"/>
                <a:cs typeface="Arial"/>
              </a:rPr>
              <a:t>.</a:t>
            </a:r>
          </a:p>
          <a:p>
            <a:pPr marL="0" indent="0" eaLnBrk="1" fontAlgn="auto" hangingPunct="1">
              <a:spcAft>
                <a:spcPts val="0"/>
              </a:spcAft>
              <a:buFont typeface="Arial" charset="0"/>
              <a:buNone/>
              <a:defRPr/>
            </a:pP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1316038" y="71438"/>
            <a:ext cx="5865812" cy="1125314"/>
          </a:xfrm>
          <a:solidFill>
            <a:srgbClr val="F5C201"/>
          </a:solidFill>
          <a:ln>
            <a:solidFill>
              <a:srgbClr val="7A7A7A"/>
            </a:solidFill>
          </a:ln>
          <a:scene3d>
            <a:camera prst="orthographicFront"/>
            <a:lightRig rig="threePt" dir="t"/>
          </a:scene3d>
          <a:sp3d>
            <a:bevelT/>
          </a:sp3d>
        </p:spPr>
        <p:txBody>
          <a:bodyPr>
            <a:normAutofit fontScale="90000"/>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defRPr/>
            </a:pPr>
            <a:r>
              <a:rPr lang="es-ES" sz="2900" b="1" dirty="0"/>
              <a:t>ALGORITMO DE ACTUACION GENERAL EN ANAFILAXIA EN ATENCION PRIMARIA</a:t>
            </a:r>
          </a:p>
        </p:txBody>
      </p:sp>
      <p:sp>
        <p:nvSpPr>
          <p:cNvPr id="3" name="Elipse 2"/>
          <p:cNvSpPr/>
          <p:nvPr/>
        </p:nvSpPr>
        <p:spPr>
          <a:xfrm>
            <a:off x="2916238" y="1484313"/>
            <a:ext cx="1584325" cy="1492250"/>
          </a:xfrm>
          <a:prstGeom prst="ellipse">
            <a:avLst/>
          </a:prstGeom>
          <a:solidFill>
            <a:srgbClr val="00FFFF"/>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tx1"/>
                </a:solidFill>
              </a:rPr>
              <a:t>6</a:t>
            </a:r>
          </a:p>
        </p:txBody>
      </p:sp>
      <p:pic>
        <p:nvPicPr>
          <p:cNvPr id="22534" name="Imagen 4" descr="DownloadedFile-5.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9813" y="1341438"/>
            <a:ext cx="2843212"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Imagen 7" descr="images-1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4463" y="4652963"/>
            <a:ext cx="2446337" cy="190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Imagen 8" descr="images-1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949825"/>
            <a:ext cx="3106737"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6">
                                            <p:txEl>
                                              <p:pRg st="7" end="7"/>
                                            </p:txEl>
                                          </p:spTgt>
                                        </p:tgtEl>
                                        <p:attrNameLst>
                                          <p:attrName>style.visibility</p:attrName>
                                        </p:attrNameLst>
                                      </p:cBhvr>
                                      <p:to>
                                        <p:strVal val="visible"/>
                                      </p:to>
                                    </p:set>
                                    <p:anim calcmode="lin" valueType="num">
                                      <p:cBhvr>
                                        <p:cTn id="7" dur="1000" fill="hold"/>
                                        <p:tgtEl>
                                          <p:spTgt spid="26626">
                                            <p:txEl>
                                              <p:pRg st="7" end="7"/>
                                            </p:txEl>
                                          </p:spTgt>
                                        </p:tgtEl>
                                        <p:attrNameLst>
                                          <p:attrName>ppt_w</p:attrName>
                                        </p:attrNameLst>
                                      </p:cBhvr>
                                      <p:tavLst>
                                        <p:tav tm="0">
                                          <p:val>
                                            <p:strVal val="#ppt_w*0.70"/>
                                          </p:val>
                                        </p:tav>
                                        <p:tav tm="100000">
                                          <p:val>
                                            <p:strVal val="#ppt_w"/>
                                          </p:val>
                                        </p:tav>
                                      </p:tavLst>
                                    </p:anim>
                                    <p:anim calcmode="lin" valueType="num">
                                      <p:cBhvr>
                                        <p:cTn id="8" dur="1000" fill="hold"/>
                                        <p:tgtEl>
                                          <p:spTgt spid="26626">
                                            <p:txEl>
                                              <p:pRg st="7" end="7"/>
                                            </p:txEl>
                                          </p:spTgt>
                                        </p:tgtEl>
                                        <p:attrNameLst>
                                          <p:attrName>ppt_h</p:attrName>
                                        </p:attrNameLst>
                                      </p:cBhvr>
                                      <p:tavLst>
                                        <p:tav tm="0">
                                          <p:val>
                                            <p:strVal val="#ppt_h"/>
                                          </p:val>
                                        </p:tav>
                                        <p:tav tm="100000">
                                          <p:val>
                                            <p:strVal val="#ppt_h"/>
                                          </p:val>
                                        </p:tav>
                                      </p:tavLst>
                                    </p:anim>
                                    <p:animEffect transition="in" filter="fade">
                                      <p:cBhvr>
                                        <p:cTn id="9" dur="1000"/>
                                        <p:tgtEl>
                                          <p:spTgt spid="26626">
                                            <p:txEl>
                                              <p:pRg st="7" end="7"/>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23560"/>
                                        </p:tgtEl>
                                        <p:attrNameLst>
                                          <p:attrName>style.visibility</p:attrName>
                                        </p:attrNameLst>
                                      </p:cBhvr>
                                      <p:to>
                                        <p:strVal val="visible"/>
                                      </p:to>
                                    </p:set>
                                    <p:animEffect transition="in" filter="wheel(1)">
                                      <p:cBhvr>
                                        <p:cTn id="14" dur="2000"/>
                                        <p:tgtEl>
                                          <p:spTgt spid="2356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23559"/>
                                        </p:tgtEl>
                                        <p:attrNameLst>
                                          <p:attrName>style.visibility</p:attrName>
                                        </p:attrNameLst>
                                      </p:cBhvr>
                                      <p:to>
                                        <p:strVal val="visible"/>
                                      </p:to>
                                    </p:set>
                                    <p:animEffect transition="in" filter="wheel(1)">
                                      <p:cBhvr>
                                        <p:cTn id="19" dur="2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DE0C8DA5-2F10-A545-882C-51527AE3FB69}" type="slidenum">
              <a:rPr lang="es-ES" sz="1400">
                <a:solidFill>
                  <a:srgbClr val="00FFFF"/>
                </a:solidFill>
              </a:rPr>
              <a:pPr eaLnBrk="1" hangingPunct="1"/>
              <a:t>2</a:t>
            </a:fld>
            <a:endParaRPr lang="es-ES" sz="1400">
              <a:solidFill>
                <a:srgbClr val="00FFFF"/>
              </a:solidFill>
            </a:endParaRPr>
          </a:p>
        </p:txBody>
      </p:sp>
      <p:sp>
        <p:nvSpPr>
          <p:cNvPr id="242690" name="Rectangle 2"/>
          <p:cNvSpPr>
            <a:spLocks noGrp="1" noChangeArrowheads="1"/>
          </p:cNvSpPr>
          <p:nvPr>
            <p:ph type="body" idx="1"/>
          </p:nvPr>
        </p:nvSpPr>
        <p:spPr>
          <a:xfrm>
            <a:off x="295912" y="1916112"/>
            <a:ext cx="8655437" cy="4840173"/>
          </a:xfrm>
          <a:ln>
            <a:solidFill>
              <a:srgbClr val="073E87"/>
            </a:solidFill>
          </a:ln>
        </p:spPr>
        <p:txBody>
          <a:bodyPr>
            <a:noAutofit/>
          </a:bodyPr>
          <a:lstStyle/>
          <a:p>
            <a:pPr algn="ctr" eaLnBrk="1" hangingPunct="1"/>
            <a:r>
              <a:rPr lang="es-ES" sz="2800" b="0" dirty="0">
                <a:solidFill>
                  <a:srgbClr val="FF0000"/>
                </a:solidFill>
                <a:effectLst>
                  <a:outerShdw blurRad="38100" dist="38100" dir="2700000" algn="tl">
                    <a:srgbClr val="000000"/>
                  </a:outerShdw>
                </a:effectLst>
                <a:latin typeface="Arial" charset="0"/>
              </a:rPr>
              <a:t>PROTOCOLOS DE DERIVACIÓN</a:t>
            </a:r>
          </a:p>
          <a:p>
            <a:pPr lvl="1" algn="just" eaLnBrk="1" hangingPunct="1"/>
            <a:r>
              <a:rPr lang="es-ES" sz="2800" b="0" dirty="0">
                <a:effectLst>
                  <a:outerShdw blurRad="38100" dist="38100" dir="2700000" algn="tl">
                    <a:srgbClr val="000000"/>
                  </a:outerShdw>
                </a:effectLst>
                <a:latin typeface="Arial" charset="0"/>
              </a:rPr>
              <a:t>Alergia a alimentos</a:t>
            </a:r>
          </a:p>
          <a:p>
            <a:pPr lvl="1" algn="just"/>
            <a:r>
              <a:rPr lang="es-ES" sz="2800" dirty="0">
                <a:effectLst>
                  <a:outerShdw blurRad="38100" dist="38100" dir="2700000" algn="tl">
                    <a:srgbClr val="000000"/>
                  </a:outerShdw>
                </a:effectLst>
                <a:latin typeface="Arial" charset="0"/>
              </a:rPr>
              <a:t>Anafilaxia.</a:t>
            </a:r>
          </a:p>
          <a:p>
            <a:pPr lvl="1" algn="just"/>
            <a:r>
              <a:rPr lang="es-ES" sz="2800" dirty="0">
                <a:effectLst>
                  <a:outerShdw blurRad="38100" dist="38100" dir="2700000" algn="tl">
                    <a:srgbClr val="000000"/>
                  </a:outerShdw>
                </a:effectLst>
                <a:latin typeface="Arial" charset="0"/>
              </a:rPr>
              <a:t>Alergia a picaduras de insectos.</a:t>
            </a:r>
          </a:p>
          <a:p>
            <a:pPr lvl="1" algn="just" eaLnBrk="1" hangingPunct="1"/>
            <a:r>
              <a:rPr lang="es-ES" sz="2800" b="0" dirty="0">
                <a:effectLst>
                  <a:outerShdw blurRad="38100" dist="38100" dir="2700000" algn="tl">
                    <a:srgbClr val="000000"/>
                  </a:outerShdw>
                </a:effectLst>
                <a:latin typeface="Arial" charset="0"/>
              </a:rPr>
              <a:t>Urticaria / </a:t>
            </a:r>
            <a:r>
              <a:rPr lang="es-ES" sz="2800" b="0" dirty="0" err="1">
                <a:effectLst>
                  <a:outerShdw blurRad="38100" dist="38100" dir="2700000" algn="tl">
                    <a:srgbClr val="000000"/>
                  </a:outerShdw>
                </a:effectLst>
                <a:latin typeface="Arial" charset="0"/>
              </a:rPr>
              <a:t>Angioedema</a:t>
            </a:r>
            <a:r>
              <a:rPr lang="es-ES" sz="2800" b="0" dirty="0">
                <a:effectLst>
                  <a:outerShdw blurRad="38100" dist="38100" dir="2700000" algn="tl">
                    <a:srgbClr val="000000"/>
                  </a:outerShdw>
                </a:effectLst>
                <a:latin typeface="Arial" charset="0"/>
              </a:rPr>
              <a:t>.</a:t>
            </a:r>
          </a:p>
          <a:p>
            <a:pPr lvl="1" algn="just" eaLnBrk="1" hangingPunct="1"/>
            <a:r>
              <a:rPr lang="es-ES" sz="2800" dirty="0">
                <a:effectLst>
                  <a:outerShdw blurRad="38100" dist="38100" dir="2700000" algn="tl">
                    <a:srgbClr val="000000"/>
                  </a:outerShdw>
                </a:effectLst>
                <a:latin typeface="Arial" charset="0"/>
              </a:rPr>
              <a:t>Dermatitis atópica</a:t>
            </a:r>
            <a:endParaRPr lang="es-ES" sz="2800" b="0" dirty="0">
              <a:effectLst>
                <a:outerShdw blurRad="38100" dist="38100" dir="2700000" algn="tl">
                  <a:srgbClr val="000000"/>
                </a:outerShdw>
              </a:effectLst>
              <a:latin typeface="Arial" charset="0"/>
            </a:endParaRPr>
          </a:p>
          <a:p>
            <a:pPr lvl="1" algn="just" eaLnBrk="1" hangingPunct="1"/>
            <a:r>
              <a:rPr lang="es-ES" sz="2800" b="0" dirty="0">
                <a:effectLst>
                  <a:outerShdw blurRad="38100" dist="38100" dir="2700000" algn="tl">
                    <a:srgbClr val="000000"/>
                  </a:outerShdw>
                </a:effectLst>
                <a:latin typeface="Arial" charset="0"/>
              </a:rPr>
              <a:t>Asma</a:t>
            </a:r>
          </a:p>
          <a:p>
            <a:pPr lvl="1" algn="just" eaLnBrk="1" hangingPunct="1"/>
            <a:r>
              <a:rPr lang="es-ES" sz="2800" b="0" dirty="0">
                <a:effectLst>
                  <a:outerShdw blurRad="38100" dist="38100" dir="2700000" algn="tl">
                    <a:srgbClr val="000000"/>
                  </a:outerShdw>
                </a:effectLst>
                <a:latin typeface="Arial" charset="0"/>
              </a:rPr>
              <a:t>Rinitis/ </a:t>
            </a:r>
            <a:r>
              <a:rPr lang="es-ES" sz="2800" b="0" dirty="0" err="1">
                <a:effectLst>
                  <a:outerShdw blurRad="38100" dist="38100" dir="2700000" algn="tl">
                    <a:srgbClr val="000000"/>
                  </a:outerShdw>
                </a:effectLst>
                <a:latin typeface="Arial" charset="0"/>
              </a:rPr>
              <a:t>Rinoconjuntivitis</a:t>
            </a:r>
            <a:r>
              <a:rPr lang="es-ES" sz="2800" b="0" dirty="0">
                <a:effectLst>
                  <a:outerShdw blurRad="38100" dist="38100" dir="2700000" algn="tl">
                    <a:srgbClr val="000000"/>
                  </a:outerShdw>
                </a:effectLst>
                <a:latin typeface="Arial" charset="0"/>
              </a:rPr>
              <a:t>.</a:t>
            </a:r>
          </a:p>
          <a:p>
            <a:pPr lvl="1" algn="just" eaLnBrk="1" hangingPunct="1"/>
            <a:r>
              <a:rPr lang="es-ES" sz="2800" dirty="0">
                <a:effectLst>
                  <a:outerShdw blurRad="38100" dist="38100" dir="2700000" algn="tl">
                    <a:srgbClr val="000000"/>
                  </a:outerShdw>
                </a:effectLst>
                <a:latin typeface="Arial" charset="0"/>
              </a:rPr>
              <a:t>Alergia a medicamentos</a:t>
            </a:r>
            <a:endParaRPr lang="es-ES" sz="2800" b="0" dirty="0">
              <a:effectLst>
                <a:outerShdw blurRad="38100" dist="38100" dir="2700000" algn="tl">
                  <a:srgbClr val="000000"/>
                </a:outerShdw>
              </a:effectLst>
              <a:latin typeface="Arial" charset="0"/>
            </a:endParaRPr>
          </a:p>
          <a:p>
            <a:pPr algn="just" eaLnBrk="1" hangingPunct="1">
              <a:buFont typeface="Wingdings" charset="0"/>
              <a:buNone/>
            </a:pPr>
            <a:endParaRPr lang="es-ES" sz="2800" b="0" dirty="0">
              <a:effectLst>
                <a:outerShdw blurRad="38100" dist="38100" dir="2700000" algn="tl">
                  <a:srgbClr val="000000"/>
                </a:outerShdw>
              </a:effectLst>
              <a:latin typeface="Arial" charset="0"/>
            </a:endParaRPr>
          </a:p>
        </p:txBody>
      </p:sp>
      <p:sp>
        <p:nvSpPr>
          <p:cNvPr id="242691" name="Rectangle 3"/>
          <p:cNvSpPr>
            <a:spLocks noGrp="1" noChangeArrowheads="1"/>
          </p:cNvSpPr>
          <p:nvPr>
            <p:ph type="title"/>
          </p:nvPr>
        </p:nvSpPr>
        <p:spPr/>
        <p:txBody>
          <a:bodyPr>
            <a:normAutofit fontScale="90000"/>
          </a:bodyPr>
          <a:lstStyle/>
          <a:p>
            <a:pPr eaLnBrk="1" hangingPunct="1">
              <a:defRPr/>
            </a:pPr>
            <a:r>
              <a:rPr lang="es-ES" sz="4800" b="1" dirty="0">
                <a:latin typeface="Arial"/>
                <a:ea typeface="ＭＳ Ｐゴシック" charset="0"/>
                <a:cs typeface="Arial"/>
              </a:rPr>
              <a:t>PROTOCOLOS DERIVACIÓN al Servicio de Alergia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6224588" cy="4976812"/>
          </a:xfrm>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Es el fármaco más eficaz para el tratamiento de la anafilaxia.</a:t>
            </a:r>
          </a:p>
          <a:p>
            <a:pPr eaLnBrk="1" fontAlgn="auto" hangingPunct="1">
              <a:spcAft>
                <a:spcPts val="0"/>
              </a:spcAft>
              <a:defRPr/>
            </a:pPr>
            <a:endParaRPr lang="es-ES_tradnl" sz="9600" b="1" dirty="0">
              <a:latin typeface="Arial"/>
              <a:ea typeface="+mn-ea"/>
              <a:cs typeface="Arial"/>
            </a:endParaRPr>
          </a:p>
          <a:p>
            <a:pPr eaLnBrk="1" fontAlgn="auto" hangingPunct="1">
              <a:spcAft>
                <a:spcPts val="0"/>
              </a:spcAft>
              <a:defRPr/>
            </a:pPr>
            <a:r>
              <a:rPr lang="es-ES_tradnl" sz="9600" b="1" dirty="0">
                <a:latin typeface="Arial"/>
                <a:ea typeface="+mn-ea"/>
                <a:cs typeface="Arial"/>
              </a:rPr>
              <a:t>Es capaz de prevenir y de revertir el broncoespasmo y el colapso cardiovascular.</a:t>
            </a:r>
          </a:p>
          <a:p>
            <a:pPr eaLnBrk="1" fontAlgn="auto" hangingPunct="1">
              <a:spcAft>
                <a:spcPts val="0"/>
              </a:spcAft>
              <a:defRPr/>
            </a:pPr>
            <a:endParaRPr lang="es-ES_tradnl" sz="9600" b="1" dirty="0">
              <a:latin typeface="Arial"/>
              <a:ea typeface="+mn-ea"/>
              <a:cs typeface="Arial"/>
            </a:endParaRPr>
          </a:p>
          <a:p>
            <a:pPr eaLnBrk="1" fontAlgn="auto" hangingPunct="1">
              <a:spcAft>
                <a:spcPts val="0"/>
              </a:spcAft>
              <a:defRPr/>
            </a:pPr>
            <a:r>
              <a:rPr lang="es-ES_tradnl" sz="9600" b="1" dirty="0">
                <a:latin typeface="Arial"/>
                <a:ea typeface="+mn-ea"/>
                <a:cs typeface="Arial"/>
              </a:rPr>
              <a:t>Debe administrarse de forma precoz, ya que mejora la supervivencia.</a:t>
            </a:r>
            <a:endParaRPr lang="es-ES" sz="9600" b="1" dirty="0">
              <a:latin typeface="Arial"/>
              <a:ea typeface="+mn-ea"/>
              <a:cs typeface="Arial"/>
            </a:endParaRPr>
          </a:p>
          <a:p>
            <a:pPr marL="0" indent="0" eaLnBrk="1" fontAlgn="auto" hangingPunct="1">
              <a:spcAft>
                <a:spcPts val="0"/>
              </a:spcAft>
              <a:buFont typeface="Arial" charset="0"/>
              <a:buNone/>
              <a:defRPr/>
            </a:pP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1316038" y="71438"/>
            <a:ext cx="5865812"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8000" b="1" dirty="0"/>
              <a:t>ADRENALINA</a:t>
            </a:r>
          </a:p>
        </p:txBody>
      </p:sp>
      <p:sp>
        <p:nvSpPr>
          <p:cNvPr id="3" name="Elipse 2"/>
          <p:cNvSpPr/>
          <p:nvPr/>
        </p:nvSpPr>
        <p:spPr>
          <a:xfrm>
            <a:off x="7380288"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9" name="Marcador de contenido 3" descr="en tierra hostil.jpeg"/>
          <p:cNvPicPr>
            <a:picLocks noChangeAspect="1"/>
          </p:cNvPicPr>
          <p:nvPr/>
        </p:nvPicPr>
        <p:blipFill>
          <a:blip r:embed="rId2"/>
          <a:srcRect l="4289" t="23488" b="404"/>
          <a:stretch>
            <a:fillRect/>
          </a:stretch>
        </p:blipFill>
        <p:spPr bwMode="auto">
          <a:xfrm rot="544150">
            <a:off x="6404564" y="3816411"/>
            <a:ext cx="2375380" cy="2531832"/>
          </a:xfrm>
          <a:prstGeom prst="rect">
            <a:avLst/>
          </a:prstGeom>
          <a:noFill/>
          <a:ln>
            <a:noFill/>
          </a:ln>
          <a:effectLst>
            <a:glow rad="228600">
              <a:schemeClr val="accent5">
                <a:satMod val="175000"/>
                <a:alpha val="40000"/>
              </a:schemeClr>
            </a:glow>
          </a:effectLst>
          <a:scene3d>
            <a:camera prst="orthographicFront"/>
            <a:lightRig rig="threePt" dir="t"/>
          </a:scene3d>
          <a:sp3d>
            <a:bevelT/>
          </a:sp3d>
        </p:spPr>
      </p:pic>
      <p:pic>
        <p:nvPicPr>
          <p:cNvPr id="23559" name="Imagen 4" descr="images-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037" y="1196752"/>
            <a:ext cx="5343525" cy="1138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Imagen 5" descr="DownloadedFil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3088" y="1916113"/>
            <a:ext cx="2220912"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1"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111250" y="5616575"/>
            <a:ext cx="454025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6">
                                            <p:txEl>
                                              <p:pRg st="9" end="9"/>
                                            </p:txEl>
                                          </p:spTgt>
                                        </p:tgtEl>
                                        <p:attrNameLst>
                                          <p:attrName>style.visibility</p:attrName>
                                        </p:attrNameLst>
                                      </p:cBhvr>
                                      <p:to>
                                        <p:strVal val="visible"/>
                                      </p:to>
                                    </p:set>
                                    <p:anim calcmode="lin" valueType="num">
                                      <p:cBhvr>
                                        <p:cTn id="7" dur="1000" fill="hold"/>
                                        <p:tgtEl>
                                          <p:spTgt spid="26626">
                                            <p:txEl>
                                              <p:pRg st="9" end="9"/>
                                            </p:txEl>
                                          </p:spTgt>
                                        </p:tgtEl>
                                        <p:attrNameLst>
                                          <p:attrName>ppt_w</p:attrName>
                                        </p:attrNameLst>
                                      </p:cBhvr>
                                      <p:tavLst>
                                        <p:tav tm="0">
                                          <p:val>
                                            <p:strVal val="#ppt_w*0.70"/>
                                          </p:val>
                                        </p:tav>
                                        <p:tav tm="100000">
                                          <p:val>
                                            <p:strVal val="#ppt_w"/>
                                          </p:val>
                                        </p:tav>
                                      </p:tavLst>
                                    </p:anim>
                                    <p:anim calcmode="lin" valueType="num">
                                      <p:cBhvr>
                                        <p:cTn id="8" dur="1000" fill="hold"/>
                                        <p:tgtEl>
                                          <p:spTgt spid="26626">
                                            <p:txEl>
                                              <p:pRg st="9" end="9"/>
                                            </p:txEl>
                                          </p:spTgt>
                                        </p:tgtEl>
                                        <p:attrNameLst>
                                          <p:attrName>ppt_h</p:attrName>
                                        </p:attrNameLst>
                                      </p:cBhvr>
                                      <p:tavLst>
                                        <p:tav tm="0">
                                          <p:val>
                                            <p:strVal val="#ppt_h"/>
                                          </p:val>
                                        </p:tav>
                                        <p:tav tm="100000">
                                          <p:val>
                                            <p:strVal val="#ppt_h"/>
                                          </p:val>
                                        </p:tav>
                                      </p:tavLst>
                                    </p:anim>
                                    <p:animEffect transition="in" filter="fade">
                                      <p:cBhvr>
                                        <p:cTn id="9" dur="1000"/>
                                        <p:tgtEl>
                                          <p:spTgt spid="26626">
                                            <p:txEl>
                                              <p:pRg st="9" end="9"/>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6626">
                                            <p:txEl>
                                              <p:pRg st="11" end="11"/>
                                            </p:txEl>
                                          </p:spTgt>
                                        </p:tgtEl>
                                        <p:attrNameLst>
                                          <p:attrName>style.visibility</p:attrName>
                                        </p:attrNameLst>
                                      </p:cBhvr>
                                      <p:to>
                                        <p:strVal val="visible"/>
                                      </p:to>
                                    </p:set>
                                    <p:anim calcmode="lin" valueType="num">
                                      <p:cBhvr>
                                        <p:cTn id="14" dur="1000" fill="hold"/>
                                        <p:tgtEl>
                                          <p:spTgt spid="26626">
                                            <p:txEl>
                                              <p:pRg st="11" end="11"/>
                                            </p:txEl>
                                          </p:spTgt>
                                        </p:tgtEl>
                                        <p:attrNameLst>
                                          <p:attrName>ppt_w</p:attrName>
                                        </p:attrNameLst>
                                      </p:cBhvr>
                                      <p:tavLst>
                                        <p:tav tm="0">
                                          <p:val>
                                            <p:strVal val="#ppt_w*0.70"/>
                                          </p:val>
                                        </p:tav>
                                        <p:tav tm="100000">
                                          <p:val>
                                            <p:strVal val="#ppt_w"/>
                                          </p:val>
                                        </p:tav>
                                      </p:tavLst>
                                    </p:anim>
                                    <p:anim calcmode="lin" valueType="num">
                                      <p:cBhvr>
                                        <p:cTn id="15" dur="1000" fill="hold"/>
                                        <p:tgtEl>
                                          <p:spTgt spid="26626">
                                            <p:txEl>
                                              <p:pRg st="11" end="11"/>
                                            </p:txEl>
                                          </p:spTgt>
                                        </p:tgtEl>
                                        <p:attrNameLst>
                                          <p:attrName>ppt_h</p:attrName>
                                        </p:attrNameLst>
                                      </p:cBhvr>
                                      <p:tavLst>
                                        <p:tav tm="0">
                                          <p:val>
                                            <p:strVal val="#ppt_h"/>
                                          </p:val>
                                        </p:tav>
                                        <p:tav tm="100000">
                                          <p:val>
                                            <p:strVal val="#ppt_h"/>
                                          </p:val>
                                        </p:tav>
                                      </p:tavLst>
                                    </p:anim>
                                    <p:animEffect transition="in" filter="fade">
                                      <p:cBhvr>
                                        <p:cTn id="16" dur="1000"/>
                                        <p:tgtEl>
                                          <p:spTgt spid="26626">
                                            <p:txEl>
                                              <p:pRg st="11" end="1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6626">
                                            <p:txEl>
                                              <p:pRg st="13" end="13"/>
                                            </p:txEl>
                                          </p:spTgt>
                                        </p:tgtEl>
                                        <p:attrNameLst>
                                          <p:attrName>style.visibility</p:attrName>
                                        </p:attrNameLst>
                                      </p:cBhvr>
                                      <p:to>
                                        <p:strVal val="visible"/>
                                      </p:to>
                                    </p:set>
                                    <p:anim calcmode="lin" valueType="num">
                                      <p:cBhvr>
                                        <p:cTn id="21" dur="1000" fill="hold"/>
                                        <p:tgtEl>
                                          <p:spTgt spid="26626">
                                            <p:txEl>
                                              <p:pRg st="13" end="13"/>
                                            </p:txEl>
                                          </p:spTgt>
                                        </p:tgtEl>
                                        <p:attrNameLst>
                                          <p:attrName>ppt_w</p:attrName>
                                        </p:attrNameLst>
                                      </p:cBhvr>
                                      <p:tavLst>
                                        <p:tav tm="0">
                                          <p:val>
                                            <p:strVal val="#ppt_w*0.70"/>
                                          </p:val>
                                        </p:tav>
                                        <p:tav tm="100000">
                                          <p:val>
                                            <p:strVal val="#ppt_w"/>
                                          </p:val>
                                        </p:tav>
                                      </p:tavLst>
                                    </p:anim>
                                    <p:anim calcmode="lin" valueType="num">
                                      <p:cBhvr>
                                        <p:cTn id="22" dur="1000" fill="hold"/>
                                        <p:tgtEl>
                                          <p:spTgt spid="26626">
                                            <p:txEl>
                                              <p:pRg st="13" end="13"/>
                                            </p:txEl>
                                          </p:spTgt>
                                        </p:tgtEl>
                                        <p:attrNameLst>
                                          <p:attrName>ppt_h</p:attrName>
                                        </p:attrNameLst>
                                      </p:cBhvr>
                                      <p:tavLst>
                                        <p:tav tm="0">
                                          <p:val>
                                            <p:strVal val="#ppt_h"/>
                                          </p:val>
                                        </p:tav>
                                        <p:tav tm="100000">
                                          <p:val>
                                            <p:strVal val="#ppt_h"/>
                                          </p:val>
                                        </p:tav>
                                      </p:tavLst>
                                    </p:anim>
                                    <p:animEffect transition="in" filter="fade">
                                      <p:cBhvr>
                                        <p:cTn id="23" dur="1000"/>
                                        <p:tgtEl>
                                          <p:spTgt spid="2662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5308600" cy="4976812"/>
          </a:xfrm>
          <a:ln>
            <a:solidFill>
              <a:srgbClr val="7A7A7A"/>
            </a:solidFill>
          </a:ln>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_tradnl" sz="9600" b="1" dirty="0">
              <a:latin typeface="Arial"/>
              <a:ea typeface="+mn-ea"/>
              <a:cs typeface="Arial"/>
            </a:endParaRPr>
          </a:p>
          <a:p>
            <a:pPr marL="0" indent="0" eaLnBrk="1" fontAlgn="auto" hangingPunct="1">
              <a:spcAft>
                <a:spcPts val="0"/>
              </a:spcAft>
              <a:buFont typeface="Arial" charset="0"/>
              <a:buNone/>
              <a:defRPr/>
            </a:pPr>
            <a:endParaRPr lang="es-ES_tradnl" sz="9600" b="1" dirty="0">
              <a:latin typeface="Arial"/>
              <a:ea typeface="+mn-ea"/>
              <a:cs typeface="Arial"/>
            </a:endParaRPr>
          </a:p>
          <a:p>
            <a:pPr eaLnBrk="1" fontAlgn="auto" hangingPunct="1">
              <a:spcAft>
                <a:spcPts val="0"/>
              </a:spcAft>
              <a:defRPr/>
            </a:pPr>
            <a:r>
              <a:rPr lang="es-ES_tradnl" sz="11200" b="1" dirty="0">
                <a:latin typeface="Arial"/>
                <a:ea typeface="+mn-ea"/>
                <a:cs typeface="Arial"/>
              </a:rPr>
              <a:t>Acción rápida, en pocos minutos y vida media corta 15-20 minutos.</a:t>
            </a:r>
          </a:p>
          <a:p>
            <a:pPr eaLnBrk="1" fontAlgn="auto" hangingPunct="1">
              <a:spcAft>
                <a:spcPts val="0"/>
              </a:spcAft>
              <a:defRPr/>
            </a:pPr>
            <a:endParaRPr lang="es-ES_tradnl" sz="11200" b="1" dirty="0">
              <a:latin typeface="Arial"/>
              <a:ea typeface="+mn-ea"/>
              <a:cs typeface="Arial"/>
            </a:endParaRPr>
          </a:p>
          <a:p>
            <a:pPr eaLnBrk="1" fontAlgn="auto" hangingPunct="1">
              <a:spcAft>
                <a:spcPts val="0"/>
              </a:spcAft>
              <a:defRPr/>
            </a:pPr>
            <a:r>
              <a:rPr lang="es-ES_tradnl" sz="11200" b="1" dirty="0">
                <a:latin typeface="Arial"/>
                <a:ea typeface="+mn-ea"/>
                <a:cs typeface="Arial"/>
              </a:rPr>
              <a:t>Hace que las venas y arterias se contraigan, recuperando la presión sanguínea.</a:t>
            </a:r>
            <a:endParaRPr lang="es-ES" sz="11200" dirty="0">
              <a:latin typeface="Arial"/>
              <a:ea typeface="+mn-ea"/>
              <a:cs typeface="Arial"/>
            </a:endParaRPr>
          </a:p>
          <a:p>
            <a:pPr marL="0" indent="0" eaLnBrk="1" fontAlgn="auto" hangingPunct="1">
              <a:spcAft>
                <a:spcPts val="0"/>
              </a:spcAft>
              <a:buFont typeface="Arial" charset="0"/>
              <a:buNone/>
              <a:defRPr/>
            </a:pPr>
            <a:endParaRPr lang="es-ES" sz="11200" dirty="0">
              <a:ea typeface="+mn-ea"/>
              <a:cs typeface="+mn-cs"/>
            </a:endParaRPr>
          </a:p>
          <a:p>
            <a:pPr marL="0" indent="0" eaLnBrk="1" fontAlgn="auto" hangingPunct="1">
              <a:spcAft>
                <a:spcPts val="0"/>
              </a:spcAft>
              <a:buFont typeface="Arial" charset="0"/>
              <a:buNone/>
              <a:defRPr/>
            </a:pPr>
            <a:r>
              <a:rPr lang="es-ES" sz="11200" dirty="0">
                <a:solidFill>
                  <a:srgbClr val="0000FF"/>
                </a:solidFill>
                <a:ea typeface="+mn-ea"/>
                <a:cs typeface="+mn-cs"/>
              </a:rPr>
              <a:t>	</a:t>
            </a:r>
            <a:endParaRPr lang="es-ES" sz="112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Efectos de la adrenalina</a:t>
            </a:r>
          </a:p>
        </p:txBody>
      </p:sp>
      <p:sp>
        <p:nvSpPr>
          <p:cNvPr id="3" name="Elipse 2"/>
          <p:cNvSpPr/>
          <p:nvPr/>
        </p:nvSpPr>
        <p:spPr>
          <a:xfrm>
            <a:off x="7092950"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24582"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216025"/>
            <a:ext cx="5080000" cy="107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Imagen 10" descr="images-3.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2133600"/>
            <a:ext cx="3400425" cy="407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n 3" descr="images-6.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1681163"/>
            <a:ext cx="3429000" cy="463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034284"/>
            <a:ext cx="4464050" cy="87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5308600" cy="4976812"/>
          </a:xfrm>
          <a:ln>
            <a:solidFill>
              <a:srgbClr val="7A7A7A"/>
            </a:solidFill>
          </a:ln>
        </p:spPr>
        <p:txBody>
          <a:bodyPr rtlCol="0">
            <a:normAutofit fontScale="32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Disminuye la inflamación de los tejidos.</a:t>
            </a: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Efectos de la adrenalina</a:t>
            </a:r>
          </a:p>
        </p:txBody>
      </p:sp>
      <p:sp>
        <p:nvSpPr>
          <p:cNvPr id="3" name="Elipse 2"/>
          <p:cNvSpPr/>
          <p:nvPr/>
        </p:nvSpPr>
        <p:spPr>
          <a:xfrm>
            <a:off x="7092950"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25606"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368425"/>
            <a:ext cx="5080000" cy="128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Imagen 12" descr="images-8.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3588" y="4221163"/>
            <a:ext cx="3071812" cy="22050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608" name="Imagen 13" descr="images-7.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89138"/>
            <a:ext cx="3048000" cy="2133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Imagen 5"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1903413"/>
            <a:ext cx="3240088" cy="452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27088" y="2405063"/>
            <a:ext cx="43211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5"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9563" y="2251075"/>
            <a:ext cx="3744912"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Marcador de contenido 2"/>
          <p:cNvSpPr>
            <a:spLocks noGrp="1"/>
          </p:cNvSpPr>
          <p:nvPr>
            <p:ph idx="1"/>
          </p:nvPr>
        </p:nvSpPr>
        <p:spPr>
          <a:xfrm>
            <a:off x="434975" y="1341438"/>
            <a:ext cx="4857750" cy="4976812"/>
          </a:xfrm>
          <a:ln>
            <a:solidFill>
              <a:srgbClr val="7A7A7A"/>
            </a:solidFill>
          </a:ln>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Mejora la actividad cardiaca,  aumentando </a:t>
            </a:r>
          </a:p>
          <a:p>
            <a:pPr eaLnBrk="1" fontAlgn="auto" hangingPunct="1">
              <a:spcAft>
                <a:spcPts val="0"/>
              </a:spcAft>
              <a:defRPr/>
            </a:pPr>
            <a:endParaRPr lang="es-ES_tradnl" sz="9600" b="1" dirty="0">
              <a:latin typeface="Arial"/>
              <a:ea typeface="+mn-ea"/>
              <a:cs typeface="Arial"/>
            </a:endParaRPr>
          </a:p>
          <a:p>
            <a:pPr eaLnBrk="1" fontAlgn="auto" hangingPunct="1">
              <a:spcAft>
                <a:spcPts val="0"/>
              </a:spcAft>
              <a:defRPr/>
            </a:pPr>
            <a:r>
              <a:rPr lang="es-ES_tradnl" sz="9600" b="1" dirty="0">
                <a:latin typeface="Arial"/>
                <a:ea typeface="+mn-ea"/>
                <a:cs typeface="Arial"/>
              </a:rPr>
              <a:t>la fuerza y frecuencia de sus contracciones</a:t>
            </a: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Efectos de la adrenalina</a:t>
            </a:r>
          </a:p>
        </p:txBody>
      </p:sp>
      <p:sp>
        <p:nvSpPr>
          <p:cNvPr id="3" name="Elipse 2"/>
          <p:cNvSpPr/>
          <p:nvPr/>
        </p:nvSpPr>
        <p:spPr>
          <a:xfrm>
            <a:off x="7092950"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26631" name="Imagen 4" descr="images-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 y="1449388"/>
            <a:ext cx="4756150"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n 3" descr="images-9.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9563" y="1844675"/>
            <a:ext cx="37544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71550" y="2420938"/>
            <a:ext cx="390366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4857750" cy="4976812"/>
          </a:xfrm>
          <a:ln>
            <a:solidFill>
              <a:srgbClr val="7A7A7A"/>
            </a:solidFill>
          </a:ln>
        </p:spPr>
        <p:txBody>
          <a:bodyPr rtlCol="0">
            <a:normAutofit fontScale="32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Aumenta el tamaño de los bronquios</a:t>
            </a: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Efectos de la adrenalina</a:t>
            </a:r>
          </a:p>
        </p:txBody>
      </p:sp>
      <p:sp>
        <p:nvSpPr>
          <p:cNvPr id="3" name="Elipse 2"/>
          <p:cNvSpPr/>
          <p:nvPr/>
        </p:nvSpPr>
        <p:spPr>
          <a:xfrm>
            <a:off x="7092950"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27654"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449388"/>
            <a:ext cx="4756150"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Imagen 9" descr="images-4.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25" y="3068638"/>
            <a:ext cx="352901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6" name="Imagen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1188" y="2520950"/>
            <a:ext cx="4176712"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765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341438"/>
            <a:ext cx="4857750" cy="4976812"/>
          </a:xfrm>
          <a:ln>
            <a:solidFill>
              <a:srgbClr val="7A7A7A"/>
            </a:solidFill>
          </a:ln>
        </p:spPr>
        <p:txBody>
          <a:bodyPr rtlCol="0">
            <a:normAutofit fontScale="250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Disminuye la producción de sustancias </a:t>
            </a:r>
            <a:r>
              <a:rPr lang="es-ES_tradnl" sz="9600" b="1" dirty="0" err="1">
                <a:latin typeface="Arial"/>
                <a:ea typeface="+mn-ea"/>
                <a:cs typeface="Arial"/>
              </a:rPr>
              <a:t>vasoactivas</a:t>
            </a:r>
            <a:r>
              <a:rPr lang="es-ES_tradnl" sz="9600" b="1" dirty="0">
                <a:latin typeface="Arial"/>
                <a:ea typeface="+mn-ea"/>
                <a:cs typeface="Arial"/>
              </a:rPr>
              <a:t> inflamatorias por parte de algunas células de los tejidos del cuerpo humano.</a:t>
            </a:r>
          </a:p>
          <a:p>
            <a:pPr eaLnBrk="1" fontAlgn="auto" hangingPunct="1">
              <a:spcAft>
                <a:spcPts val="0"/>
              </a:spcAft>
              <a:defRPr/>
            </a:pPr>
            <a:r>
              <a:rPr lang="es-ES_tradnl" sz="9600" b="1" dirty="0">
                <a:latin typeface="Arial"/>
                <a:ea typeface="+mn-ea"/>
                <a:cs typeface="Arial"/>
              </a:rPr>
              <a:t> (</a:t>
            </a:r>
            <a:r>
              <a:rPr lang="es-ES_tradnl" sz="9600" b="1" dirty="0" err="1">
                <a:latin typeface="Arial"/>
                <a:ea typeface="+mn-ea"/>
                <a:cs typeface="Arial"/>
              </a:rPr>
              <a:t>mastocitos</a:t>
            </a:r>
            <a:r>
              <a:rPr lang="es-ES_tradnl" sz="9600" b="1" dirty="0">
                <a:latin typeface="Arial"/>
                <a:ea typeface="+mn-ea"/>
                <a:cs typeface="Arial"/>
              </a:rPr>
              <a:t> y basófilos)</a:t>
            </a:r>
            <a:endParaRPr lang="es-ES" sz="8000"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Efectos de la adrenalina</a:t>
            </a:r>
          </a:p>
        </p:txBody>
      </p:sp>
      <p:sp>
        <p:nvSpPr>
          <p:cNvPr id="3" name="Elipse 2"/>
          <p:cNvSpPr/>
          <p:nvPr/>
        </p:nvSpPr>
        <p:spPr>
          <a:xfrm>
            <a:off x="7092950" y="188913"/>
            <a:ext cx="1584325" cy="14922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endParaRPr lang="es-ES" sz="6000" b="1" dirty="0">
              <a:solidFill>
                <a:schemeClr val="tx1"/>
              </a:solidFill>
            </a:endParaRPr>
          </a:p>
        </p:txBody>
      </p:sp>
      <p:pic>
        <p:nvPicPr>
          <p:cNvPr id="28678"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449388"/>
            <a:ext cx="4756150"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Imagen 3" descr="images-1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714625"/>
            <a:ext cx="3851275" cy="287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n 6" descr="images-13.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1613" y="2597150"/>
            <a:ext cx="3887787" cy="299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1"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27088" y="2433638"/>
            <a:ext cx="4032250" cy="105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900113" y="2481263"/>
            <a:ext cx="6818312" cy="3924300"/>
          </a:xfrm>
          <a:ln>
            <a:solidFill>
              <a:srgbClr val="7A7A7A"/>
            </a:solidFill>
          </a:ln>
        </p:spPr>
        <p:txBody>
          <a:bodyPr rtlCol="0">
            <a:normAutofit fontScale="62500" lnSpcReduction="20000"/>
          </a:bodyPr>
          <a:lstStyle/>
          <a:p>
            <a:pPr marL="0" indent="0" eaLnBrk="1" fontAlgn="auto" hangingPunct="1">
              <a:spcAft>
                <a:spcPts val="0"/>
              </a:spcAft>
              <a:buFont typeface="Arial" charset="0"/>
              <a:buNone/>
              <a:defRPr/>
            </a:pPr>
            <a:endParaRPr lang="es-ES" sz="5900" b="1" dirty="0">
              <a:latin typeface="Arial"/>
              <a:ea typeface="+mn-ea"/>
              <a:cs typeface="Arial"/>
            </a:endParaRPr>
          </a:p>
          <a:p>
            <a:pPr eaLnBrk="1" fontAlgn="auto" hangingPunct="1">
              <a:spcAft>
                <a:spcPts val="0"/>
              </a:spcAft>
              <a:defRPr/>
            </a:pPr>
            <a:r>
              <a:rPr lang="es-ES_tradnl" sz="9600" b="1" dirty="0">
                <a:latin typeface="Arial"/>
                <a:ea typeface="+mn-ea"/>
                <a:cs typeface="Arial"/>
              </a:rPr>
              <a:t>No hay ninguna contraindicación absoluta.</a:t>
            </a: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125314"/>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800" b="1" dirty="0"/>
              <a:t>CONTRAINDICACIONES</a:t>
            </a:r>
          </a:p>
        </p:txBody>
      </p:sp>
      <p:pic>
        <p:nvPicPr>
          <p:cNvPr id="29701"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975" y="1244600"/>
            <a:ext cx="475615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eñal de prohibido 3"/>
          <p:cNvSpPr/>
          <p:nvPr/>
        </p:nvSpPr>
        <p:spPr>
          <a:xfrm>
            <a:off x="7019925" y="260350"/>
            <a:ext cx="1728788" cy="1584325"/>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pic>
        <p:nvPicPr>
          <p:cNvPr id="29703" name="Imagen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258888" y="5516563"/>
            <a:ext cx="4846637"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557338"/>
            <a:ext cx="6584950" cy="4976812"/>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269330"/>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000" b="1" dirty="0"/>
              <a:t>Técnica de administración  de la adrenalina</a:t>
            </a:r>
          </a:p>
        </p:txBody>
      </p:sp>
      <p:sp>
        <p:nvSpPr>
          <p:cNvPr id="3" name="Elipse 2"/>
          <p:cNvSpPr/>
          <p:nvPr/>
        </p:nvSpPr>
        <p:spPr>
          <a:xfrm>
            <a:off x="4427538" y="1804988"/>
            <a:ext cx="1663700" cy="1558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bg1"/>
                </a:solidFill>
              </a:rPr>
              <a:t>1</a:t>
            </a:r>
          </a:p>
        </p:txBody>
      </p:sp>
      <p:pic>
        <p:nvPicPr>
          <p:cNvPr id="32774"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1063" y="-1588"/>
            <a:ext cx="173355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775" name="Group 1"/>
          <p:cNvGrpSpPr>
            <a:grpSpLocks/>
          </p:cNvGrpSpPr>
          <p:nvPr/>
        </p:nvGrpSpPr>
        <p:grpSpPr bwMode="auto">
          <a:xfrm>
            <a:off x="434975" y="1557338"/>
            <a:ext cx="2303463" cy="2266950"/>
            <a:chOff x="690" y="49"/>
            <a:chExt cx="1227" cy="1227"/>
          </a:xfrm>
        </p:grpSpPr>
        <p:grpSp>
          <p:nvGrpSpPr>
            <p:cNvPr id="32777" name="Group 2"/>
            <p:cNvGrpSpPr>
              <a:grpSpLocks/>
            </p:cNvGrpSpPr>
            <p:nvPr/>
          </p:nvGrpSpPr>
          <p:grpSpPr bwMode="auto">
            <a:xfrm>
              <a:off x="723" y="82"/>
              <a:ext cx="1162" cy="1162"/>
              <a:chOff x="723" y="82"/>
              <a:chExt cx="1162" cy="1162"/>
            </a:xfrm>
          </p:grpSpPr>
          <p:sp>
            <p:nvSpPr>
              <p:cNvPr id="32843" name="Freeform 3"/>
              <p:cNvSpPr>
                <a:spLocks/>
              </p:cNvSpPr>
              <p:nvPr/>
            </p:nvSpPr>
            <p:spPr bwMode="auto">
              <a:xfrm>
                <a:off x="723" y="82"/>
                <a:ext cx="1162" cy="1162"/>
              </a:xfrm>
              <a:custGeom>
                <a:avLst/>
                <a:gdLst>
                  <a:gd name="T0" fmla="*/ 0 w 1162"/>
                  <a:gd name="T1" fmla="*/ 1244 h 1162"/>
                  <a:gd name="T2" fmla="*/ 1162 w 1162"/>
                  <a:gd name="T3" fmla="*/ 1244 h 1162"/>
                  <a:gd name="T4" fmla="*/ 1162 w 1162"/>
                  <a:gd name="T5" fmla="*/ 82 h 1162"/>
                  <a:gd name="T6" fmla="*/ 0 w 1162"/>
                  <a:gd name="T7" fmla="*/ 82 h 1162"/>
                  <a:gd name="T8" fmla="*/ 0 w 1162"/>
                  <a:gd name="T9" fmla="*/ 1244 h 1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 h="1162">
                    <a:moveTo>
                      <a:pt x="0" y="1162"/>
                    </a:moveTo>
                    <a:lnTo>
                      <a:pt x="1162" y="1162"/>
                    </a:lnTo>
                    <a:lnTo>
                      <a:pt x="1162" y="0"/>
                    </a:lnTo>
                    <a:lnTo>
                      <a:pt x="0" y="0"/>
                    </a:lnTo>
                    <a:lnTo>
                      <a:pt x="0" y="1162"/>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2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 y="82"/>
                <a:ext cx="116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778" name="Group 5"/>
            <p:cNvGrpSpPr>
              <a:grpSpLocks/>
            </p:cNvGrpSpPr>
            <p:nvPr/>
          </p:nvGrpSpPr>
          <p:grpSpPr bwMode="auto">
            <a:xfrm>
              <a:off x="723" y="82"/>
              <a:ext cx="1162" cy="1162"/>
              <a:chOff x="723" y="82"/>
              <a:chExt cx="1162" cy="1162"/>
            </a:xfrm>
          </p:grpSpPr>
          <p:sp>
            <p:nvSpPr>
              <p:cNvPr id="32842" name="Freeform 6"/>
              <p:cNvSpPr>
                <a:spLocks/>
              </p:cNvSpPr>
              <p:nvPr/>
            </p:nvSpPr>
            <p:spPr bwMode="auto">
              <a:xfrm>
                <a:off x="723" y="82"/>
                <a:ext cx="1162" cy="1162"/>
              </a:xfrm>
              <a:custGeom>
                <a:avLst/>
                <a:gdLst>
                  <a:gd name="T0" fmla="*/ 78 w 1162"/>
                  <a:gd name="T1" fmla="*/ 1316 h 1162"/>
                  <a:gd name="T2" fmla="*/ 1240 w 1162"/>
                  <a:gd name="T3" fmla="*/ 1316 h 1162"/>
                  <a:gd name="T4" fmla="*/ 1240 w 1162"/>
                  <a:gd name="T5" fmla="*/ 154 h 1162"/>
                  <a:gd name="T6" fmla="*/ 78 w 1162"/>
                  <a:gd name="T7" fmla="*/ 154 h 1162"/>
                  <a:gd name="T8" fmla="*/ 78 w 1162"/>
                  <a:gd name="T9" fmla="*/ 1316 h 1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 h="1162">
                    <a:moveTo>
                      <a:pt x="78" y="1234"/>
                    </a:moveTo>
                    <a:lnTo>
                      <a:pt x="1240" y="1234"/>
                    </a:lnTo>
                    <a:lnTo>
                      <a:pt x="1240" y="72"/>
                    </a:lnTo>
                    <a:lnTo>
                      <a:pt x="78" y="72"/>
                    </a:lnTo>
                    <a:lnTo>
                      <a:pt x="78" y="1234"/>
                    </a:lnTo>
                  </a:path>
                </a:pathLst>
              </a:custGeom>
              <a:solidFill>
                <a:srgbClr val="DCDDD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79" name="Group 7"/>
            <p:cNvGrpSpPr>
              <a:grpSpLocks/>
            </p:cNvGrpSpPr>
            <p:nvPr/>
          </p:nvGrpSpPr>
          <p:grpSpPr bwMode="auto">
            <a:xfrm>
              <a:off x="745" y="258"/>
              <a:ext cx="135" cy="136"/>
              <a:chOff x="745" y="258"/>
              <a:chExt cx="135" cy="136"/>
            </a:xfrm>
          </p:grpSpPr>
          <p:sp>
            <p:nvSpPr>
              <p:cNvPr id="32841" name="Freeform 8"/>
              <p:cNvSpPr>
                <a:spLocks/>
              </p:cNvSpPr>
              <p:nvPr/>
            </p:nvSpPr>
            <p:spPr bwMode="auto">
              <a:xfrm>
                <a:off x="745" y="258"/>
                <a:ext cx="135" cy="136"/>
              </a:xfrm>
              <a:custGeom>
                <a:avLst/>
                <a:gdLst>
                  <a:gd name="T0" fmla="*/ 111 w 135"/>
                  <a:gd name="T1" fmla="*/ 258 h 136"/>
                  <a:gd name="T2" fmla="*/ 106 w 135"/>
                  <a:gd name="T3" fmla="*/ 258 h 136"/>
                  <a:gd name="T4" fmla="*/ 0 w 135"/>
                  <a:gd name="T5" fmla="*/ 365 h 136"/>
                  <a:gd name="T6" fmla="*/ 0 w 135"/>
                  <a:gd name="T7" fmla="*/ 370 h 136"/>
                  <a:gd name="T8" fmla="*/ 24 w 135"/>
                  <a:gd name="T9" fmla="*/ 394 h 136"/>
                  <a:gd name="T10" fmla="*/ 135 w 135"/>
                  <a:gd name="T11" fmla="*/ 282 h 136"/>
                  <a:gd name="T12" fmla="*/ 111 w 135"/>
                  <a:gd name="T13" fmla="*/ 258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 h="136">
                    <a:moveTo>
                      <a:pt x="111" y="0"/>
                    </a:moveTo>
                    <a:lnTo>
                      <a:pt x="106" y="0"/>
                    </a:lnTo>
                    <a:lnTo>
                      <a:pt x="0" y="107"/>
                    </a:lnTo>
                    <a:lnTo>
                      <a:pt x="0" y="112"/>
                    </a:lnTo>
                    <a:lnTo>
                      <a:pt x="24" y="136"/>
                    </a:lnTo>
                    <a:lnTo>
                      <a:pt x="135" y="24"/>
                    </a:lnTo>
                    <a:lnTo>
                      <a:pt x="111" y="0"/>
                    </a:lnTo>
                  </a:path>
                </a:pathLst>
              </a:custGeom>
              <a:solidFill>
                <a:srgbClr val="FFD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0" name="Group 9"/>
            <p:cNvGrpSpPr>
              <a:grpSpLocks/>
            </p:cNvGrpSpPr>
            <p:nvPr/>
          </p:nvGrpSpPr>
          <p:grpSpPr bwMode="auto">
            <a:xfrm>
              <a:off x="772" y="285"/>
              <a:ext cx="149" cy="149"/>
              <a:chOff x="772" y="285"/>
              <a:chExt cx="149" cy="149"/>
            </a:xfrm>
          </p:grpSpPr>
          <p:sp>
            <p:nvSpPr>
              <p:cNvPr id="32840" name="Freeform 10"/>
              <p:cNvSpPr>
                <a:spLocks/>
              </p:cNvSpPr>
              <p:nvPr/>
            </p:nvSpPr>
            <p:spPr bwMode="auto">
              <a:xfrm>
                <a:off x="772" y="285"/>
                <a:ext cx="149" cy="149"/>
              </a:xfrm>
              <a:custGeom>
                <a:avLst/>
                <a:gdLst>
                  <a:gd name="T0" fmla="*/ 104 w 149"/>
                  <a:gd name="T1" fmla="*/ 285 h 149"/>
                  <a:gd name="T2" fmla="*/ 0 w 149"/>
                  <a:gd name="T3" fmla="*/ 391 h 149"/>
                  <a:gd name="T4" fmla="*/ 44 w 149"/>
                  <a:gd name="T5" fmla="*/ 434 h 149"/>
                  <a:gd name="T6" fmla="*/ 149 w 149"/>
                  <a:gd name="T7" fmla="*/ 329 h 149"/>
                  <a:gd name="T8" fmla="*/ 104 w 149"/>
                  <a:gd name="T9" fmla="*/ 285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49">
                    <a:moveTo>
                      <a:pt x="104" y="0"/>
                    </a:moveTo>
                    <a:lnTo>
                      <a:pt x="0" y="106"/>
                    </a:lnTo>
                    <a:lnTo>
                      <a:pt x="44" y="149"/>
                    </a:lnTo>
                    <a:lnTo>
                      <a:pt x="149" y="44"/>
                    </a:lnTo>
                    <a:lnTo>
                      <a:pt x="104" y="0"/>
                    </a:lnTo>
                  </a:path>
                </a:pathLst>
              </a:custGeom>
              <a:solidFill>
                <a:srgbClr val="FFD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1" name="Group 11"/>
            <p:cNvGrpSpPr>
              <a:grpSpLocks/>
            </p:cNvGrpSpPr>
            <p:nvPr/>
          </p:nvGrpSpPr>
          <p:grpSpPr bwMode="auto">
            <a:xfrm>
              <a:off x="843" y="357"/>
              <a:ext cx="64" cy="63"/>
              <a:chOff x="843" y="357"/>
              <a:chExt cx="64" cy="63"/>
            </a:xfrm>
          </p:grpSpPr>
          <p:sp>
            <p:nvSpPr>
              <p:cNvPr id="32839" name="Freeform 12"/>
              <p:cNvSpPr>
                <a:spLocks/>
              </p:cNvSpPr>
              <p:nvPr/>
            </p:nvSpPr>
            <p:spPr bwMode="auto">
              <a:xfrm>
                <a:off x="843" y="357"/>
                <a:ext cx="64" cy="63"/>
              </a:xfrm>
              <a:custGeom>
                <a:avLst/>
                <a:gdLst>
                  <a:gd name="T0" fmla="*/ 11 w 64"/>
                  <a:gd name="T1" fmla="*/ 357 h 63"/>
                  <a:gd name="T2" fmla="*/ 6 w 64"/>
                  <a:gd name="T3" fmla="*/ 357 h 63"/>
                  <a:gd name="T4" fmla="*/ 0 w 64"/>
                  <a:gd name="T5" fmla="*/ 363 h 63"/>
                  <a:gd name="T6" fmla="*/ 0 w 64"/>
                  <a:gd name="T7" fmla="*/ 368 h 63"/>
                  <a:gd name="T8" fmla="*/ 53 w 64"/>
                  <a:gd name="T9" fmla="*/ 420 h 63"/>
                  <a:gd name="T10" fmla="*/ 58 w 64"/>
                  <a:gd name="T11" fmla="*/ 420 h 63"/>
                  <a:gd name="T12" fmla="*/ 64 w 64"/>
                  <a:gd name="T13" fmla="*/ 414 h 63"/>
                  <a:gd name="T14" fmla="*/ 64 w 64"/>
                  <a:gd name="T15" fmla="*/ 409 h 63"/>
                  <a:gd name="T16" fmla="*/ 11 w 64"/>
                  <a:gd name="T17" fmla="*/ 357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63">
                    <a:moveTo>
                      <a:pt x="11" y="0"/>
                    </a:moveTo>
                    <a:lnTo>
                      <a:pt x="6" y="0"/>
                    </a:lnTo>
                    <a:lnTo>
                      <a:pt x="0" y="6"/>
                    </a:lnTo>
                    <a:lnTo>
                      <a:pt x="0" y="11"/>
                    </a:lnTo>
                    <a:lnTo>
                      <a:pt x="53" y="63"/>
                    </a:lnTo>
                    <a:lnTo>
                      <a:pt x="58" y="63"/>
                    </a:lnTo>
                    <a:lnTo>
                      <a:pt x="64" y="57"/>
                    </a:lnTo>
                    <a:lnTo>
                      <a:pt x="64" y="52"/>
                    </a:lnTo>
                    <a:lnTo>
                      <a:pt x="11" y="0"/>
                    </a:lnTo>
                  </a:path>
                </a:pathLst>
              </a:custGeom>
              <a:solidFill>
                <a:srgbClr val="FFD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2" name="Group 13"/>
            <p:cNvGrpSpPr>
              <a:grpSpLocks/>
            </p:cNvGrpSpPr>
            <p:nvPr/>
          </p:nvGrpSpPr>
          <p:grpSpPr bwMode="auto">
            <a:xfrm>
              <a:off x="741" y="254"/>
              <a:ext cx="186" cy="186"/>
              <a:chOff x="741" y="254"/>
              <a:chExt cx="186" cy="186"/>
            </a:xfrm>
          </p:grpSpPr>
          <p:sp>
            <p:nvSpPr>
              <p:cNvPr id="32832" name="Freeform 14"/>
              <p:cNvSpPr>
                <a:spLocks/>
              </p:cNvSpPr>
              <p:nvPr/>
            </p:nvSpPr>
            <p:spPr bwMode="auto">
              <a:xfrm>
                <a:off x="741" y="254"/>
                <a:ext cx="186" cy="186"/>
              </a:xfrm>
              <a:custGeom>
                <a:avLst/>
                <a:gdLst>
                  <a:gd name="T0" fmla="*/ 44 w 186"/>
                  <a:gd name="T1" fmla="*/ 397 h 186"/>
                  <a:gd name="T2" fmla="*/ 31 w 186"/>
                  <a:gd name="T3" fmla="*/ 397 h 186"/>
                  <a:gd name="T4" fmla="*/ 75 w 186"/>
                  <a:gd name="T5" fmla="*/ 441 h 186"/>
                  <a:gd name="T6" fmla="*/ 87 w 186"/>
                  <a:gd name="T7" fmla="*/ 428 h 186"/>
                  <a:gd name="T8" fmla="*/ 75 w 186"/>
                  <a:gd name="T9" fmla="*/ 428 h 186"/>
                  <a:gd name="T10" fmla="*/ 44 w 186"/>
                  <a:gd name="T11" fmla="*/ 397 h 1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 h="186">
                    <a:moveTo>
                      <a:pt x="44" y="143"/>
                    </a:moveTo>
                    <a:lnTo>
                      <a:pt x="31" y="143"/>
                    </a:lnTo>
                    <a:lnTo>
                      <a:pt x="75" y="187"/>
                    </a:lnTo>
                    <a:lnTo>
                      <a:pt x="87" y="174"/>
                    </a:lnTo>
                    <a:lnTo>
                      <a:pt x="75" y="174"/>
                    </a:lnTo>
                    <a:lnTo>
                      <a:pt x="44" y="143"/>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3" name="Freeform 15"/>
              <p:cNvSpPr>
                <a:spLocks/>
              </p:cNvSpPr>
              <p:nvPr/>
            </p:nvSpPr>
            <p:spPr bwMode="auto">
              <a:xfrm>
                <a:off x="741" y="254"/>
                <a:ext cx="186" cy="186"/>
              </a:xfrm>
              <a:custGeom>
                <a:avLst/>
                <a:gdLst>
                  <a:gd name="T0" fmla="*/ 122 w 186"/>
                  <a:gd name="T1" fmla="*/ 381 h 186"/>
                  <a:gd name="T2" fmla="*/ 75 w 186"/>
                  <a:gd name="T3" fmla="*/ 428 h 186"/>
                  <a:gd name="T4" fmla="*/ 87 w 186"/>
                  <a:gd name="T5" fmla="*/ 428 h 186"/>
                  <a:gd name="T6" fmla="*/ 122 w 186"/>
                  <a:gd name="T7" fmla="*/ 393 h 186"/>
                  <a:gd name="T8" fmla="*/ 134 w 186"/>
                  <a:gd name="T9" fmla="*/ 393 h 186"/>
                  <a:gd name="T10" fmla="*/ 122 w 186"/>
                  <a:gd name="T11" fmla="*/ 381 h 1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 h="186">
                    <a:moveTo>
                      <a:pt x="122" y="127"/>
                    </a:moveTo>
                    <a:lnTo>
                      <a:pt x="75" y="174"/>
                    </a:lnTo>
                    <a:lnTo>
                      <a:pt x="87" y="174"/>
                    </a:lnTo>
                    <a:lnTo>
                      <a:pt x="122" y="139"/>
                    </a:lnTo>
                    <a:lnTo>
                      <a:pt x="134" y="139"/>
                    </a:lnTo>
                    <a:lnTo>
                      <a:pt x="122" y="127"/>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4" name="Freeform 16"/>
              <p:cNvSpPr>
                <a:spLocks/>
              </p:cNvSpPr>
              <p:nvPr/>
            </p:nvSpPr>
            <p:spPr bwMode="auto">
              <a:xfrm>
                <a:off x="741" y="254"/>
                <a:ext cx="186" cy="186"/>
              </a:xfrm>
              <a:custGeom>
                <a:avLst/>
                <a:gdLst>
                  <a:gd name="T0" fmla="*/ 134 w 186"/>
                  <a:gd name="T1" fmla="*/ 393 h 186"/>
                  <a:gd name="T2" fmla="*/ 122 w 186"/>
                  <a:gd name="T3" fmla="*/ 393 h 186"/>
                  <a:gd name="T4" fmla="*/ 149 w 186"/>
                  <a:gd name="T5" fmla="*/ 420 h 186"/>
                  <a:gd name="T6" fmla="*/ 151 w 186"/>
                  <a:gd name="T7" fmla="*/ 422 h 186"/>
                  <a:gd name="T8" fmla="*/ 155 w 186"/>
                  <a:gd name="T9" fmla="*/ 424 h 186"/>
                  <a:gd name="T10" fmla="*/ 161 w 186"/>
                  <a:gd name="T11" fmla="*/ 424 h 186"/>
                  <a:gd name="T12" fmla="*/ 164 w 186"/>
                  <a:gd name="T13" fmla="*/ 422 h 186"/>
                  <a:gd name="T14" fmla="*/ 166 w 186"/>
                  <a:gd name="T15" fmla="*/ 420 h 186"/>
                  <a:gd name="T16" fmla="*/ 169 w 186"/>
                  <a:gd name="T17" fmla="*/ 418 h 186"/>
                  <a:gd name="T18" fmla="*/ 170 w 186"/>
                  <a:gd name="T19" fmla="*/ 415 h 186"/>
                  <a:gd name="T20" fmla="*/ 157 w 186"/>
                  <a:gd name="T21" fmla="*/ 415 h 186"/>
                  <a:gd name="T22" fmla="*/ 156 w 186"/>
                  <a:gd name="T23" fmla="*/ 414 h 186"/>
                  <a:gd name="T24" fmla="*/ 134 w 186"/>
                  <a:gd name="T25" fmla="*/ 393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6" h="186">
                    <a:moveTo>
                      <a:pt x="134" y="139"/>
                    </a:moveTo>
                    <a:lnTo>
                      <a:pt x="122" y="139"/>
                    </a:lnTo>
                    <a:lnTo>
                      <a:pt x="149" y="166"/>
                    </a:lnTo>
                    <a:lnTo>
                      <a:pt x="151" y="168"/>
                    </a:lnTo>
                    <a:lnTo>
                      <a:pt x="155" y="170"/>
                    </a:lnTo>
                    <a:lnTo>
                      <a:pt x="161" y="170"/>
                    </a:lnTo>
                    <a:lnTo>
                      <a:pt x="164" y="168"/>
                    </a:lnTo>
                    <a:lnTo>
                      <a:pt x="166" y="166"/>
                    </a:lnTo>
                    <a:lnTo>
                      <a:pt x="169" y="164"/>
                    </a:lnTo>
                    <a:lnTo>
                      <a:pt x="170" y="161"/>
                    </a:lnTo>
                    <a:lnTo>
                      <a:pt x="157" y="161"/>
                    </a:lnTo>
                    <a:lnTo>
                      <a:pt x="156" y="160"/>
                    </a:lnTo>
                    <a:lnTo>
                      <a:pt x="134" y="139"/>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5" name="Freeform 17"/>
              <p:cNvSpPr>
                <a:spLocks/>
              </p:cNvSpPr>
              <p:nvPr/>
            </p:nvSpPr>
            <p:spPr bwMode="auto">
              <a:xfrm>
                <a:off x="741" y="254"/>
                <a:ext cx="186" cy="186"/>
              </a:xfrm>
              <a:custGeom>
                <a:avLst/>
                <a:gdLst>
                  <a:gd name="T0" fmla="*/ 126 w 186"/>
                  <a:gd name="T1" fmla="*/ 263 h 186"/>
                  <a:gd name="T2" fmla="*/ 113 w 186"/>
                  <a:gd name="T3" fmla="*/ 263 h 186"/>
                  <a:gd name="T4" fmla="*/ 114 w 186"/>
                  <a:gd name="T5" fmla="*/ 264 h 186"/>
                  <a:gd name="T6" fmla="*/ 116 w 186"/>
                  <a:gd name="T7" fmla="*/ 266 h 186"/>
                  <a:gd name="T8" fmla="*/ 117 w 186"/>
                  <a:gd name="T9" fmla="*/ 267 h 186"/>
                  <a:gd name="T10" fmla="*/ 132 w 186"/>
                  <a:gd name="T11" fmla="*/ 282 h 186"/>
                  <a:gd name="T12" fmla="*/ 129 w 186"/>
                  <a:gd name="T13" fmla="*/ 285 h 186"/>
                  <a:gd name="T14" fmla="*/ 173 w 186"/>
                  <a:gd name="T15" fmla="*/ 329 h 186"/>
                  <a:gd name="T16" fmla="*/ 126 w 186"/>
                  <a:gd name="T17" fmla="*/ 376 h 186"/>
                  <a:gd name="T18" fmla="*/ 161 w 186"/>
                  <a:gd name="T19" fmla="*/ 410 h 186"/>
                  <a:gd name="T20" fmla="*/ 161 w 186"/>
                  <a:gd name="T21" fmla="*/ 411 h 186"/>
                  <a:gd name="T22" fmla="*/ 161 w 186"/>
                  <a:gd name="T23" fmla="*/ 412 h 186"/>
                  <a:gd name="T24" fmla="*/ 161 w 186"/>
                  <a:gd name="T25" fmla="*/ 413 h 186"/>
                  <a:gd name="T26" fmla="*/ 159 w 186"/>
                  <a:gd name="T27" fmla="*/ 414 h 186"/>
                  <a:gd name="T28" fmla="*/ 158 w 186"/>
                  <a:gd name="T29" fmla="*/ 415 h 186"/>
                  <a:gd name="T30" fmla="*/ 170 w 186"/>
                  <a:gd name="T31" fmla="*/ 415 h 186"/>
                  <a:gd name="T32" fmla="*/ 170 w 186"/>
                  <a:gd name="T33" fmla="*/ 408 h 186"/>
                  <a:gd name="T34" fmla="*/ 169 w 186"/>
                  <a:gd name="T35" fmla="*/ 405 h 186"/>
                  <a:gd name="T36" fmla="*/ 139 w 186"/>
                  <a:gd name="T37" fmla="*/ 376 h 186"/>
                  <a:gd name="T38" fmla="*/ 186 w 186"/>
                  <a:gd name="T39" fmla="*/ 328 h 186"/>
                  <a:gd name="T40" fmla="*/ 142 w 186"/>
                  <a:gd name="T41" fmla="*/ 285 h 186"/>
                  <a:gd name="T42" fmla="*/ 142 w 186"/>
                  <a:gd name="T43" fmla="*/ 285 h 186"/>
                  <a:gd name="T44" fmla="*/ 145 w 186"/>
                  <a:gd name="T45" fmla="*/ 282 h 186"/>
                  <a:gd name="T46" fmla="*/ 126 w 186"/>
                  <a:gd name="T47" fmla="*/ 263 h 1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6" h="186">
                    <a:moveTo>
                      <a:pt x="126" y="9"/>
                    </a:moveTo>
                    <a:lnTo>
                      <a:pt x="113" y="9"/>
                    </a:lnTo>
                    <a:lnTo>
                      <a:pt x="114" y="10"/>
                    </a:lnTo>
                    <a:lnTo>
                      <a:pt x="116" y="12"/>
                    </a:lnTo>
                    <a:lnTo>
                      <a:pt x="117" y="13"/>
                    </a:lnTo>
                    <a:lnTo>
                      <a:pt x="132" y="28"/>
                    </a:lnTo>
                    <a:lnTo>
                      <a:pt x="129" y="31"/>
                    </a:lnTo>
                    <a:lnTo>
                      <a:pt x="173" y="75"/>
                    </a:lnTo>
                    <a:lnTo>
                      <a:pt x="126" y="122"/>
                    </a:lnTo>
                    <a:lnTo>
                      <a:pt x="161" y="156"/>
                    </a:lnTo>
                    <a:lnTo>
                      <a:pt x="161" y="157"/>
                    </a:lnTo>
                    <a:lnTo>
                      <a:pt x="161" y="158"/>
                    </a:lnTo>
                    <a:lnTo>
                      <a:pt x="161" y="159"/>
                    </a:lnTo>
                    <a:lnTo>
                      <a:pt x="159" y="160"/>
                    </a:lnTo>
                    <a:lnTo>
                      <a:pt x="158" y="161"/>
                    </a:lnTo>
                    <a:lnTo>
                      <a:pt x="170" y="161"/>
                    </a:lnTo>
                    <a:lnTo>
                      <a:pt x="170" y="154"/>
                    </a:lnTo>
                    <a:lnTo>
                      <a:pt x="169" y="151"/>
                    </a:lnTo>
                    <a:lnTo>
                      <a:pt x="139" y="122"/>
                    </a:lnTo>
                    <a:lnTo>
                      <a:pt x="186" y="74"/>
                    </a:lnTo>
                    <a:lnTo>
                      <a:pt x="142" y="31"/>
                    </a:lnTo>
                    <a:lnTo>
                      <a:pt x="145" y="28"/>
                    </a:lnTo>
                    <a:lnTo>
                      <a:pt x="126" y="9"/>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6" name="Freeform 18"/>
              <p:cNvSpPr>
                <a:spLocks/>
              </p:cNvSpPr>
              <p:nvPr/>
            </p:nvSpPr>
            <p:spPr bwMode="auto">
              <a:xfrm>
                <a:off x="741" y="254"/>
                <a:ext cx="186" cy="186"/>
              </a:xfrm>
              <a:custGeom>
                <a:avLst/>
                <a:gdLst>
                  <a:gd name="T0" fmla="*/ 104 w 186"/>
                  <a:gd name="T1" fmla="*/ 258 h 186"/>
                  <a:gd name="T2" fmla="*/ 4 w 186"/>
                  <a:gd name="T3" fmla="*/ 359 h 186"/>
                  <a:gd name="T4" fmla="*/ 1 w 186"/>
                  <a:gd name="T5" fmla="*/ 362 h 186"/>
                  <a:gd name="T6" fmla="*/ 0 w 186"/>
                  <a:gd name="T7" fmla="*/ 365 h 186"/>
                  <a:gd name="T8" fmla="*/ 0 w 186"/>
                  <a:gd name="T9" fmla="*/ 371 h 186"/>
                  <a:gd name="T10" fmla="*/ 1 w 186"/>
                  <a:gd name="T11" fmla="*/ 374 h 186"/>
                  <a:gd name="T12" fmla="*/ 28 w 186"/>
                  <a:gd name="T13" fmla="*/ 400 h 186"/>
                  <a:gd name="T14" fmla="*/ 31 w 186"/>
                  <a:gd name="T15" fmla="*/ 397 h 186"/>
                  <a:gd name="T16" fmla="*/ 44 w 186"/>
                  <a:gd name="T17" fmla="*/ 397 h 186"/>
                  <a:gd name="T18" fmla="*/ 34 w 186"/>
                  <a:gd name="T19" fmla="*/ 388 h 186"/>
                  <a:gd name="T20" fmla="*/ 28 w 186"/>
                  <a:gd name="T21" fmla="*/ 388 h 186"/>
                  <a:gd name="T22" fmla="*/ 9 w 186"/>
                  <a:gd name="T23" fmla="*/ 370 h 186"/>
                  <a:gd name="T24" fmla="*/ 9 w 186"/>
                  <a:gd name="T25" fmla="*/ 369 h 186"/>
                  <a:gd name="T26" fmla="*/ 9 w 186"/>
                  <a:gd name="T27" fmla="*/ 367 h 186"/>
                  <a:gd name="T28" fmla="*/ 9 w 186"/>
                  <a:gd name="T29" fmla="*/ 366 h 186"/>
                  <a:gd name="T30" fmla="*/ 110 w 186"/>
                  <a:gd name="T31" fmla="*/ 264 h 186"/>
                  <a:gd name="T32" fmla="*/ 104 w 186"/>
                  <a:gd name="T33" fmla="*/ 258 h 1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 h="186">
                    <a:moveTo>
                      <a:pt x="104" y="4"/>
                    </a:moveTo>
                    <a:lnTo>
                      <a:pt x="4" y="105"/>
                    </a:lnTo>
                    <a:lnTo>
                      <a:pt x="1" y="108"/>
                    </a:lnTo>
                    <a:lnTo>
                      <a:pt x="0" y="111"/>
                    </a:lnTo>
                    <a:lnTo>
                      <a:pt x="0" y="117"/>
                    </a:lnTo>
                    <a:lnTo>
                      <a:pt x="1" y="120"/>
                    </a:lnTo>
                    <a:lnTo>
                      <a:pt x="28" y="146"/>
                    </a:lnTo>
                    <a:lnTo>
                      <a:pt x="31" y="143"/>
                    </a:lnTo>
                    <a:lnTo>
                      <a:pt x="44" y="143"/>
                    </a:lnTo>
                    <a:lnTo>
                      <a:pt x="34" y="134"/>
                    </a:lnTo>
                    <a:lnTo>
                      <a:pt x="28" y="134"/>
                    </a:lnTo>
                    <a:lnTo>
                      <a:pt x="9" y="116"/>
                    </a:lnTo>
                    <a:lnTo>
                      <a:pt x="9" y="115"/>
                    </a:lnTo>
                    <a:lnTo>
                      <a:pt x="9" y="113"/>
                    </a:lnTo>
                    <a:lnTo>
                      <a:pt x="9" y="112"/>
                    </a:lnTo>
                    <a:lnTo>
                      <a:pt x="110" y="10"/>
                    </a:lnTo>
                    <a:lnTo>
                      <a:pt x="104" y="4"/>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7" name="Freeform 19"/>
              <p:cNvSpPr>
                <a:spLocks/>
              </p:cNvSpPr>
              <p:nvPr/>
            </p:nvSpPr>
            <p:spPr bwMode="auto">
              <a:xfrm>
                <a:off x="741" y="254"/>
                <a:ext cx="186" cy="186"/>
              </a:xfrm>
              <a:custGeom>
                <a:avLst/>
                <a:gdLst>
                  <a:gd name="T0" fmla="*/ 31 w 186"/>
                  <a:gd name="T1" fmla="*/ 385 h 186"/>
                  <a:gd name="T2" fmla="*/ 28 w 186"/>
                  <a:gd name="T3" fmla="*/ 388 h 186"/>
                  <a:gd name="T4" fmla="*/ 34 w 186"/>
                  <a:gd name="T5" fmla="*/ 388 h 186"/>
                  <a:gd name="T6" fmla="*/ 31 w 186"/>
                  <a:gd name="T7" fmla="*/ 385 h 1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186">
                    <a:moveTo>
                      <a:pt x="31" y="131"/>
                    </a:moveTo>
                    <a:lnTo>
                      <a:pt x="28" y="134"/>
                    </a:lnTo>
                    <a:lnTo>
                      <a:pt x="34" y="134"/>
                    </a:lnTo>
                    <a:lnTo>
                      <a:pt x="31" y="131"/>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8" name="Freeform 20"/>
              <p:cNvSpPr>
                <a:spLocks/>
              </p:cNvSpPr>
              <p:nvPr/>
            </p:nvSpPr>
            <p:spPr bwMode="auto">
              <a:xfrm>
                <a:off x="741" y="254"/>
                <a:ext cx="186" cy="186"/>
              </a:xfrm>
              <a:custGeom>
                <a:avLst/>
                <a:gdLst>
                  <a:gd name="T0" fmla="*/ 115 w 186"/>
                  <a:gd name="T1" fmla="*/ 254 h 186"/>
                  <a:gd name="T2" fmla="*/ 109 w 186"/>
                  <a:gd name="T3" fmla="*/ 254 h 186"/>
                  <a:gd name="T4" fmla="*/ 106 w 186"/>
                  <a:gd name="T5" fmla="*/ 256 h 186"/>
                  <a:gd name="T6" fmla="*/ 104 w 186"/>
                  <a:gd name="T7" fmla="*/ 258 h 186"/>
                  <a:gd name="T8" fmla="*/ 110 w 186"/>
                  <a:gd name="T9" fmla="*/ 264 h 186"/>
                  <a:gd name="T10" fmla="*/ 110 w 186"/>
                  <a:gd name="T11" fmla="*/ 264 h 186"/>
                  <a:gd name="T12" fmla="*/ 111 w 186"/>
                  <a:gd name="T13" fmla="*/ 263 h 186"/>
                  <a:gd name="T14" fmla="*/ 126 w 186"/>
                  <a:gd name="T15" fmla="*/ 263 h 186"/>
                  <a:gd name="T16" fmla="*/ 121 w 186"/>
                  <a:gd name="T17" fmla="*/ 258 h 186"/>
                  <a:gd name="T18" fmla="*/ 119 w 186"/>
                  <a:gd name="T19" fmla="*/ 256 h 186"/>
                  <a:gd name="T20" fmla="*/ 115 w 186"/>
                  <a:gd name="T21" fmla="*/ 254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86">
                    <a:moveTo>
                      <a:pt x="115" y="0"/>
                    </a:moveTo>
                    <a:lnTo>
                      <a:pt x="109" y="0"/>
                    </a:lnTo>
                    <a:lnTo>
                      <a:pt x="106" y="2"/>
                    </a:lnTo>
                    <a:lnTo>
                      <a:pt x="104" y="4"/>
                    </a:lnTo>
                    <a:lnTo>
                      <a:pt x="110" y="10"/>
                    </a:lnTo>
                    <a:lnTo>
                      <a:pt x="111" y="9"/>
                    </a:lnTo>
                    <a:lnTo>
                      <a:pt x="126" y="9"/>
                    </a:lnTo>
                    <a:lnTo>
                      <a:pt x="121" y="4"/>
                    </a:lnTo>
                    <a:lnTo>
                      <a:pt x="119" y="2"/>
                    </a:lnTo>
                    <a:lnTo>
                      <a:pt x="115"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3" name="Group 21"/>
            <p:cNvGrpSpPr>
              <a:grpSpLocks/>
            </p:cNvGrpSpPr>
            <p:nvPr/>
          </p:nvGrpSpPr>
          <p:grpSpPr bwMode="auto">
            <a:xfrm>
              <a:off x="771" y="284"/>
              <a:ext cx="106" cy="107"/>
              <a:chOff x="771" y="284"/>
              <a:chExt cx="106" cy="107"/>
            </a:xfrm>
          </p:grpSpPr>
          <p:sp>
            <p:nvSpPr>
              <p:cNvPr id="32831" name="Freeform 22"/>
              <p:cNvSpPr>
                <a:spLocks/>
              </p:cNvSpPr>
              <p:nvPr/>
            </p:nvSpPr>
            <p:spPr bwMode="auto">
              <a:xfrm>
                <a:off x="771" y="284"/>
                <a:ext cx="106" cy="107"/>
              </a:xfrm>
              <a:custGeom>
                <a:avLst/>
                <a:gdLst>
                  <a:gd name="T0" fmla="*/ 105 w 106"/>
                  <a:gd name="T1" fmla="*/ 284 h 107"/>
                  <a:gd name="T2" fmla="*/ 0 w 106"/>
                  <a:gd name="T3" fmla="*/ 390 h 107"/>
                  <a:gd name="T4" fmla="*/ 2 w 106"/>
                  <a:gd name="T5" fmla="*/ 392 h 107"/>
                  <a:gd name="T6" fmla="*/ 106 w 106"/>
                  <a:gd name="T7" fmla="*/ 286 h 107"/>
                  <a:gd name="T8" fmla="*/ 105 w 106"/>
                  <a:gd name="T9" fmla="*/ 284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107">
                    <a:moveTo>
                      <a:pt x="105" y="0"/>
                    </a:moveTo>
                    <a:lnTo>
                      <a:pt x="0" y="106"/>
                    </a:lnTo>
                    <a:lnTo>
                      <a:pt x="2" y="108"/>
                    </a:lnTo>
                    <a:lnTo>
                      <a:pt x="106" y="2"/>
                    </a:lnTo>
                    <a:lnTo>
                      <a:pt x="105"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4" name="Group 23"/>
            <p:cNvGrpSpPr>
              <a:grpSpLocks/>
            </p:cNvGrpSpPr>
            <p:nvPr/>
          </p:nvGrpSpPr>
          <p:grpSpPr bwMode="auto">
            <a:xfrm>
              <a:off x="927" y="82"/>
              <a:ext cx="446" cy="956"/>
              <a:chOff x="927" y="82"/>
              <a:chExt cx="446" cy="956"/>
            </a:xfrm>
          </p:grpSpPr>
          <p:sp>
            <p:nvSpPr>
              <p:cNvPr id="32828" name="Freeform 24"/>
              <p:cNvSpPr>
                <a:spLocks/>
              </p:cNvSpPr>
              <p:nvPr/>
            </p:nvSpPr>
            <p:spPr bwMode="auto">
              <a:xfrm>
                <a:off x="927" y="82"/>
                <a:ext cx="446" cy="956"/>
              </a:xfrm>
              <a:custGeom>
                <a:avLst/>
                <a:gdLst>
                  <a:gd name="T0" fmla="*/ 446 w 446"/>
                  <a:gd name="T1" fmla="*/ 1097 h 956"/>
                  <a:gd name="T2" fmla="*/ 306 w 446"/>
                  <a:gd name="T3" fmla="*/ 1097 h 956"/>
                  <a:gd name="T4" fmla="*/ 305 w 446"/>
                  <a:gd name="T5" fmla="*/ 1111 h 956"/>
                  <a:gd name="T6" fmla="*/ 315 w 446"/>
                  <a:gd name="T7" fmla="*/ 1122 h 956"/>
                  <a:gd name="T8" fmla="*/ 329 w 446"/>
                  <a:gd name="T9" fmla="*/ 1136 h 956"/>
                  <a:gd name="T10" fmla="*/ 347 w 446"/>
                  <a:gd name="T11" fmla="*/ 1147 h 956"/>
                  <a:gd name="T12" fmla="*/ 360 w 446"/>
                  <a:gd name="T13" fmla="*/ 1151 h 956"/>
                  <a:gd name="T14" fmla="*/ 370 w 446"/>
                  <a:gd name="T15" fmla="*/ 1149 h 956"/>
                  <a:gd name="T16" fmla="*/ 384 w 446"/>
                  <a:gd name="T17" fmla="*/ 1149 h 956"/>
                  <a:gd name="T18" fmla="*/ 402 w 446"/>
                  <a:gd name="T19" fmla="*/ 1148 h 956"/>
                  <a:gd name="T20" fmla="*/ 408 w 446"/>
                  <a:gd name="T21" fmla="*/ 1144 h 956"/>
                  <a:gd name="T22" fmla="*/ 412 w 446"/>
                  <a:gd name="T23" fmla="*/ 1141 h 956"/>
                  <a:gd name="T24" fmla="*/ 423 w 446"/>
                  <a:gd name="T25" fmla="*/ 1127 h 956"/>
                  <a:gd name="T26" fmla="*/ 439 w 446"/>
                  <a:gd name="T27" fmla="*/ 1107 h 956"/>
                  <a:gd name="T28" fmla="*/ 446 w 446"/>
                  <a:gd name="T29" fmla="*/ 1097 h 9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956">
                    <a:moveTo>
                      <a:pt x="446" y="1015"/>
                    </a:moveTo>
                    <a:lnTo>
                      <a:pt x="306" y="1015"/>
                    </a:lnTo>
                    <a:lnTo>
                      <a:pt x="305" y="1029"/>
                    </a:lnTo>
                    <a:lnTo>
                      <a:pt x="315" y="1040"/>
                    </a:lnTo>
                    <a:lnTo>
                      <a:pt x="329" y="1054"/>
                    </a:lnTo>
                    <a:lnTo>
                      <a:pt x="347" y="1065"/>
                    </a:lnTo>
                    <a:lnTo>
                      <a:pt x="360" y="1069"/>
                    </a:lnTo>
                    <a:lnTo>
                      <a:pt x="370" y="1067"/>
                    </a:lnTo>
                    <a:lnTo>
                      <a:pt x="384" y="1067"/>
                    </a:lnTo>
                    <a:lnTo>
                      <a:pt x="402" y="1066"/>
                    </a:lnTo>
                    <a:lnTo>
                      <a:pt x="408" y="1062"/>
                    </a:lnTo>
                    <a:lnTo>
                      <a:pt x="412" y="1059"/>
                    </a:lnTo>
                    <a:lnTo>
                      <a:pt x="423" y="1045"/>
                    </a:lnTo>
                    <a:lnTo>
                      <a:pt x="439" y="1025"/>
                    </a:lnTo>
                    <a:lnTo>
                      <a:pt x="446" y="1015"/>
                    </a:lnTo>
                  </a:path>
                </a:pathLst>
              </a:custGeom>
              <a:solidFill>
                <a:srgbClr val="FEE5D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9" name="Freeform 25"/>
              <p:cNvSpPr>
                <a:spLocks/>
              </p:cNvSpPr>
              <p:nvPr/>
            </p:nvSpPr>
            <p:spPr bwMode="auto">
              <a:xfrm>
                <a:off x="927" y="82"/>
                <a:ext cx="446" cy="956"/>
              </a:xfrm>
              <a:custGeom>
                <a:avLst/>
                <a:gdLst>
                  <a:gd name="T0" fmla="*/ 476 w 446"/>
                  <a:gd name="T1" fmla="*/ 1057 h 956"/>
                  <a:gd name="T2" fmla="*/ 201 w 446"/>
                  <a:gd name="T3" fmla="*/ 1057 h 956"/>
                  <a:gd name="T4" fmla="*/ 205 w 446"/>
                  <a:gd name="T5" fmla="*/ 1075 h 956"/>
                  <a:gd name="T6" fmla="*/ 224 w 446"/>
                  <a:gd name="T7" fmla="*/ 1095 h 956"/>
                  <a:gd name="T8" fmla="*/ 243 w 446"/>
                  <a:gd name="T9" fmla="*/ 1106 h 956"/>
                  <a:gd name="T10" fmla="*/ 259 w 446"/>
                  <a:gd name="T11" fmla="*/ 1110 h 956"/>
                  <a:gd name="T12" fmla="*/ 281 w 446"/>
                  <a:gd name="T13" fmla="*/ 1108 h 956"/>
                  <a:gd name="T14" fmla="*/ 298 w 446"/>
                  <a:gd name="T15" fmla="*/ 1103 h 956"/>
                  <a:gd name="T16" fmla="*/ 305 w 446"/>
                  <a:gd name="T17" fmla="*/ 1098 h 956"/>
                  <a:gd name="T18" fmla="*/ 306 w 446"/>
                  <a:gd name="T19" fmla="*/ 1097 h 956"/>
                  <a:gd name="T20" fmla="*/ 446 w 446"/>
                  <a:gd name="T21" fmla="*/ 1097 h 956"/>
                  <a:gd name="T22" fmla="*/ 451 w 446"/>
                  <a:gd name="T23" fmla="*/ 1092 h 956"/>
                  <a:gd name="T24" fmla="*/ 465 w 446"/>
                  <a:gd name="T25" fmla="*/ 1073 h 956"/>
                  <a:gd name="T26" fmla="*/ 476 w 446"/>
                  <a:gd name="T27" fmla="*/ 1058 h 956"/>
                  <a:gd name="T28" fmla="*/ 476 w 446"/>
                  <a:gd name="T29" fmla="*/ 1057 h 9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956">
                    <a:moveTo>
                      <a:pt x="476" y="975"/>
                    </a:moveTo>
                    <a:lnTo>
                      <a:pt x="201" y="975"/>
                    </a:lnTo>
                    <a:lnTo>
                      <a:pt x="205" y="993"/>
                    </a:lnTo>
                    <a:lnTo>
                      <a:pt x="224" y="1013"/>
                    </a:lnTo>
                    <a:lnTo>
                      <a:pt x="243" y="1024"/>
                    </a:lnTo>
                    <a:lnTo>
                      <a:pt x="259" y="1028"/>
                    </a:lnTo>
                    <a:lnTo>
                      <a:pt x="281" y="1026"/>
                    </a:lnTo>
                    <a:lnTo>
                      <a:pt x="298" y="1021"/>
                    </a:lnTo>
                    <a:lnTo>
                      <a:pt x="305" y="1016"/>
                    </a:lnTo>
                    <a:lnTo>
                      <a:pt x="306" y="1015"/>
                    </a:lnTo>
                    <a:lnTo>
                      <a:pt x="446" y="1015"/>
                    </a:lnTo>
                    <a:lnTo>
                      <a:pt x="451" y="1010"/>
                    </a:lnTo>
                    <a:lnTo>
                      <a:pt x="465" y="991"/>
                    </a:lnTo>
                    <a:lnTo>
                      <a:pt x="476" y="976"/>
                    </a:lnTo>
                    <a:lnTo>
                      <a:pt x="476" y="975"/>
                    </a:lnTo>
                  </a:path>
                </a:pathLst>
              </a:custGeom>
              <a:solidFill>
                <a:srgbClr val="FEE5D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30" name="Freeform 26"/>
              <p:cNvSpPr>
                <a:spLocks/>
              </p:cNvSpPr>
              <p:nvPr/>
            </p:nvSpPr>
            <p:spPr bwMode="auto">
              <a:xfrm>
                <a:off x="927" y="82"/>
                <a:ext cx="446" cy="956"/>
              </a:xfrm>
              <a:custGeom>
                <a:avLst/>
                <a:gdLst>
                  <a:gd name="T0" fmla="*/ 768 w 446"/>
                  <a:gd name="T1" fmla="*/ 265 h 956"/>
                  <a:gd name="T2" fmla="*/ 660 w 446"/>
                  <a:gd name="T3" fmla="*/ 312 h 956"/>
                  <a:gd name="T4" fmla="*/ 562 w 446"/>
                  <a:gd name="T5" fmla="*/ 380 h 956"/>
                  <a:gd name="T6" fmla="*/ 479 w 446"/>
                  <a:gd name="T7" fmla="*/ 411 h 956"/>
                  <a:gd name="T8" fmla="*/ 326 w 446"/>
                  <a:gd name="T9" fmla="*/ 434 h 956"/>
                  <a:gd name="T10" fmla="*/ 201 w 446"/>
                  <a:gd name="T11" fmla="*/ 461 h 956"/>
                  <a:gd name="T12" fmla="*/ 142 w 446"/>
                  <a:gd name="T13" fmla="*/ 525 h 956"/>
                  <a:gd name="T14" fmla="*/ 111 w 446"/>
                  <a:gd name="T15" fmla="*/ 560 h 956"/>
                  <a:gd name="T16" fmla="*/ 74 w 446"/>
                  <a:gd name="T17" fmla="*/ 600 h 956"/>
                  <a:gd name="T18" fmla="*/ 34 w 446"/>
                  <a:gd name="T19" fmla="*/ 677 h 956"/>
                  <a:gd name="T20" fmla="*/ 43 w 446"/>
                  <a:gd name="T21" fmla="*/ 761 h 956"/>
                  <a:gd name="T22" fmla="*/ 40 w 446"/>
                  <a:gd name="T23" fmla="*/ 802 h 956"/>
                  <a:gd name="T24" fmla="*/ 22 w 446"/>
                  <a:gd name="T25" fmla="*/ 836 h 956"/>
                  <a:gd name="T26" fmla="*/ 0 w 446"/>
                  <a:gd name="T27" fmla="*/ 875 h 956"/>
                  <a:gd name="T28" fmla="*/ 6 w 446"/>
                  <a:gd name="T29" fmla="*/ 914 h 956"/>
                  <a:gd name="T30" fmla="*/ 91 w 446"/>
                  <a:gd name="T31" fmla="*/ 973 h 956"/>
                  <a:gd name="T32" fmla="*/ 89 w 446"/>
                  <a:gd name="T33" fmla="*/ 1013 h 956"/>
                  <a:gd name="T34" fmla="*/ 98 w 446"/>
                  <a:gd name="T35" fmla="*/ 1028 h 956"/>
                  <a:gd name="T36" fmla="*/ 120 w 446"/>
                  <a:gd name="T37" fmla="*/ 1049 h 956"/>
                  <a:gd name="T38" fmla="*/ 156 w 446"/>
                  <a:gd name="T39" fmla="*/ 1063 h 956"/>
                  <a:gd name="T40" fmla="*/ 201 w 446"/>
                  <a:gd name="T41" fmla="*/ 1057 h 956"/>
                  <a:gd name="T42" fmla="*/ 477 w 446"/>
                  <a:gd name="T43" fmla="*/ 1055 h 956"/>
                  <a:gd name="T44" fmla="*/ 482 w 446"/>
                  <a:gd name="T45" fmla="*/ 1049 h 956"/>
                  <a:gd name="T46" fmla="*/ 511 w 446"/>
                  <a:gd name="T47" fmla="*/ 1017 h 956"/>
                  <a:gd name="T48" fmla="*/ 534 w 446"/>
                  <a:gd name="T49" fmla="*/ 995 h 956"/>
                  <a:gd name="T50" fmla="*/ 538 w 446"/>
                  <a:gd name="T51" fmla="*/ 991 h 956"/>
                  <a:gd name="T52" fmla="*/ 552 w 446"/>
                  <a:gd name="T53" fmla="*/ 980 h 956"/>
                  <a:gd name="T54" fmla="*/ 586 w 446"/>
                  <a:gd name="T55" fmla="*/ 952 h 956"/>
                  <a:gd name="T56" fmla="*/ 594 w 446"/>
                  <a:gd name="T57" fmla="*/ 945 h 956"/>
                  <a:gd name="T58" fmla="*/ 642 w 446"/>
                  <a:gd name="T59" fmla="*/ 896 h 956"/>
                  <a:gd name="T60" fmla="*/ 698 w 446"/>
                  <a:gd name="T61" fmla="*/ 832 h 956"/>
                  <a:gd name="T62" fmla="*/ 765 w 446"/>
                  <a:gd name="T63" fmla="*/ 732 h 956"/>
                  <a:gd name="T64" fmla="*/ 814 w 446"/>
                  <a:gd name="T65" fmla="*/ 681 h 956"/>
                  <a:gd name="T66" fmla="*/ 831 w 446"/>
                  <a:gd name="T67" fmla="*/ 667 h 956"/>
                  <a:gd name="T68" fmla="*/ 958 w 446"/>
                  <a:gd name="T69" fmla="*/ 195 h 9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6" h="956">
                    <a:moveTo>
                      <a:pt x="934" y="113"/>
                    </a:moveTo>
                    <a:lnTo>
                      <a:pt x="768" y="183"/>
                    </a:lnTo>
                    <a:lnTo>
                      <a:pt x="674" y="221"/>
                    </a:lnTo>
                    <a:lnTo>
                      <a:pt x="660" y="230"/>
                    </a:lnTo>
                    <a:lnTo>
                      <a:pt x="596" y="271"/>
                    </a:lnTo>
                    <a:lnTo>
                      <a:pt x="562" y="298"/>
                    </a:lnTo>
                    <a:lnTo>
                      <a:pt x="550" y="306"/>
                    </a:lnTo>
                    <a:lnTo>
                      <a:pt x="479" y="329"/>
                    </a:lnTo>
                    <a:lnTo>
                      <a:pt x="409" y="342"/>
                    </a:lnTo>
                    <a:lnTo>
                      <a:pt x="326" y="352"/>
                    </a:lnTo>
                    <a:lnTo>
                      <a:pt x="261" y="361"/>
                    </a:lnTo>
                    <a:lnTo>
                      <a:pt x="201" y="379"/>
                    </a:lnTo>
                    <a:lnTo>
                      <a:pt x="156" y="426"/>
                    </a:lnTo>
                    <a:lnTo>
                      <a:pt x="142" y="443"/>
                    </a:lnTo>
                    <a:lnTo>
                      <a:pt x="126" y="461"/>
                    </a:lnTo>
                    <a:lnTo>
                      <a:pt x="111" y="478"/>
                    </a:lnTo>
                    <a:lnTo>
                      <a:pt x="88" y="503"/>
                    </a:lnTo>
                    <a:lnTo>
                      <a:pt x="74" y="518"/>
                    </a:lnTo>
                    <a:lnTo>
                      <a:pt x="36" y="568"/>
                    </a:lnTo>
                    <a:lnTo>
                      <a:pt x="34" y="595"/>
                    </a:lnTo>
                    <a:lnTo>
                      <a:pt x="35" y="617"/>
                    </a:lnTo>
                    <a:lnTo>
                      <a:pt x="43" y="679"/>
                    </a:lnTo>
                    <a:lnTo>
                      <a:pt x="44" y="699"/>
                    </a:lnTo>
                    <a:lnTo>
                      <a:pt x="40" y="720"/>
                    </a:lnTo>
                    <a:lnTo>
                      <a:pt x="34" y="740"/>
                    </a:lnTo>
                    <a:lnTo>
                      <a:pt x="22" y="754"/>
                    </a:lnTo>
                    <a:lnTo>
                      <a:pt x="9" y="773"/>
                    </a:lnTo>
                    <a:lnTo>
                      <a:pt x="0" y="793"/>
                    </a:lnTo>
                    <a:lnTo>
                      <a:pt x="1" y="811"/>
                    </a:lnTo>
                    <a:lnTo>
                      <a:pt x="6" y="832"/>
                    </a:lnTo>
                    <a:lnTo>
                      <a:pt x="51" y="884"/>
                    </a:lnTo>
                    <a:lnTo>
                      <a:pt x="91" y="891"/>
                    </a:lnTo>
                    <a:lnTo>
                      <a:pt x="86" y="911"/>
                    </a:lnTo>
                    <a:lnTo>
                      <a:pt x="89" y="931"/>
                    </a:lnTo>
                    <a:lnTo>
                      <a:pt x="94" y="943"/>
                    </a:lnTo>
                    <a:lnTo>
                      <a:pt x="98" y="946"/>
                    </a:lnTo>
                    <a:lnTo>
                      <a:pt x="107" y="954"/>
                    </a:lnTo>
                    <a:lnTo>
                      <a:pt x="120" y="967"/>
                    </a:lnTo>
                    <a:lnTo>
                      <a:pt x="140" y="978"/>
                    </a:lnTo>
                    <a:lnTo>
                      <a:pt x="156" y="981"/>
                    </a:lnTo>
                    <a:lnTo>
                      <a:pt x="176" y="979"/>
                    </a:lnTo>
                    <a:lnTo>
                      <a:pt x="201" y="975"/>
                    </a:lnTo>
                    <a:lnTo>
                      <a:pt x="476" y="975"/>
                    </a:lnTo>
                    <a:lnTo>
                      <a:pt x="477" y="973"/>
                    </a:lnTo>
                    <a:lnTo>
                      <a:pt x="479" y="972"/>
                    </a:lnTo>
                    <a:lnTo>
                      <a:pt x="482" y="967"/>
                    </a:lnTo>
                    <a:lnTo>
                      <a:pt x="497" y="950"/>
                    </a:lnTo>
                    <a:lnTo>
                      <a:pt x="511" y="935"/>
                    </a:lnTo>
                    <a:lnTo>
                      <a:pt x="515" y="931"/>
                    </a:lnTo>
                    <a:lnTo>
                      <a:pt x="534" y="913"/>
                    </a:lnTo>
                    <a:lnTo>
                      <a:pt x="535" y="911"/>
                    </a:lnTo>
                    <a:lnTo>
                      <a:pt x="538" y="909"/>
                    </a:lnTo>
                    <a:lnTo>
                      <a:pt x="544" y="906"/>
                    </a:lnTo>
                    <a:lnTo>
                      <a:pt x="552" y="898"/>
                    </a:lnTo>
                    <a:lnTo>
                      <a:pt x="573" y="881"/>
                    </a:lnTo>
                    <a:lnTo>
                      <a:pt x="586" y="870"/>
                    </a:lnTo>
                    <a:lnTo>
                      <a:pt x="588" y="869"/>
                    </a:lnTo>
                    <a:lnTo>
                      <a:pt x="594" y="863"/>
                    </a:lnTo>
                    <a:lnTo>
                      <a:pt x="596" y="861"/>
                    </a:lnTo>
                    <a:lnTo>
                      <a:pt x="642" y="814"/>
                    </a:lnTo>
                    <a:lnTo>
                      <a:pt x="654" y="802"/>
                    </a:lnTo>
                    <a:lnTo>
                      <a:pt x="698" y="750"/>
                    </a:lnTo>
                    <a:lnTo>
                      <a:pt x="745" y="682"/>
                    </a:lnTo>
                    <a:lnTo>
                      <a:pt x="765" y="650"/>
                    </a:lnTo>
                    <a:lnTo>
                      <a:pt x="771" y="642"/>
                    </a:lnTo>
                    <a:lnTo>
                      <a:pt x="814" y="599"/>
                    </a:lnTo>
                    <a:lnTo>
                      <a:pt x="827" y="589"/>
                    </a:lnTo>
                    <a:lnTo>
                      <a:pt x="831" y="585"/>
                    </a:lnTo>
                    <a:lnTo>
                      <a:pt x="958" y="528"/>
                    </a:lnTo>
                    <a:lnTo>
                      <a:pt x="958" y="113"/>
                    </a:lnTo>
                    <a:lnTo>
                      <a:pt x="934" y="113"/>
                    </a:lnTo>
                  </a:path>
                </a:pathLst>
              </a:custGeom>
              <a:solidFill>
                <a:srgbClr val="FEE5D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5" name="Group 27"/>
            <p:cNvGrpSpPr>
              <a:grpSpLocks/>
            </p:cNvGrpSpPr>
            <p:nvPr/>
          </p:nvGrpSpPr>
          <p:grpSpPr bwMode="auto">
            <a:xfrm>
              <a:off x="1113" y="588"/>
              <a:ext cx="268" cy="21"/>
              <a:chOff x="1113" y="588"/>
              <a:chExt cx="268" cy="21"/>
            </a:xfrm>
          </p:grpSpPr>
          <p:sp>
            <p:nvSpPr>
              <p:cNvPr id="32826" name="Freeform 28"/>
              <p:cNvSpPr>
                <a:spLocks/>
              </p:cNvSpPr>
              <p:nvPr/>
            </p:nvSpPr>
            <p:spPr bwMode="auto">
              <a:xfrm>
                <a:off x="1113" y="588"/>
                <a:ext cx="268" cy="21"/>
              </a:xfrm>
              <a:custGeom>
                <a:avLst/>
                <a:gdLst>
                  <a:gd name="T0" fmla="*/ 0 w 268"/>
                  <a:gd name="T1" fmla="*/ 589 h 21"/>
                  <a:gd name="T2" fmla="*/ 0 w 268"/>
                  <a:gd name="T3" fmla="*/ 590 h 21"/>
                  <a:gd name="T4" fmla="*/ 71 w 268"/>
                  <a:gd name="T5" fmla="*/ 608 h 21"/>
                  <a:gd name="T6" fmla="*/ 82 w 268"/>
                  <a:gd name="T7" fmla="*/ 609 h 21"/>
                  <a:gd name="T8" fmla="*/ 94 w 268"/>
                  <a:gd name="T9" fmla="*/ 608 h 21"/>
                  <a:gd name="T10" fmla="*/ 97 w 268"/>
                  <a:gd name="T11" fmla="*/ 608 h 21"/>
                  <a:gd name="T12" fmla="*/ 91 w 268"/>
                  <a:gd name="T13" fmla="*/ 608 h 21"/>
                  <a:gd name="T14" fmla="*/ 74 w 268"/>
                  <a:gd name="T15" fmla="*/ 606 h 21"/>
                  <a:gd name="T16" fmla="*/ 53 w 268"/>
                  <a:gd name="T17" fmla="*/ 602 h 21"/>
                  <a:gd name="T18" fmla="*/ 26 w 268"/>
                  <a:gd name="T19" fmla="*/ 596 h 21"/>
                  <a:gd name="T20" fmla="*/ 13 w 268"/>
                  <a:gd name="T21" fmla="*/ 593 h 21"/>
                  <a:gd name="T22" fmla="*/ 4 w 268"/>
                  <a:gd name="T23" fmla="*/ 590 h 21"/>
                  <a:gd name="T24" fmla="*/ 0 w 268"/>
                  <a:gd name="T25" fmla="*/ 589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1">
                    <a:moveTo>
                      <a:pt x="0" y="1"/>
                    </a:moveTo>
                    <a:lnTo>
                      <a:pt x="0" y="2"/>
                    </a:lnTo>
                    <a:lnTo>
                      <a:pt x="71" y="20"/>
                    </a:lnTo>
                    <a:lnTo>
                      <a:pt x="82" y="21"/>
                    </a:lnTo>
                    <a:lnTo>
                      <a:pt x="94" y="20"/>
                    </a:lnTo>
                    <a:lnTo>
                      <a:pt x="97" y="20"/>
                    </a:lnTo>
                    <a:lnTo>
                      <a:pt x="91" y="20"/>
                    </a:lnTo>
                    <a:lnTo>
                      <a:pt x="74" y="18"/>
                    </a:lnTo>
                    <a:lnTo>
                      <a:pt x="53" y="14"/>
                    </a:lnTo>
                    <a:lnTo>
                      <a:pt x="26" y="8"/>
                    </a:lnTo>
                    <a:lnTo>
                      <a:pt x="13" y="5"/>
                    </a:lnTo>
                    <a:lnTo>
                      <a:pt x="4" y="2"/>
                    </a:lnTo>
                    <a:lnTo>
                      <a:pt x="0" y="1"/>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7" name="Freeform 29"/>
              <p:cNvSpPr>
                <a:spLocks/>
              </p:cNvSpPr>
              <p:nvPr/>
            </p:nvSpPr>
            <p:spPr bwMode="auto">
              <a:xfrm>
                <a:off x="1113" y="588"/>
                <a:ext cx="268" cy="21"/>
              </a:xfrm>
              <a:custGeom>
                <a:avLst/>
                <a:gdLst>
                  <a:gd name="T0" fmla="*/ 267 w 268"/>
                  <a:gd name="T1" fmla="*/ 588 h 21"/>
                  <a:gd name="T2" fmla="*/ 253 w 268"/>
                  <a:gd name="T3" fmla="*/ 591 h 21"/>
                  <a:gd name="T4" fmla="*/ 228 w 268"/>
                  <a:gd name="T5" fmla="*/ 592 h 21"/>
                  <a:gd name="T6" fmla="*/ 202 w 268"/>
                  <a:gd name="T7" fmla="*/ 593 h 21"/>
                  <a:gd name="T8" fmla="*/ 184 w 268"/>
                  <a:gd name="T9" fmla="*/ 594 h 21"/>
                  <a:gd name="T10" fmla="*/ 169 w 268"/>
                  <a:gd name="T11" fmla="*/ 595 h 21"/>
                  <a:gd name="T12" fmla="*/ 103 w 268"/>
                  <a:gd name="T13" fmla="*/ 607 h 21"/>
                  <a:gd name="T14" fmla="*/ 93 w 268"/>
                  <a:gd name="T15" fmla="*/ 608 h 21"/>
                  <a:gd name="T16" fmla="*/ 91 w 268"/>
                  <a:gd name="T17" fmla="*/ 608 h 21"/>
                  <a:gd name="T18" fmla="*/ 97 w 268"/>
                  <a:gd name="T19" fmla="*/ 608 h 21"/>
                  <a:gd name="T20" fmla="*/ 113 w 268"/>
                  <a:gd name="T21" fmla="*/ 606 h 21"/>
                  <a:gd name="T22" fmla="*/ 160 w 268"/>
                  <a:gd name="T23" fmla="*/ 597 h 21"/>
                  <a:gd name="T24" fmla="*/ 177 w 268"/>
                  <a:gd name="T25" fmla="*/ 595 h 21"/>
                  <a:gd name="T26" fmla="*/ 215 w 268"/>
                  <a:gd name="T27" fmla="*/ 594 h 21"/>
                  <a:gd name="T28" fmla="*/ 243 w 268"/>
                  <a:gd name="T29" fmla="*/ 592 h 21"/>
                  <a:gd name="T30" fmla="*/ 261 w 268"/>
                  <a:gd name="T31" fmla="*/ 590 h 21"/>
                  <a:gd name="T32" fmla="*/ 267 w 268"/>
                  <a:gd name="T33" fmla="*/ 588 h 21"/>
                  <a:gd name="T34" fmla="*/ 267 w 268"/>
                  <a:gd name="T35" fmla="*/ 588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8" h="21">
                    <a:moveTo>
                      <a:pt x="267" y="0"/>
                    </a:moveTo>
                    <a:lnTo>
                      <a:pt x="253" y="3"/>
                    </a:lnTo>
                    <a:lnTo>
                      <a:pt x="228" y="4"/>
                    </a:lnTo>
                    <a:lnTo>
                      <a:pt x="202" y="5"/>
                    </a:lnTo>
                    <a:lnTo>
                      <a:pt x="184" y="6"/>
                    </a:lnTo>
                    <a:lnTo>
                      <a:pt x="169" y="7"/>
                    </a:lnTo>
                    <a:lnTo>
                      <a:pt x="103" y="19"/>
                    </a:lnTo>
                    <a:lnTo>
                      <a:pt x="93" y="20"/>
                    </a:lnTo>
                    <a:lnTo>
                      <a:pt x="91" y="20"/>
                    </a:lnTo>
                    <a:lnTo>
                      <a:pt x="97" y="20"/>
                    </a:lnTo>
                    <a:lnTo>
                      <a:pt x="113" y="18"/>
                    </a:lnTo>
                    <a:lnTo>
                      <a:pt x="160" y="9"/>
                    </a:lnTo>
                    <a:lnTo>
                      <a:pt x="177" y="7"/>
                    </a:lnTo>
                    <a:lnTo>
                      <a:pt x="215" y="6"/>
                    </a:lnTo>
                    <a:lnTo>
                      <a:pt x="243" y="4"/>
                    </a:lnTo>
                    <a:lnTo>
                      <a:pt x="261" y="2"/>
                    </a:lnTo>
                    <a:lnTo>
                      <a:pt x="267"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6" name="Group 30"/>
            <p:cNvGrpSpPr>
              <a:grpSpLocks/>
            </p:cNvGrpSpPr>
            <p:nvPr/>
          </p:nvGrpSpPr>
          <p:grpSpPr bwMode="auto">
            <a:xfrm>
              <a:off x="815" y="330"/>
              <a:ext cx="852" cy="852"/>
              <a:chOff x="815" y="330"/>
              <a:chExt cx="852" cy="852"/>
            </a:xfrm>
          </p:grpSpPr>
          <p:sp>
            <p:nvSpPr>
              <p:cNvPr id="32820" name="Freeform 31"/>
              <p:cNvSpPr>
                <a:spLocks/>
              </p:cNvSpPr>
              <p:nvPr/>
            </p:nvSpPr>
            <p:spPr bwMode="auto">
              <a:xfrm>
                <a:off x="815" y="330"/>
                <a:ext cx="853" cy="852"/>
              </a:xfrm>
              <a:custGeom>
                <a:avLst/>
                <a:gdLst>
                  <a:gd name="T0" fmla="*/ 849 w 853"/>
                  <a:gd name="T1" fmla="*/ 1100 h 852"/>
                  <a:gd name="T2" fmla="*/ 686 w 853"/>
                  <a:gd name="T3" fmla="*/ 1100 h 852"/>
                  <a:gd name="T4" fmla="*/ 744 w 853"/>
                  <a:gd name="T5" fmla="*/ 1158 h 852"/>
                  <a:gd name="T6" fmla="*/ 749 w 853"/>
                  <a:gd name="T7" fmla="*/ 1158 h 852"/>
                  <a:gd name="T8" fmla="*/ 767 w 853"/>
                  <a:gd name="T9" fmla="*/ 1176 h 852"/>
                  <a:gd name="T10" fmla="*/ 771 w 853"/>
                  <a:gd name="T11" fmla="*/ 1179 h 852"/>
                  <a:gd name="T12" fmla="*/ 788 w 853"/>
                  <a:gd name="T13" fmla="*/ 1183 h 852"/>
                  <a:gd name="T14" fmla="*/ 808 w 853"/>
                  <a:gd name="T15" fmla="*/ 1162 h 852"/>
                  <a:gd name="T16" fmla="*/ 810 w 853"/>
                  <a:gd name="T17" fmla="*/ 1162 h 852"/>
                  <a:gd name="T18" fmla="*/ 812 w 853"/>
                  <a:gd name="T19" fmla="*/ 1162 h 852"/>
                  <a:gd name="T20" fmla="*/ 832 w 853"/>
                  <a:gd name="T21" fmla="*/ 1142 h 852"/>
                  <a:gd name="T22" fmla="*/ 833 w 853"/>
                  <a:gd name="T23" fmla="*/ 1140 h 852"/>
                  <a:gd name="T24" fmla="*/ 833 w 853"/>
                  <a:gd name="T25" fmla="*/ 1138 h 852"/>
                  <a:gd name="T26" fmla="*/ 853 w 853"/>
                  <a:gd name="T27" fmla="*/ 1117 h 852"/>
                  <a:gd name="T28" fmla="*/ 850 w 853"/>
                  <a:gd name="T29" fmla="*/ 1101 h 852"/>
                  <a:gd name="T30" fmla="*/ 849 w 853"/>
                  <a:gd name="T31" fmla="*/ 1100 h 8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53" h="852">
                    <a:moveTo>
                      <a:pt x="849" y="770"/>
                    </a:moveTo>
                    <a:lnTo>
                      <a:pt x="686" y="770"/>
                    </a:lnTo>
                    <a:lnTo>
                      <a:pt x="744" y="828"/>
                    </a:lnTo>
                    <a:lnTo>
                      <a:pt x="749" y="828"/>
                    </a:lnTo>
                    <a:lnTo>
                      <a:pt x="767" y="846"/>
                    </a:lnTo>
                    <a:lnTo>
                      <a:pt x="771" y="849"/>
                    </a:lnTo>
                    <a:lnTo>
                      <a:pt x="788" y="853"/>
                    </a:lnTo>
                    <a:lnTo>
                      <a:pt x="808" y="832"/>
                    </a:lnTo>
                    <a:lnTo>
                      <a:pt x="810" y="832"/>
                    </a:lnTo>
                    <a:lnTo>
                      <a:pt x="812" y="832"/>
                    </a:lnTo>
                    <a:lnTo>
                      <a:pt x="832" y="812"/>
                    </a:lnTo>
                    <a:lnTo>
                      <a:pt x="833" y="810"/>
                    </a:lnTo>
                    <a:lnTo>
                      <a:pt x="833" y="808"/>
                    </a:lnTo>
                    <a:lnTo>
                      <a:pt x="853" y="787"/>
                    </a:lnTo>
                    <a:lnTo>
                      <a:pt x="850" y="771"/>
                    </a:lnTo>
                    <a:lnTo>
                      <a:pt x="849" y="77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1" name="Freeform 32"/>
              <p:cNvSpPr>
                <a:spLocks/>
              </p:cNvSpPr>
              <p:nvPr/>
            </p:nvSpPr>
            <p:spPr bwMode="auto">
              <a:xfrm>
                <a:off x="815" y="330"/>
                <a:ext cx="853" cy="852"/>
              </a:xfrm>
              <a:custGeom>
                <a:avLst/>
                <a:gdLst>
                  <a:gd name="T0" fmla="*/ 810 w 853"/>
                  <a:gd name="T1" fmla="*/ 1162 h 852"/>
                  <a:gd name="T2" fmla="*/ 808 w 853"/>
                  <a:gd name="T3" fmla="*/ 1162 h 852"/>
                  <a:gd name="T4" fmla="*/ 810 w 853"/>
                  <a:gd name="T5" fmla="*/ 1162 h 852"/>
                  <a:gd name="T6" fmla="*/ 810 w 853"/>
                  <a:gd name="T7" fmla="*/ 1162 h 8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3" h="852">
                    <a:moveTo>
                      <a:pt x="810" y="832"/>
                    </a:moveTo>
                    <a:lnTo>
                      <a:pt x="808" y="832"/>
                    </a:lnTo>
                    <a:lnTo>
                      <a:pt x="810" y="832"/>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2" name="Freeform 33"/>
              <p:cNvSpPr>
                <a:spLocks/>
              </p:cNvSpPr>
              <p:nvPr/>
            </p:nvSpPr>
            <p:spPr bwMode="auto">
              <a:xfrm>
                <a:off x="815" y="330"/>
                <a:ext cx="853" cy="852"/>
              </a:xfrm>
              <a:custGeom>
                <a:avLst/>
                <a:gdLst>
                  <a:gd name="T0" fmla="*/ 683 w 853"/>
                  <a:gd name="T1" fmla="*/ 1103 h 852"/>
                  <a:gd name="T2" fmla="*/ 667 w 853"/>
                  <a:gd name="T3" fmla="*/ 1103 h 852"/>
                  <a:gd name="T4" fmla="*/ 675 w 853"/>
                  <a:gd name="T5" fmla="*/ 1111 h 852"/>
                  <a:gd name="T6" fmla="*/ 683 w 853"/>
                  <a:gd name="T7" fmla="*/ 1103 h 8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3" h="852">
                    <a:moveTo>
                      <a:pt x="683" y="773"/>
                    </a:moveTo>
                    <a:lnTo>
                      <a:pt x="667" y="773"/>
                    </a:lnTo>
                    <a:lnTo>
                      <a:pt x="675" y="781"/>
                    </a:lnTo>
                    <a:lnTo>
                      <a:pt x="683" y="773"/>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3" name="Freeform 34"/>
              <p:cNvSpPr>
                <a:spLocks/>
              </p:cNvSpPr>
              <p:nvPr/>
            </p:nvSpPr>
            <p:spPr bwMode="auto">
              <a:xfrm>
                <a:off x="815" y="330"/>
                <a:ext cx="853" cy="852"/>
              </a:xfrm>
              <a:custGeom>
                <a:avLst/>
                <a:gdLst>
                  <a:gd name="T0" fmla="*/ 106 w 853"/>
                  <a:gd name="T1" fmla="*/ 330 h 852"/>
                  <a:gd name="T2" fmla="*/ 0 w 853"/>
                  <a:gd name="T3" fmla="*/ 435 h 852"/>
                  <a:gd name="T4" fmla="*/ 604 w 853"/>
                  <a:gd name="T5" fmla="*/ 1039 h 852"/>
                  <a:gd name="T6" fmla="*/ 603 w 853"/>
                  <a:gd name="T7" fmla="*/ 1039 h 852"/>
                  <a:gd name="T8" fmla="*/ 611 w 853"/>
                  <a:gd name="T9" fmla="*/ 1047 h 852"/>
                  <a:gd name="T10" fmla="*/ 610 w 853"/>
                  <a:gd name="T11" fmla="*/ 1048 h 852"/>
                  <a:gd name="T12" fmla="*/ 611 w 853"/>
                  <a:gd name="T13" fmla="*/ 1051 h 852"/>
                  <a:gd name="T14" fmla="*/ 663 w 853"/>
                  <a:gd name="T15" fmla="*/ 1103 h 852"/>
                  <a:gd name="T16" fmla="*/ 666 w 853"/>
                  <a:gd name="T17" fmla="*/ 1104 h 852"/>
                  <a:gd name="T18" fmla="*/ 667 w 853"/>
                  <a:gd name="T19" fmla="*/ 1103 h 852"/>
                  <a:gd name="T20" fmla="*/ 683 w 853"/>
                  <a:gd name="T21" fmla="*/ 1103 h 852"/>
                  <a:gd name="T22" fmla="*/ 686 w 853"/>
                  <a:gd name="T23" fmla="*/ 1100 h 852"/>
                  <a:gd name="T24" fmla="*/ 849 w 853"/>
                  <a:gd name="T25" fmla="*/ 1100 h 852"/>
                  <a:gd name="T26" fmla="*/ 828 w 853"/>
                  <a:gd name="T27" fmla="*/ 1079 h 852"/>
                  <a:gd name="T28" fmla="*/ 828 w 853"/>
                  <a:gd name="T29" fmla="*/ 1074 h 852"/>
                  <a:gd name="T30" fmla="*/ 770 w 853"/>
                  <a:gd name="T31" fmla="*/ 1016 h 852"/>
                  <a:gd name="T32" fmla="*/ 781 w 853"/>
                  <a:gd name="T33" fmla="*/ 1005 h 852"/>
                  <a:gd name="T34" fmla="*/ 773 w 853"/>
                  <a:gd name="T35" fmla="*/ 997 h 852"/>
                  <a:gd name="T36" fmla="*/ 774 w 853"/>
                  <a:gd name="T37" fmla="*/ 996 h 852"/>
                  <a:gd name="T38" fmla="*/ 773 w 853"/>
                  <a:gd name="T39" fmla="*/ 993 h 852"/>
                  <a:gd name="T40" fmla="*/ 722 w 853"/>
                  <a:gd name="T41" fmla="*/ 941 h 852"/>
                  <a:gd name="T42" fmla="*/ 718 w 853"/>
                  <a:gd name="T43" fmla="*/ 941 h 852"/>
                  <a:gd name="T44" fmla="*/ 710 w 853"/>
                  <a:gd name="T45" fmla="*/ 933 h 852"/>
                  <a:gd name="T46" fmla="*/ 709 w 853"/>
                  <a:gd name="T47" fmla="*/ 933 h 852"/>
                  <a:gd name="T48" fmla="*/ 109 w 853"/>
                  <a:gd name="T49" fmla="*/ 333 h 852"/>
                  <a:gd name="T50" fmla="*/ 106 w 853"/>
                  <a:gd name="T51" fmla="*/ 330 h 8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53" h="852">
                    <a:moveTo>
                      <a:pt x="106" y="0"/>
                    </a:moveTo>
                    <a:lnTo>
                      <a:pt x="0" y="105"/>
                    </a:lnTo>
                    <a:lnTo>
                      <a:pt x="604" y="709"/>
                    </a:lnTo>
                    <a:lnTo>
                      <a:pt x="603" y="709"/>
                    </a:lnTo>
                    <a:lnTo>
                      <a:pt x="611" y="717"/>
                    </a:lnTo>
                    <a:lnTo>
                      <a:pt x="610" y="718"/>
                    </a:lnTo>
                    <a:lnTo>
                      <a:pt x="611" y="721"/>
                    </a:lnTo>
                    <a:lnTo>
                      <a:pt x="663" y="773"/>
                    </a:lnTo>
                    <a:lnTo>
                      <a:pt x="666" y="774"/>
                    </a:lnTo>
                    <a:lnTo>
                      <a:pt x="667" y="773"/>
                    </a:lnTo>
                    <a:lnTo>
                      <a:pt x="683" y="773"/>
                    </a:lnTo>
                    <a:lnTo>
                      <a:pt x="686" y="770"/>
                    </a:lnTo>
                    <a:lnTo>
                      <a:pt x="849" y="770"/>
                    </a:lnTo>
                    <a:lnTo>
                      <a:pt x="828" y="749"/>
                    </a:lnTo>
                    <a:lnTo>
                      <a:pt x="828" y="744"/>
                    </a:lnTo>
                    <a:lnTo>
                      <a:pt x="770" y="686"/>
                    </a:lnTo>
                    <a:lnTo>
                      <a:pt x="781" y="675"/>
                    </a:lnTo>
                    <a:lnTo>
                      <a:pt x="773" y="667"/>
                    </a:lnTo>
                    <a:lnTo>
                      <a:pt x="774" y="666"/>
                    </a:lnTo>
                    <a:lnTo>
                      <a:pt x="773" y="663"/>
                    </a:lnTo>
                    <a:lnTo>
                      <a:pt x="722" y="611"/>
                    </a:lnTo>
                    <a:lnTo>
                      <a:pt x="718" y="611"/>
                    </a:lnTo>
                    <a:lnTo>
                      <a:pt x="710" y="603"/>
                    </a:lnTo>
                    <a:lnTo>
                      <a:pt x="709" y="603"/>
                    </a:lnTo>
                    <a:lnTo>
                      <a:pt x="109" y="3"/>
                    </a:lnTo>
                    <a:lnTo>
                      <a:pt x="106" y="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4" name="Freeform 35"/>
              <p:cNvSpPr>
                <a:spLocks/>
              </p:cNvSpPr>
              <p:nvPr/>
            </p:nvSpPr>
            <p:spPr bwMode="auto">
              <a:xfrm>
                <a:off x="815" y="330"/>
                <a:ext cx="853" cy="852"/>
              </a:xfrm>
              <a:custGeom>
                <a:avLst/>
                <a:gdLst>
                  <a:gd name="T0" fmla="*/ 719 w 853"/>
                  <a:gd name="T1" fmla="*/ 940 h 852"/>
                  <a:gd name="T2" fmla="*/ 718 w 853"/>
                  <a:gd name="T3" fmla="*/ 941 h 852"/>
                  <a:gd name="T4" fmla="*/ 722 w 853"/>
                  <a:gd name="T5" fmla="*/ 941 h 852"/>
                  <a:gd name="T6" fmla="*/ 719 w 853"/>
                  <a:gd name="T7" fmla="*/ 940 h 8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3" h="852">
                    <a:moveTo>
                      <a:pt x="719" y="610"/>
                    </a:moveTo>
                    <a:lnTo>
                      <a:pt x="718" y="611"/>
                    </a:lnTo>
                    <a:lnTo>
                      <a:pt x="722" y="611"/>
                    </a:lnTo>
                    <a:lnTo>
                      <a:pt x="719" y="61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25" name="Freeform 36"/>
              <p:cNvSpPr>
                <a:spLocks/>
              </p:cNvSpPr>
              <p:nvPr/>
            </p:nvSpPr>
            <p:spPr bwMode="auto">
              <a:xfrm>
                <a:off x="815" y="330"/>
                <a:ext cx="853" cy="852"/>
              </a:xfrm>
              <a:custGeom>
                <a:avLst/>
                <a:gdLst>
                  <a:gd name="T0" fmla="*/ 709 w 853"/>
                  <a:gd name="T1" fmla="*/ 933 h 852"/>
                  <a:gd name="T2" fmla="*/ 709 w 853"/>
                  <a:gd name="T3" fmla="*/ 933 h 852"/>
                  <a:gd name="T4" fmla="*/ 710 w 853"/>
                  <a:gd name="T5" fmla="*/ 933 h 852"/>
                  <a:gd name="T6" fmla="*/ 709 w 853"/>
                  <a:gd name="T7" fmla="*/ 933 h 8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3" h="852">
                    <a:moveTo>
                      <a:pt x="709" y="603"/>
                    </a:moveTo>
                    <a:lnTo>
                      <a:pt x="709" y="603"/>
                    </a:lnTo>
                    <a:lnTo>
                      <a:pt x="710" y="603"/>
                    </a:lnTo>
                    <a:lnTo>
                      <a:pt x="709" y="603"/>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7" name="Group 37"/>
            <p:cNvGrpSpPr>
              <a:grpSpLocks/>
            </p:cNvGrpSpPr>
            <p:nvPr/>
          </p:nvGrpSpPr>
          <p:grpSpPr bwMode="auto">
            <a:xfrm>
              <a:off x="1607" y="1122"/>
              <a:ext cx="41" cy="41"/>
              <a:chOff x="1607" y="1122"/>
              <a:chExt cx="41" cy="41"/>
            </a:xfrm>
          </p:grpSpPr>
          <p:sp>
            <p:nvSpPr>
              <p:cNvPr id="32819" name="Freeform 38"/>
              <p:cNvSpPr>
                <a:spLocks/>
              </p:cNvSpPr>
              <p:nvPr/>
            </p:nvSpPr>
            <p:spPr bwMode="auto">
              <a:xfrm>
                <a:off x="1607" y="1122"/>
                <a:ext cx="41" cy="41"/>
              </a:xfrm>
              <a:custGeom>
                <a:avLst/>
                <a:gdLst>
                  <a:gd name="T0" fmla="*/ 28 w 41"/>
                  <a:gd name="T1" fmla="*/ 1122 h 41"/>
                  <a:gd name="T2" fmla="*/ 23 w 41"/>
                  <a:gd name="T3" fmla="*/ 1122 h 41"/>
                  <a:gd name="T4" fmla="*/ 0 w 41"/>
                  <a:gd name="T5" fmla="*/ 1145 h 41"/>
                  <a:gd name="T6" fmla="*/ 0 w 41"/>
                  <a:gd name="T7" fmla="*/ 1150 h 41"/>
                  <a:gd name="T8" fmla="*/ 11 w 41"/>
                  <a:gd name="T9" fmla="*/ 1160 h 41"/>
                  <a:gd name="T10" fmla="*/ 14 w 41"/>
                  <a:gd name="T11" fmla="*/ 1163 h 41"/>
                  <a:gd name="T12" fmla="*/ 19 w 41"/>
                  <a:gd name="T13" fmla="*/ 1163 h 41"/>
                  <a:gd name="T14" fmla="*/ 41 w 41"/>
                  <a:gd name="T15" fmla="*/ 1141 h 41"/>
                  <a:gd name="T16" fmla="*/ 41 w 41"/>
                  <a:gd name="T17" fmla="*/ 1136 h 41"/>
                  <a:gd name="T18" fmla="*/ 28 w 41"/>
                  <a:gd name="T19" fmla="*/ 1122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1">
                    <a:moveTo>
                      <a:pt x="28" y="0"/>
                    </a:moveTo>
                    <a:lnTo>
                      <a:pt x="23" y="0"/>
                    </a:lnTo>
                    <a:lnTo>
                      <a:pt x="0" y="23"/>
                    </a:lnTo>
                    <a:lnTo>
                      <a:pt x="0" y="28"/>
                    </a:lnTo>
                    <a:lnTo>
                      <a:pt x="11" y="38"/>
                    </a:lnTo>
                    <a:lnTo>
                      <a:pt x="14" y="41"/>
                    </a:lnTo>
                    <a:lnTo>
                      <a:pt x="19" y="41"/>
                    </a:lnTo>
                    <a:lnTo>
                      <a:pt x="41" y="19"/>
                    </a:lnTo>
                    <a:lnTo>
                      <a:pt x="41" y="14"/>
                    </a:lnTo>
                    <a:lnTo>
                      <a:pt x="28" y="0"/>
                    </a:lnTo>
                  </a:path>
                </a:pathLst>
              </a:custGeom>
              <a:solidFill>
                <a:srgbClr val="3E404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8" name="Group 39"/>
            <p:cNvGrpSpPr>
              <a:grpSpLocks/>
            </p:cNvGrpSpPr>
            <p:nvPr/>
          </p:nvGrpSpPr>
          <p:grpSpPr bwMode="auto">
            <a:xfrm>
              <a:off x="1501" y="1016"/>
              <a:ext cx="167" cy="167"/>
              <a:chOff x="1501" y="1016"/>
              <a:chExt cx="167" cy="167"/>
            </a:xfrm>
          </p:grpSpPr>
          <p:sp>
            <p:nvSpPr>
              <p:cNvPr id="32818" name="Freeform 40"/>
              <p:cNvSpPr>
                <a:spLocks/>
              </p:cNvSpPr>
              <p:nvPr/>
            </p:nvSpPr>
            <p:spPr bwMode="auto">
              <a:xfrm>
                <a:off x="1501" y="1016"/>
                <a:ext cx="167" cy="167"/>
              </a:xfrm>
              <a:custGeom>
                <a:avLst/>
                <a:gdLst>
                  <a:gd name="T0" fmla="*/ 84 w 167"/>
                  <a:gd name="T1" fmla="*/ 1016 h 167"/>
                  <a:gd name="T2" fmla="*/ 0 w 167"/>
                  <a:gd name="T3" fmla="*/ 1100 h 167"/>
                  <a:gd name="T4" fmla="*/ 58 w 167"/>
                  <a:gd name="T5" fmla="*/ 1158 h 167"/>
                  <a:gd name="T6" fmla="*/ 63 w 167"/>
                  <a:gd name="T7" fmla="*/ 1158 h 167"/>
                  <a:gd name="T8" fmla="*/ 81 w 167"/>
                  <a:gd name="T9" fmla="*/ 1176 h 167"/>
                  <a:gd name="T10" fmla="*/ 85 w 167"/>
                  <a:gd name="T11" fmla="*/ 1179 h 167"/>
                  <a:gd name="T12" fmla="*/ 101 w 167"/>
                  <a:gd name="T13" fmla="*/ 1183 h 167"/>
                  <a:gd name="T14" fmla="*/ 166 w 167"/>
                  <a:gd name="T15" fmla="*/ 1119 h 167"/>
                  <a:gd name="T16" fmla="*/ 167 w 167"/>
                  <a:gd name="T17" fmla="*/ 1117 h 167"/>
                  <a:gd name="T18" fmla="*/ 164 w 167"/>
                  <a:gd name="T19" fmla="*/ 1101 h 167"/>
                  <a:gd name="T20" fmla="*/ 160 w 167"/>
                  <a:gd name="T21" fmla="*/ 1097 h 167"/>
                  <a:gd name="T22" fmla="*/ 142 w 167"/>
                  <a:gd name="T23" fmla="*/ 1079 h 167"/>
                  <a:gd name="T24" fmla="*/ 142 w 167"/>
                  <a:gd name="T25" fmla="*/ 1074 h 167"/>
                  <a:gd name="T26" fmla="*/ 84 w 167"/>
                  <a:gd name="T27" fmla="*/ 1016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7" h="167">
                    <a:moveTo>
                      <a:pt x="84" y="0"/>
                    </a:moveTo>
                    <a:lnTo>
                      <a:pt x="0" y="84"/>
                    </a:lnTo>
                    <a:lnTo>
                      <a:pt x="58" y="142"/>
                    </a:lnTo>
                    <a:lnTo>
                      <a:pt x="63" y="142"/>
                    </a:lnTo>
                    <a:lnTo>
                      <a:pt x="81" y="160"/>
                    </a:lnTo>
                    <a:lnTo>
                      <a:pt x="85" y="163"/>
                    </a:lnTo>
                    <a:lnTo>
                      <a:pt x="101" y="167"/>
                    </a:lnTo>
                    <a:lnTo>
                      <a:pt x="166" y="103"/>
                    </a:lnTo>
                    <a:lnTo>
                      <a:pt x="167" y="101"/>
                    </a:lnTo>
                    <a:lnTo>
                      <a:pt x="164" y="85"/>
                    </a:lnTo>
                    <a:lnTo>
                      <a:pt x="160" y="81"/>
                    </a:lnTo>
                    <a:lnTo>
                      <a:pt x="142" y="63"/>
                    </a:lnTo>
                    <a:lnTo>
                      <a:pt x="142" y="58"/>
                    </a:lnTo>
                    <a:lnTo>
                      <a:pt x="84"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89" name="Group 41"/>
            <p:cNvGrpSpPr>
              <a:grpSpLocks/>
            </p:cNvGrpSpPr>
            <p:nvPr/>
          </p:nvGrpSpPr>
          <p:grpSpPr bwMode="auto">
            <a:xfrm>
              <a:off x="1418" y="1034"/>
              <a:ext cx="83" cy="77"/>
              <a:chOff x="1418" y="1034"/>
              <a:chExt cx="83" cy="77"/>
            </a:xfrm>
          </p:grpSpPr>
          <p:sp>
            <p:nvSpPr>
              <p:cNvPr id="32817" name="Freeform 42"/>
              <p:cNvSpPr>
                <a:spLocks/>
              </p:cNvSpPr>
              <p:nvPr/>
            </p:nvSpPr>
            <p:spPr bwMode="auto">
              <a:xfrm>
                <a:off x="1418" y="1034"/>
                <a:ext cx="83" cy="77"/>
              </a:xfrm>
              <a:custGeom>
                <a:avLst/>
                <a:gdLst>
                  <a:gd name="T0" fmla="*/ 37 w 83"/>
                  <a:gd name="T1" fmla="*/ 1072 h 77"/>
                  <a:gd name="T2" fmla="*/ 45 w 83"/>
                  <a:gd name="T3" fmla="*/ 1072 h 77"/>
                  <a:gd name="T4" fmla="*/ 37 w 83"/>
                  <a:gd name="T5" fmla="*/ 1072 h 77"/>
                  <a:gd name="T6" fmla="*/ 0 60000 65536"/>
                  <a:gd name="T7" fmla="*/ 0 60000 65536"/>
                  <a:gd name="T8" fmla="*/ 0 60000 65536"/>
                </a:gdLst>
                <a:ahLst/>
                <a:cxnLst>
                  <a:cxn ang="T6">
                    <a:pos x="T0" y="T1"/>
                  </a:cxn>
                  <a:cxn ang="T7">
                    <a:pos x="T2" y="T3"/>
                  </a:cxn>
                  <a:cxn ang="T8">
                    <a:pos x="T4" y="T5"/>
                  </a:cxn>
                </a:cxnLst>
                <a:rect l="0" t="0" r="r" b="b"/>
                <a:pathLst>
                  <a:path w="83" h="77">
                    <a:moveTo>
                      <a:pt x="37" y="38"/>
                    </a:moveTo>
                    <a:lnTo>
                      <a:pt x="45" y="38"/>
                    </a:lnTo>
                    <a:lnTo>
                      <a:pt x="37" y="3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0" name="Group 43"/>
            <p:cNvGrpSpPr>
              <a:grpSpLocks/>
            </p:cNvGrpSpPr>
            <p:nvPr/>
          </p:nvGrpSpPr>
          <p:grpSpPr bwMode="auto">
            <a:xfrm>
              <a:off x="1519" y="933"/>
              <a:ext cx="77" cy="78"/>
              <a:chOff x="1519" y="933"/>
              <a:chExt cx="77" cy="78"/>
            </a:xfrm>
          </p:grpSpPr>
          <p:sp>
            <p:nvSpPr>
              <p:cNvPr id="32813" name="Freeform 44"/>
              <p:cNvSpPr>
                <a:spLocks/>
              </p:cNvSpPr>
              <p:nvPr/>
            </p:nvSpPr>
            <p:spPr bwMode="auto">
              <a:xfrm>
                <a:off x="1519" y="933"/>
                <a:ext cx="77" cy="78"/>
              </a:xfrm>
              <a:custGeom>
                <a:avLst/>
                <a:gdLst>
                  <a:gd name="T0" fmla="*/ 40 w 77"/>
                  <a:gd name="T1" fmla="*/ 972 h 78"/>
                  <a:gd name="T2" fmla="*/ 33 w 77"/>
                  <a:gd name="T3" fmla="*/ 972 h 78"/>
                  <a:gd name="T4" fmla="*/ 40 w 77"/>
                  <a:gd name="T5" fmla="*/ 972 h 78"/>
                  <a:gd name="T6" fmla="*/ 0 60000 65536"/>
                  <a:gd name="T7" fmla="*/ 0 60000 65536"/>
                  <a:gd name="T8" fmla="*/ 0 60000 65536"/>
                </a:gdLst>
                <a:ahLst/>
                <a:cxnLst>
                  <a:cxn ang="T6">
                    <a:pos x="T0" y="T1"/>
                  </a:cxn>
                  <a:cxn ang="T7">
                    <a:pos x="T2" y="T3"/>
                  </a:cxn>
                  <a:cxn ang="T8">
                    <a:pos x="T4" y="T5"/>
                  </a:cxn>
                </a:cxnLst>
                <a:rect l="0" t="0" r="r" b="b"/>
                <a:pathLst>
                  <a:path w="77" h="78">
                    <a:moveTo>
                      <a:pt x="40" y="39"/>
                    </a:moveTo>
                    <a:lnTo>
                      <a:pt x="33" y="39"/>
                    </a:lnTo>
                    <a:lnTo>
                      <a:pt x="40" y="3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2814"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 y="960"/>
                <a:ext cx="167"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15"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 y="447"/>
                <a:ext cx="161"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16"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 y="608"/>
                <a:ext cx="268"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791" name="Group 48"/>
            <p:cNvGrpSpPr>
              <a:grpSpLocks/>
            </p:cNvGrpSpPr>
            <p:nvPr/>
          </p:nvGrpSpPr>
          <p:grpSpPr bwMode="auto">
            <a:xfrm>
              <a:off x="1037" y="447"/>
              <a:ext cx="430" cy="430"/>
              <a:chOff x="1037" y="447"/>
              <a:chExt cx="430" cy="430"/>
            </a:xfrm>
          </p:grpSpPr>
          <p:sp>
            <p:nvSpPr>
              <p:cNvPr id="32811" name="Freeform 49"/>
              <p:cNvSpPr>
                <a:spLocks/>
              </p:cNvSpPr>
              <p:nvPr/>
            </p:nvSpPr>
            <p:spPr bwMode="auto">
              <a:xfrm>
                <a:off x="1037" y="447"/>
                <a:ext cx="430" cy="430"/>
              </a:xfrm>
              <a:custGeom>
                <a:avLst/>
                <a:gdLst>
                  <a:gd name="T0" fmla="*/ 8 w 430"/>
                  <a:gd name="T1" fmla="*/ 453 h 430"/>
                  <a:gd name="T2" fmla="*/ 168 w 430"/>
                  <a:gd name="T3" fmla="*/ 614 h 430"/>
                  <a:gd name="T4" fmla="*/ 8 w 430"/>
                  <a:gd name="T5" fmla="*/ 453 h 430"/>
                  <a:gd name="T6" fmla="*/ 0 60000 65536"/>
                  <a:gd name="T7" fmla="*/ 0 60000 65536"/>
                  <a:gd name="T8" fmla="*/ 0 60000 65536"/>
                </a:gdLst>
                <a:ahLst/>
                <a:cxnLst>
                  <a:cxn ang="T6">
                    <a:pos x="T0" y="T1"/>
                  </a:cxn>
                  <a:cxn ang="T7">
                    <a:pos x="T2" y="T3"/>
                  </a:cxn>
                  <a:cxn ang="T8">
                    <a:pos x="T4" y="T5"/>
                  </a:cxn>
                </a:cxnLst>
                <a:rect l="0" t="0" r="r" b="b"/>
                <a:pathLst>
                  <a:path w="430" h="430">
                    <a:moveTo>
                      <a:pt x="8" y="6"/>
                    </a:moveTo>
                    <a:lnTo>
                      <a:pt x="168" y="167"/>
                    </a:lnTo>
                    <a:lnTo>
                      <a:pt x="8" y="6"/>
                    </a:lnTo>
                  </a:path>
                </a:pathLst>
              </a:custGeom>
              <a:solidFill>
                <a:srgbClr val="FDEEE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12" name="Freeform 50"/>
              <p:cNvSpPr>
                <a:spLocks/>
              </p:cNvSpPr>
              <p:nvPr/>
            </p:nvSpPr>
            <p:spPr bwMode="auto">
              <a:xfrm>
                <a:off x="1037" y="447"/>
                <a:ext cx="430" cy="430"/>
              </a:xfrm>
              <a:custGeom>
                <a:avLst/>
                <a:gdLst>
                  <a:gd name="T0" fmla="*/ 169 w 430"/>
                  <a:gd name="T1" fmla="*/ 615 h 430"/>
                  <a:gd name="T2" fmla="*/ 437 w 430"/>
                  <a:gd name="T3" fmla="*/ 883 h 430"/>
                  <a:gd name="T4" fmla="*/ 169 w 430"/>
                  <a:gd name="T5" fmla="*/ 615 h 430"/>
                  <a:gd name="T6" fmla="*/ 0 60000 65536"/>
                  <a:gd name="T7" fmla="*/ 0 60000 65536"/>
                  <a:gd name="T8" fmla="*/ 0 60000 65536"/>
                </a:gdLst>
                <a:ahLst/>
                <a:cxnLst>
                  <a:cxn ang="T6">
                    <a:pos x="T0" y="T1"/>
                  </a:cxn>
                  <a:cxn ang="T7">
                    <a:pos x="T2" y="T3"/>
                  </a:cxn>
                  <a:cxn ang="T8">
                    <a:pos x="T4" y="T5"/>
                  </a:cxn>
                </a:cxnLst>
                <a:rect l="0" t="0" r="r" b="b"/>
                <a:pathLst>
                  <a:path w="430" h="430">
                    <a:moveTo>
                      <a:pt x="169" y="168"/>
                    </a:moveTo>
                    <a:lnTo>
                      <a:pt x="437" y="436"/>
                    </a:lnTo>
                    <a:lnTo>
                      <a:pt x="169" y="168"/>
                    </a:lnTo>
                  </a:path>
                </a:pathLst>
              </a:custGeom>
              <a:solidFill>
                <a:srgbClr val="FDEEE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2" name="Group 51"/>
            <p:cNvGrpSpPr>
              <a:grpSpLocks/>
            </p:cNvGrpSpPr>
            <p:nvPr/>
          </p:nvGrpSpPr>
          <p:grpSpPr bwMode="auto">
            <a:xfrm>
              <a:off x="1199" y="608"/>
              <a:ext cx="2" cy="2"/>
              <a:chOff x="1199" y="608"/>
              <a:chExt cx="2" cy="2"/>
            </a:xfrm>
          </p:grpSpPr>
          <p:sp>
            <p:nvSpPr>
              <p:cNvPr id="32809" name="Freeform 52"/>
              <p:cNvSpPr>
                <a:spLocks/>
              </p:cNvSpPr>
              <p:nvPr/>
            </p:nvSpPr>
            <p:spPr bwMode="auto">
              <a:xfrm>
                <a:off x="1199" y="608"/>
                <a:ext cx="2" cy="2"/>
              </a:xfrm>
              <a:custGeom>
                <a:avLst/>
                <a:gdLst>
                  <a:gd name="T0" fmla="*/ 0 w 2"/>
                  <a:gd name="T1" fmla="*/ 0 h 2"/>
                  <a:gd name="T2" fmla="*/ 0 w 2"/>
                  <a:gd name="T3" fmla="*/ 0 h 2"/>
                  <a:gd name="T4" fmla="*/ 0 60000 65536"/>
                  <a:gd name="T5" fmla="*/ 0 60000 65536"/>
                </a:gdLst>
                <a:ahLst/>
                <a:cxnLst>
                  <a:cxn ang="T4">
                    <a:pos x="T0" y="T1"/>
                  </a:cxn>
                  <a:cxn ang="T5">
                    <a:pos x="T2" y="T3"/>
                  </a:cxn>
                </a:cxnLst>
                <a:rect l="0" t="0" r="r" b="b"/>
                <a:pathLst>
                  <a:path w="2" h="2">
                    <a:moveTo>
                      <a:pt x="7" y="0"/>
                    </a:moveTo>
                    <a:lnTo>
                      <a:pt x="7" y="0"/>
                    </a:lnTo>
                  </a:path>
                </a:pathLst>
              </a:custGeom>
              <a:noFill/>
              <a:ln w="8534">
                <a:solidFill>
                  <a:srgbClr val="76787A"/>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281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 y="330"/>
                <a:ext cx="708" cy="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793" name="Group 54"/>
            <p:cNvGrpSpPr>
              <a:grpSpLocks/>
            </p:cNvGrpSpPr>
            <p:nvPr/>
          </p:nvGrpSpPr>
          <p:grpSpPr bwMode="auto">
            <a:xfrm>
              <a:off x="1419" y="933"/>
              <a:ext cx="105" cy="105"/>
              <a:chOff x="1419" y="933"/>
              <a:chExt cx="105" cy="105"/>
            </a:xfrm>
          </p:grpSpPr>
          <p:sp>
            <p:nvSpPr>
              <p:cNvPr id="32805" name="Freeform 55"/>
              <p:cNvSpPr>
                <a:spLocks/>
              </p:cNvSpPr>
              <p:nvPr/>
            </p:nvSpPr>
            <p:spPr bwMode="auto">
              <a:xfrm>
                <a:off x="1419" y="933"/>
                <a:ext cx="105" cy="105"/>
              </a:xfrm>
              <a:custGeom>
                <a:avLst/>
                <a:gdLst>
                  <a:gd name="T0" fmla="*/ 12 w 105"/>
                  <a:gd name="T1" fmla="*/ 1037 h 105"/>
                  <a:gd name="T2" fmla="*/ 7 w 105"/>
                  <a:gd name="T3" fmla="*/ 1042 h 105"/>
                  <a:gd name="T4" fmla="*/ 12 w 105"/>
                  <a:gd name="T5" fmla="*/ 1037 h 105"/>
                  <a:gd name="T6" fmla="*/ 0 60000 65536"/>
                  <a:gd name="T7" fmla="*/ 0 60000 65536"/>
                  <a:gd name="T8" fmla="*/ 0 60000 65536"/>
                </a:gdLst>
                <a:ahLst/>
                <a:cxnLst>
                  <a:cxn ang="T6">
                    <a:pos x="T0" y="T1"/>
                  </a:cxn>
                  <a:cxn ang="T7">
                    <a:pos x="T2" y="T3"/>
                  </a:cxn>
                  <a:cxn ang="T8">
                    <a:pos x="T4" y="T5"/>
                  </a:cxn>
                </a:cxnLst>
                <a:rect l="0" t="0" r="r" b="b"/>
                <a:pathLst>
                  <a:path w="105" h="105">
                    <a:moveTo>
                      <a:pt x="12" y="104"/>
                    </a:moveTo>
                    <a:lnTo>
                      <a:pt x="7" y="109"/>
                    </a:lnTo>
                    <a:lnTo>
                      <a:pt x="12" y="104"/>
                    </a:lnTo>
                  </a:path>
                </a:pathLst>
              </a:custGeom>
              <a:solidFill>
                <a:srgbClr val="EAEBE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06" name="Freeform 56"/>
              <p:cNvSpPr>
                <a:spLocks/>
              </p:cNvSpPr>
              <p:nvPr/>
            </p:nvSpPr>
            <p:spPr bwMode="auto">
              <a:xfrm>
                <a:off x="1419" y="933"/>
                <a:ext cx="105" cy="105"/>
              </a:xfrm>
              <a:custGeom>
                <a:avLst/>
                <a:gdLst>
                  <a:gd name="T0" fmla="*/ 43 w 105"/>
                  <a:gd name="T1" fmla="*/ 1006 h 105"/>
                  <a:gd name="T2" fmla="*/ 12 w 105"/>
                  <a:gd name="T3" fmla="*/ 1037 h 105"/>
                  <a:gd name="T4" fmla="*/ 43 w 105"/>
                  <a:gd name="T5" fmla="*/ 1006 h 105"/>
                  <a:gd name="T6" fmla="*/ 0 60000 65536"/>
                  <a:gd name="T7" fmla="*/ 0 60000 65536"/>
                  <a:gd name="T8" fmla="*/ 0 60000 65536"/>
                </a:gdLst>
                <a:ahLst/>
                <a:cxnLst>
                  <a:cxn ang="T6">
                    <a:pos x="T0" y="T1"/>
                  </a:cxn>
                  <a:cxn ang="T7">
                    <a:pos x="T2" y="T3"/>
                  </a:cxn>
                  <a:cxn ang="T8">
                    <a:pos x="T4" y="T5"/>
                  </a:cxn>
                </a:cxnLst>
                <a:rect l="0" t="0" r="r" b="b"/>
                <a:pathLst>
                  <a:path w="105" h="105">
                    <a:moveTo>
                      <a:pt x="43" y="73"/>
                    </a:moveTo>
                    <a:lnTo>
                      <a:pt x="12" y="104"/>
                    </a:lnTo>
                    <a:lnTo>
                      <a:pt x="43" y="73"/>
                    </a:lnTo>
                  </a:path>
                </a:pathLst>
              </a:custGeom>
              <a:solidFill>
                <a:srgbClr val="EAEBE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07" name="Freeform 57"/>
              <p:cNvSpPr>
                <a:spLocks/>
              </p:cNvSpPr>
              <p:nvPr/>
            </p:nvSpPr>
            <p:spPr bwMode="auto">
              <a:xfrm>
                <a:off x="1419" y="933"/>
                <a:ext cx="105" cy="105"/>
              </a:xfrm>
              <a:custGeom>
                <a:avLst/>
                <a:gdLst>
                  <a:gd name="T0" fmla="*/ 107 w 105"/>
                  <a:gd name="T1" fmla="*/ 942 h 105"/>
                  <a:gd name="T2" fmla="*/ 43 w 105"/>
                  <a:gd name="T3" fmla="*/ 1006 h 105"/>
                  <a:gd name="T4" fmla="*/ 107 w 105"/>
                  <a:gd name="T5" fmla="*/ 942 h 105"/>
                  <a:gd name="T6" fmla="*/ 0 60000 65536"/>
                  <a:gd name="T7" fmla="*/ 0 60000 65536"/>
                  <a:gd name="T8" fmla="*/ 0 60000 65536"/>
                </a:gdLst>
                <a:ahLst/>
                <a:cxnLst>
                  <a:cxn ang="T6">
                    <a:pos x="T0" y="T1"/>
                  </a:cxn>
                  <a:cxn ang="T7">
                    <a:pos x="T2" y="T3"/>
                  </a:cxn>
                  <a:cxn ang="T8">
                    <a:pos x="T4" y="T5"/>
                  </a:cxn>
                </a:cxnLst>
                <a:rect l="0" t="0" r="r" b="b"/>
                <a:pathLst>
                  <a:path w="105" h="105">
                    <a:moveTo>
                      <a:pt x="107" y="9"/>
                    </a:moveTo>
                    <a:lnTo>
                      <a:pt x="43" y="73"/>
                    </a:lnTo>
                    <a:lnTo>
                      <a:pt x="107" y="9"/>
                    </a:lnTo>
                  </a:path>
                </a:pathLst>
              </a:custGeom>
              <a:solidFill>
                <a:srgbClr val="EAEBE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2808" name="Freeform 58"/>
              <p:cNvSpPr>
                <a:spLocks/>
              </p:cNvSpPr>
              <p:nvPr/>
            </p:nvSpPr>
            <p:spPr bwMode="auto">
              <a:xfrm>
                <a:off x="1419" y="933"/>
                <a:ext cx="105" cy="105"/>
              </a:xfrm>
              <a:custGeom>
                <a:avLst/>
                <a:gdLst>
                  <a:gd name="T0" fmla="*/ 112 w 105"/>
                  <a:gd name="T1" fmla="*/ 937 h 105"/>
                  <a:gd name="T2" fmla="*/ 107 w 105"/>
                  <a:gd name="T3" fmla="*/ 942 h 105"/>
                  <a:gd name="T4" fmla="*/ 112 w 105"/>
                  <a:gd name="T5" fmla="*/ 937 h 105"/>
                  <a:gd name="T6" fmla="*/ 0 60000 65536"/>
                  <a:gd name="T7" fmla="*/ 0 60000 65536"/>
                  <a:gd name="T8" fmla="*/ 0 60000 65536"/>
                </a:gdLst>
                <a:ahLst/>
                <a:cxnLst>
                  <a:cxn ang="T6">
                    <a:pos x="T0" y="T1"/>
                  </a:cxn>
                  <a:cxn ang="T7">
                    <a:pos x="T2" y="T3"/>
                  </a:cxn>
                  <a:cxn ang="T8">
                    <a:pos x="T4" y="T5"/>
                  </a:cxn>
                </a:cxnLst>
                <a:rect l="0" t="0" r="r" b="b"/>
                <a:pathLst>
                  <a:path w="105" h="105">
                    <a:moveTo>
                      <a:pt x="112" y="4"/>
                    </a:moveTo>
                    <a:lnTo>
                      <a:pt x="107" y="9"/>
                    </a:lnTo>
                    <a:lnTo>
                      <a:pt x="112" y="4"/>
                    </a:lnTo>
                  </a:path>
                </a:pathLst>
              </a:custGeom>
              <a:solidFill>
                <a:srgbClr val="EAEBE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4" name="Group 59"/>
            <p:cNvGrpSpPr>
              <a:grpSpLocks/>
            </p:cNvGrpSpPr>
            <p:nvPr/>
          </p:nvGrpSpPr>
          <p:grpSpPr bwMode="auto">
            <a:xfrm>
              <a:off x="1424" y="939"/>
              <a:ext cx="95" cy="95"/>
              <a:chOff x="1424" y="939"/>
              <a:chExt cx="95" cy="95"/>
            </a:xfrm>
          </p:grpSpPr>
          <p:sp>
            <p:nvSpPr>
              <p:cNvPr id="32804" name="Freeform 60"/>
              <p:cNvSpPr>
                <a:spLocks/>
              </p:cNvSpPr>
              <p:nvPr/>
            </p:nvSpPr>
            <p:spPr bwMode="auto">
              <a:xfrm>
                <a:off x="1424" y="939"/>
                <a:ext cx="95" cy="95"/>
              </a:xfrm>
              <a:custGeom>
                <a:avLst/>
                <a:gdLst>
                  <a:gd name="T0" fmla="*/ 100 w 95"/>
                  <a:gd name="T1" fmla="*/ 945 h 95"/>
                  <a:gd name="T2" fmla="*/ 5 w 95"/>
                  <a:gd name="T3" fmla="*/ 1039 h 95"/>
                  <a:gd name="T4" fmla="*/ 100 w 95"/>
                  <a:gd name="T5" fmla="*/ 945 h 95"/>
                  <a:gd name="T6" fmla="*/ 0 60000 65536"/>
                  <a:gd name="T7" fmla="*/ 0 60000 65536"/>
                  <a:gd name="T8" fmla="*/ 0 60000 65536"/>
                </a:gdLst>
                <a:ahLst/>
                <a:cxnLst>
                  <a:cxn ang="T6">
                    <a:pos x="T0" y="T1"/>
                  </a:cxn>
                  <a:cxn ang="T7">
                    <a:pos x="T2" y="T3"/>
                  </a:cxn>
                  <a:cxn ang="T8">
                    <a:pos x="T4" y="T5"/>
                  </a:cxn>
                </a:cxnLst>
                <a:rect l="0" t="0" r="r" b="b"/>
                <a:pathLst>
                  <a:path w="95" h="95">
                    <a:moveTo>
                      <a:pt x="100" y="6"/>
                    </a:moveTo>
                    <a:lnTo>
                      <a:pt x="5" y="100"/>
                    </a:lnTo>
                    <a:lnTo>
                      <a:pt x="100" y="6"/>
                    </a:lnTo>
                  </a:path>
                </a:pathLst>
              </a:custGeom>
              <a:solidFill>
                <a:srgbClr val="DEE0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5" name="Group 61"/>
            <p:cNvGrpSpPr>
              <a:grpSpLocks/>
            </p:cNvGrpSpPr>
            <p:nvPr/>
          </p:nvGrpSpPr>
          <p:grpSpPr bwMode="auto">
            <a:xfrm>
              <a:off x="1426" y="1047"/>
              <a:ext cx="56" cy="56"/>
              <a:chOff x="1426" y="1047"/>
              <a:chExt cx="56" cy="56"/>
            </a:xfrm>
          </p:grpSpPr>
          <p:sp>
            <p:nvSpPr>
              <p:cNvPr id="32803" name="Freeform 62"/>
              <p:cNvSpPr>
                <a:spLocks/>
              </p:cNvSpPr>
              <p:nvPr/>
            </p:nvSpPr>
            <p:spPr bwMode="auto">
              <a:xfrm>
                <a:off x="1426" y="1047"/>
                <a:ext cx="56" cy="56"/>
              </a:xfrm>
              <a:custGeom>
                <a:avLst/>
                <a:gdLst>
                  <a:gd name="T0" fmla="*/ 28 w 56"/>
                  <a:gd name="T1" fmla="*/ 1075 h 56"/>
                  <a:gd name="T2" fmla="*/ 24 w 56"/>
                  <a:gd name="T3" fmla="*/ 1075 h 56"/>
                  <a:gd name="T4" fmla="*/ 28 w 56"/>
                  <a:gd name="T5" fmla="*/ 1075 h 56"/>
                  <a:gd name="T6" fmla="*/ 0 60000 65536"/>
                  <a:gd name="T7" fmla="*/ 0 60000 65536"/>
                  <a:gd name="T8" fmla="*/ 0 60000 65536"/>
                </a:gdLst>
                <a:ahLst/>
                <a:cxnLst>
                  <a:cxn ang="T6">
                    <a:pos x="T0" y="T1"/>
                  </a:cxn>
                  <a:cxn ang="T7">
                    <a:pos x="T2" y="T3"/>
                  </a:cxn>
                  <a:cxn ang="T8">
                    <a:pos x="T4" y="T5"/>
                  </a:cxn>
                </a:cxnLst>
                <a:rect l="0" t="0" r="r" b="b"/>
                <a:pathLst>
                  <a:path w="56" h="56">
                    <a:moveTo>
                      <a:pt x="28" y="28"/>
                    </a:moveTo>
                    <a:lnTo>
                      <a:pt x="24" y="28"/>
                    </a:lnTo>
                    <a:lnTo>
                      <a:pt x="28"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6" name="Group 63"/>
            <p:cNvGrpSpPr>
              <a:grpSpLocks/>
            </p:cNvGrpSpPr>
            <p:nvPr/>
          </p:nvGrpSpPr>
          <p:grpSpPr bwMode="auto">
            <a:xfrm>
              <a:off x="1453" y="1074"/>
              <a:ext cx="4" cy="2"/>
              <a:chOff x="1453" y="1074"/>
              <a:chExt cx="4" cy="2"/>
            </a:xfrm>
          </p:grpSpPr>
          <p:sp>
            <p:nvSpPr>
              <p:cNvPr id="32802" name="Freeform 64"/>
              <p:cNvSpPr>
                <a:spLocks/>
              </p:cNvSpPr>
              <p:nvPr/>
            </p:nvSpPr>
            <p:spPr bwMode="auto">
              <a:xfrm>
                <a:off x="1453" y="1074"/>
                <a:ext cx="4" cy="2"/>
              </a:xfrm>
              <a:custGeom>
                <a:avLst/>
                <a:gdLst>
                  <a:gd name="T0" fmla="*/ 34 w 4"/>
                  <a:gd name="T1" fmla="*/ 0 h 2"/>
                  <a:gd name="T2" fmla="*/ 38 w 4"/>
                  <a:gd name="T3" fmla="*/ 0 h 2"/>
                  <a:gd name="T4" fmla="*/ 0 60000 65536"/>
                  <a:gd name="T5" fmla="*/ 0 60000 65536"/>
                </a:gdLst>
                <a:ahLst/>
                <a:cxnLst>
                  <a:cxn ang="T4">
                    <a:pos x="T0" y="T1"/>
                  </a:cxn>
                  <a:cxn ang="T5">
                    <a:pos x="T2" y="T3"/>
                  </a:cxn>
                </a:cxnLst>
                <a:rect l="0" t="0" r="r" b="b"/>
                <a:pathLst>
                  <a:path w="4" h="2">
                    <a:moveTo>
                      <a:pt x="34" y="0"/>
                    </a:moveTo>
                    <a:lnTo>
                      <a:pt x="38" y="0"/>
                    </a:lnTo>
                  </a:path>
                </a:pathLst>
              </a:custGeom>
              <a:noFill/>
              <a:ln w="43585">
                <a:solidFill>
                  <a:srgbClr val="E8E9EA"/>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grpSp>
        <p:grpSp>
          <p:nvGrpSpPr>
            <p:cNvPr id="32797" name="Group 65"/>
            <p:cNvGrpSpPr>
              <a:grpSpLocks/>
            </p:cNvGrpSpPr>
            <p:nvPr/>
          </p:nvGrpSpPr>
          <p:grpSpPr bwMode="auto">
            <a:xfrm>
              <a:off x="1533" y="941"/>
              <a:ext cx="56" cy="56"/>
              <a:chOff x="1533" y="941"/>
              <a:chExt cx="56" cy="56"/>
            </a:xfrm>
          </p:grpSpPr>
          <p:sp>
            <p:nvSpPr>
              <p:cNvPr id="32801" name="Freeform 66"/>
              <p:cNvSpPr>
                <a:spLocks/>
              </p:cNvSpPr>
              <p:nvPr/>
            </p:nvSpPr>
            <p:spPr bwMode="auto">
              <a:xfrm>
                <a:off x="1533" y="941"/>
                <a:ext cx="56" cy="56"/>
              </a:xfrm>
              <a:custGeom>
                <a:avLst/>
                <a:gdLst>
                  <a:gd name="T0" fmla="*/ 31 w 56"/>
                  <a:gd name="T1" fmla="*/ 969 h 56"/>
                  <a:gd name="T2" fmla="*/ 27 w 56"/>
                  <a:gd name="T3" fmla="*/ 969 h 56"/>
                  <a:gd name="T4" fmla="*/ 31 w 56"/>
                  <a:gd name="T5" fmla="*/ 969 h 56"/>
                  <a:gd name="T6" fmla="*/ 0 60000 65536"/>
                  <a:gd name="T7" fmla="*/ 0 60000 65536"/>
                  <a:gd name="T8" fmla="*/ 0 60000 65536"/>
                </a:gdLst>
                <a:ahLst/>
                <a:cxnLst>
                  <a:cxn ang="T6">
                    <a:pos x="T0" y="T1"/>
                  </a:cxn>
                  <a:cxn ang="T7">
                    <a:pos x="T2" y="T3"/>
                  </a:cxn>
                  <a:cxn ang="T8">
                    <a:pos x="T4" y="T5"/>
                  </a:cxn>
                </a:cxnLst>
                <a:rect l="0" t="0" r="r" b="b"/>
                <a:pathLst>
                  <a:path w="56" h="56">
                    <a:moveTo>
                      <a:pt x="31" y="28"/>
                    </a:moveTo>
                    <a:lnTo>
                      <a:pt x="27" y="28"/>
                    </a:lnTo>
                    <a:lnTo>
                      <a:pt x="31"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2798" name="Group 67"/>
            <p:cNvGrpSpPr>
              <a:grpSpLocks/>
            </p:cNvGrpSpPr>
            <p:nvPr/>
          </p:nvGrpSpPr>
          <p:grpSpPr bwMode="auto">
            <a:xfrm>
              <a:off x="1556" y="969"/>
              <a:ext cx="4" cy="2"/>
              <a:chOff x="1556" y="969"/>
              <a:chExt cx="4" cy="2"/>
            </a:xfrm>
          </p:grpSpPr>
          <p:sp>
            <p:nvSpPr>
              <p:cNvPr id="32799" name="Freeform 68"/>
              <p:cNvSpPr>
                <a:spLocks/>
              </p:cNvSpPr>
              <p:nvPr/>
            </p:nvSpPr>
            <p:spPr bwMode="auto">
              <a:xfrm>
                <a:off x="1556" y="969"/>
                <a:ext cx="4" cy="2"/>
              </a:xfrm>
              <a:custGeom>
                <a:avLst/>
                <a:gdLst>
                  <a:gd name="T0" fmla="*/ 26 w 4"/>
                  <a:gd name="T1" fmla="*/ 0 h 2"/>
                  <a:gd name="T2" fmla="*/ 30 w 4"/>
                  <a:gd name="T3" fmla="*/ 0 h 2"/>
                  <a:gd name="T4" fmla="*/ 0 60000 65536"/>
                  <a:gd name="T5" fmla="*/ 0 60000 65536"/>
                </a:gdLst>
                <a:ahLst/>
                <a:cxnLst>
                  <a:cxn ang="T4">
                    <a:pos x="T0" y="T1"/>
                  </a:cxn>
                  <a:cxn ang="T5">
                    <a:pos x="T2" y="T3"/>
                  </a:cxn>
                </a:cxnLst>
                <a:rect l="0" t="0" r="r" b="b"/>
                <a:pathLst>
                  <a:path w="4" h="2">
                    <a:moveTo>
                      <a:pt x="26" y="0"/>
                    </a:moveTo>
                    <a:lnTo>
                      <a:pt x="30" y="0"/>
                    </a:lnTo>
                  </a:path>
                </a:pathLst>
              </a:custGeom>
              <a:noFill/>
              <a:ln w="41299">
                <a:solidFill>
                  <a:srgbClr val="DADBDD"/>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2800" name="Picture 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 y="72"/>
                <a:ext cx="1177" cy="1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2776" name="Rectángulo 47141"/>
          <p:cNvSpPr>
            <a:spLocks noChangeArrowheads="1"/>
          </p:cNvSpPr>
          <p:nvPr/>
        </p:nvSpPr>
        <p:spPr bwMode="auto">
          <a:xfrm>
            <a:off x="652463" y="4005263"/>
            <a:ext cx="62230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b="1"/>
              <a:t>Agarre su autoinyector precargado de adrenalina con su mano dominante  (la que usa para escribir), con el pulgar al lado de la tapa.</a:t>
            </a:r>
            <a:r>
              <a:rPr lang="es-ES_tradnl" sz="2800" b="1"/>
              <a:t> </a:t>
            </a:r>
            <a:endParaRPr lang="es-ES" sz="28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557338"/>
            <a:ext cx="6584950" cy="4976812"/>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269330"/>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000" b="1" dirty="0"/>
              <a:t>Técnica de administración  de la adrenalina</a:t>
            </a:r>
          </a:p>
        </p:txBody>
      </p:sp>
      <p:sp>
        <p:nvSpPr>
          <p:cNvPr id="3" name="Elipse 2"/>
          <p:cNvSpPr/>
          <p:nvPr/>
        </p:nvSpPr>
        <p:spPr>
          <a:xfrm>
            <a:off x="4427538" y="1804988"/>
            <a:ext cx="1663700" cy="1558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bg1"/>
                </a:solidFill>
              </a:rPr>
              <a:t>2</a:t>
            </a:r>
          </a:p>
        </p:txBody>
      </p:sp>
      <p:pic>
        <p:nvPicPr>
          <p:cNvPr id="33798"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1063" y="-1588"/>
            <a:ext cx="173355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Rectángulo 47141"/>
          <p:cNvSpPr>
            <a:spLocks noChangeArrowheads="1"/>
          </p:cNvSpPr>
          <p:nvPr/>
        </p:nvSpPr>
        <p:spPr bwMode="auto">
          <a:xfrm>
            <a:off x="652463" y="4481513"/>
            <a:ext cx="6223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b="1"/>
              <a:t>Con la otra mano quite la tapa de seguridad.</a:t>
            </a:r>
            <a:endParaRPr lang="es-ES_tradnl" sz="2800" b="1"/>
          </a:p>
        </p:txBody>
      </p:sp>
      <p:grpSp>
        <p:nvGrpSpPr>
          <p:cNvPr id="33800" name="Group 1"/>
          <p:cNvGrpSpPr>
            <a:grpSpLocks/>
          </p:cNvGrpSpPr>
          <p:nvPr/>
        </p:nvGrpSpPr>
        <p:grpSpPr bwMode="auto">
          <a:xfrm>
            <a:off x="460375" y="1562100"/>
            <a:ext cx="2024063" cy="2154238"/>
            <a:chOff x="690" y="-5"/>
            <a:chExt cx="1227" cy="1227"/>
          </a:xfrm>
        </p:grpSpPr>
        <p:grpSp>
          <p:nvGrpSpPr>
            <p:cNvPr id="33801" name="Group 2"/>
            <p:cNvGrpSpPr>
              <a:grpSpLocks/>
            </p:cNvGrpSpPr>
            <p:nvPr/>
          </p:nvGrpSpPr>
          <p:grpSpPr bwMode="auto">
            <a:xfrm>
              <a:off x="723" y="27"/>
              <a:ext cx="1162" cy="1162"/>
              <a:chOff x="723" y="27"/>
              <a:chExt cx="1162" cy="1162"/>
            </a:xfrm>
          </p:grpSpPr>
          <p:sp>
            <p:nvSpPr>
              <p:cNvPr id="33816" name="Freeform 3"/>
              <p:cNvSpPr>
                <a:spLocks/>
              </p:cNvSpPr>
              <p:nvPr/>
            </p:nvSpPr>
            <p:spPr bwMode="auto">
              <a:xfrm>
                <a:off x="723" y="27"/>
                <a:ext cx="1162" cy="1162"/>
              </a:xfrm>
              <a:custGeom>
                <a:avLst/>
                <a:gdLst>
                  <a:gd name="T0" fmla="*/ 0 w 1162"/>
                  <a:gd name="T1" fmla="*/ 1190 h 1162"/>
                  <a:gd name="T2" fmla="*/ 1162 w 1162"/>
                  <a:gd name="T3" fmla="*/ 1190 h 1162"/>
                  <a:gd name="T4" fmla="*/ 1162 w 1162"/>
                  <a:gd name="T5" fmla="*/ 27 h 1162"/>
                  <a:gd name="T6" fmla="*/ 0 w 1162"/>
                  <a:gd name="T7" fmla="*/ 27 h 1162"/>
                  <a:gd name="T8" fmla="*/ 0 w 1162"/>
                  <a:gd name="T9" fmla="*/ 1190 h 1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 h="1162">
                    <a:moveTo>
                      <a:pt x="0" y="1163"/>
                    </a:moveTo>
                    <a:lnTo>
                      <a:pt x="1162" y="1163"/>
                    </a:lnTo>
                    <a:lnTo>
                      <a:pt x="1162" y="0"/>
                    </a:lnTo>
                    <a:lnTo>
                      <a:pt x="0" y="0"/>
                    </a:lnTo>
                    <a:lnTo>
                      <a:pt x="0" y="1163"/>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38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 y="27"/>
                <a:ext cx="116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 y="23"/>
                <a:ext cx="1171" cy="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802" name="Group 6"/>
            <p:cNvGrpSpPr>
              <a:grpSpLocks/>
            </p:cNvGrpSpPr>
            <p:nvPr/>
          </p:nvGrpSpPr>
          <p:grpSpPr bwMode="auto">
            <a:xfrm>
              <a:off x="1818" y="1012"/>
              <a:ext cx="2" cy="2"/>
              <a:chOff x="1818" y="1012"/>
              <a:chExt cx="2" cy="2"/>
            </a:xfrm>
          </p:grpSpPr>
          <p:sp>
            <p:nvSpPr>
              <p:cNvPr id="33814" name="Freeform 7"/>
              <p:cNvSpPr>
                <a:spLocks/>
              </p:cNvSpPr>
              <p:nvPr/>
            </p:nvSpPr>
            <p:spPr bwMode="auto">
              <a:xfrm>
                <a:off x="1818" y="1012"/>
                <a:ext cx="2" cy="2"/>
              </a:xfrm>
              <a:custGeom>
                <a:avLst/>
                <a:gdLst>
                  <a:gd name="T0" fmla="*/ 0 w 2"/>
                  <a:gd name="T1" fmla="*/ 0 h 2"/>
                  <a:gd name="T2" fmla="*/ 0 w 2"/>
                  <a:gd name="T3" fmla="*/ 0 h 2"/>
                  <a:gd name="T4" fmla="*/ 0 60000 65536"/>
                  <a:gd name="T5" fmla="*/ 0 60000 65536"/>
                </a:gdLst>
                <a:ahLst/>
                <a:cxnLst>
                  <a:cxn ang="T4">
                    <a:pos x="T0" y="T1"/>
                  </a:cxn>
                  <a:cxn ang="T5">
                    <a:pos x="T2" y="T3"/>
                  </a:cxn>
                </a:cxnLst>
                <a:rect l="0" t="0" r="r" b="b"/>
                <a:pathLst>
                  <a:path w="2" h="2">
                    <a:moveTo>
                      <a:pt x="10" y="0"/>
                    </a:moveTo>
                    <a:lnTo>
                      <a:pt x="10" y="0"/>
                    </a:lnTo>
                  </a:path>
                </a:pathLst>
              </a:custGeom>
              <a:noFill/>
              <a:ln w="10820">
                <a:solidFill>
                  <a:srgbClr val="A8AAA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38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 y="939"/>
                <a:ext cx="100"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803" name="Group 9"/>
            <p:cNvGrpSpPr>
              <a:grpSpLocks/>
            </p:cNvGrpSpPr>
            <p:nvPr/>
          </p:nvGrpSpPr>
          <p:grpSpPr bwMode="auto">
            <a:xfrm>
              <a:off x="1792" y="1038"/>
              <a:ext cx="2" cy="2"/>
              <a:chOff x="1792" y="1038"/>
              <a:chExt cx="2" cy="2"/>
            </a:xfrm>
          </p:grpSpPr>
          <p:sp>
            <p:nvSpPr>
              <p:cNvPr id="33813" name="Freeform 10"/>
              <p:cNvSpPr>
                <a:spLocks/>
              </p:cNvSpPr>
              <p:nvPr/>
            </p:nvSpPr>
            <p:spPr bwMode="auto">
              <a:xfrm>
                <a:off x="1792" y="1038"/>
                <a:ext cx="2" cy="2"/>
              </a:xfrm>
              <a:custGeom>
                <a:avLst/>
                <a:gdLst>
                  <a:gd name="T0" fmla="*/ 0 w 2"/>
                  <a:gd name="T1" fmla="*/ 0 h 2"/>
                  <a:gd name="T2" fmla="*/ 0 w 2"/>
                  <a:gd name="T3" fmla="*/ 0 h 2"/>
                  <a:gd name="T4" fmla="*/ 0 60000 65536"/>
                  <a:gd name="T5" fmla="*/ 0 60000 65536"/>
                </a:gdLst>
                <a:ahLst/>
                <a:cxnLst>
                  <a:cxn ang="T4">
                    <a:pos x="T0" y="T1"/>
                  </a:cxn>
                  <a:cxn ang="T5">
                    <a:pos x="T2" y="T3"/>
                  </a:cxn>
                </a:cxnLst>
                <a:rect l="0" t="0" r="r" b="b"/>
                <a:pathLst>
                  <a:path w="2" h="2">
                    <a:moveTo>
                      <a:pt x="24" y="0"/>
                    </a:moveTo>
                    <a:lnTo>
                      <a:pt x="24" y="0"/>
                    </a:lnTo>
                  </a:path>
                </a:pathLst>
              </a:custGeom>
              <a:noFill/>
              <a:ln w="34441">
                <a:solidFill>
                  <a:srgbClr val="221E1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grpSp>
        <p:grpSp>
          <p:nvGrpSpPr>
            <p:cNvPr id="33804" name="Group 11"/>
            <p:cNvGrpSpPr>
              <a:grpSpLocks/>
            </p:cNvGrpSpPr>
            <p:nvPr/>
          </p:nvGrpSpPr>
          <p:grpSpPr bwMode="auto">
            <a:xfrm>
              <a:off x="1654" y="1048"/>
              <a:ext cx="56" cy="56"/>
              <a:chOff x="1654" y="1048"/>
              <a:chExt cx="56" cy="56"/>
            </a:xfrm>
          </p:grpSpPr>
          <p:sp>
            <p:nvSpPr>
              <p:cNvPr id="33812" name="Freeform 12"/>
              <p:cNvSpPr>
                <a:spLocks/>
              </p:cNvSpPr>
              <p:nvPr/>
            </p:nvSpPr>
            <p:spPr bwMode="auto">
              <a:xfrm>
                <a:off x="1654" y="1048"/>
                <a:ext cx="56" cy="56"/>
              </a:xfrm>
              <a:custGeom>
                <a:avLst/>
                <a:gdLst>
                  <a:gd name="T0" fmla="*/ 28 w 56"/>
                  <a:gd name="T1" fmla="*/ 1075 h 56"/>
                  <a:gd name="T2" fmla="*/ 28 w 56"/>
                  <a:gd name="T3" fmla="*/ 1079 h 56"/>
                  <a:gd name="T4" fmla="*/ 28 w 56"/>
                  <a:gd name="T5" fmla="*/ 1075 h 56"/>
                  <a:gd name="T6" fmla="*/ 0 60000 65536"/>
                  <a:gd name="T7" fmla="*/ 0 60000 65536"/>
                  <a:gd name="T8" fmla="*/ 0 60000 65536"/>
                </a:gdLst>
                <a:ahLst/>
                <a:cxnLst>
                  <a:cxn ang="T6">
                    <a:pos x="T0" y="T1"/>
                  </a:cxn>
                  <a:cxn ang="T7">
                    <a:pos x="T2" y="T3"/>
                  </a:cxn>
                  <a:cxn ang="T8">
                    <a:pos x="T4" y="T5"/>
                  </a:cxn>
                </a:cxnLst>
                <a:rect l="0" t="0" r="r" b="b"/>
                <a:pathLst>
                  <a:path w="56" h="56">
                    <a:moveTo>
                      <a:pt x="28" y="27"/>
                    </a:moveTo>
                    <a:lnTo>
                      <a:pt x="28" y="31"/>
                    </a:lnTo>
                    <a:lnTo>
                      <a:pt x="28" y="2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3805" name="Group 13"/>
            <p:cNvGrpSpPr>
              <a:grpSpLocks/>
            </p:cNvGrpSpPr>
            <p:nvPr/>
          </p:nvGrpSpPr>
          <p:grpSpPr bwMode="auto">
            <a:xfrm>
              <a:off x="1682" y="1075"/>
              <a:ext cx="4" cy="2"/>
              <a:chOff x="1682" y="1075"/>
              <a:chExt cx="4" cy="2"/>
            </a:xfrm>
          </p:grpSpPr>
          <p:sp>
            <p:nvSpPr>
              <p:cNvPr id="33811" name="Freeform 14"/>
              <p:cNvSpPr>
                <a:spLocks/>
              </p:cNvSpPr>
              <p:nvPr/>
            </p:nvSpPr>
            <p:spPr bwMode="auto">
              <a:xfrm>
                <a:off x="1682" y="1075"/>
                <a:ext cx="4" cy="2"/>
              </a:xfrm>
              <a:custGeom>
                <a:avLst/>
                <a:gdLst>
                  <a:gd name="T0" fmla="*/ 32 w 4"/>
                  <a:gd name="T1" fmla="*/ 0 h 2"/>
                  <a:gd name="T2" fmla="*/ 36 w 4"/>
                  <a:gd name="T3" fmla="*/ 0 h 2"/>
                  <a:gd name="T4" fmla="*/ 0 60000 65536"/>
                  <a:gd name="T5" fmla="*/ 0 60000 65536"/>
                </a:gdLst>
                <a:ahLst/>
                <a:cxnLst>
                  <a:cxn ang="T4">
                    <a:pos x="T0" y="T1"/>
                  </a:cxn>
                  <a:cxn ang="T5">
                    <a:pos x="T2" y="T3"/>
                  </a:cxn>
                </a:cxnLst>
                <a:rect l="0" t="0" r="r" b="b"/>
                <a:pathLst>
                  <a:path w="4" h="2">
                    <a:moveTo>
                      <a:pt x="32" y="0"/>
                    </a:moveTo>
                    <a:lnTo>
                      <a:pt x="36" y="0"/>
                    </a:lnTo>
                  </a:path>
                </a:pathLst>
              </a:custGeom>
              <a:noFill/>
              <a:ln w="43585">
                <a:solidFill>
                  <a:srgbClr val="E7E7E8"/>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grpSp>
        <p:grpSp>
          <p:nvGrpSpPr>
            <p:cNvPr id="33806" name="Group 15"/>
            <p:cNvGrpSpPr>
              <a:grpSpLocks/>
            </p:cNvGrpSpPr>
            <p:nvPr/>
          </p:nvGrpSpPr>
          <p:grpSpPr bwMode="auto">
            <a:xfrm>
              <a:off x="1761" y="941"/>
              <a:ext cx="56" cy="56"/>
              <a:chOff x="1761" y="941"/>
              <a:chExt cx="56" cy="56"/>
            </a:xfrm>
          </p:grpSpPr>
          <p:sp>
            <p:nvSpPr>
              <p:cNvPr id="33810" name="Freeform 16"/>
              <p:cNvSpPr>
                <a:spLocks/>
              </p:cNvSpPr>
              <p:nvPr/>
            </p:nvSpPr>
            <p:spPr bwMode="auto">
              <a:xfrm>
                <a:off x="1761" y="941"/>
                <a:ext cx="56" cy="56"/>
              </a:xfrm>
              <a:custGeom>
                <a:avLst/>
                <a:gdLst>
                  <a:gd name="T0" fmla="*/ 28 w 56"/>
                  <a:gd name="T1" fmla="*/ 965 h 56"/>
                  <a:gd name="T2" fmla="*/ 28 w 56"/>
                  <a:gd name="T3" fmla="*/ 969 h 56"/>
                  <a:gd name="T4" fmla="*/ 28 w 56"/>
                  <a:gd name="T5" fmla="*/ 965 h 56"/>
                  <a:gd name="T6" fmla="*/ 0 60000 65536"/>
                  <a:gd name="T7" fmla="*/ 0 60000 65536"/>
                  <a:gd name="T8" fmla="*/ 0 60000 65536"/>
                </a:gdLst>
                <a:ahLst/>
                <a:cxnLst>
                  <a:cxn ang="T6">
                    <a:pos x="T0" y="T1"/>
                  </a:cxn>
                  <a:cxn ang="T7">
                    <a:pos x="T2" y="T3"/>
                  </a:cxn>
                  <a:cxn ang="T8">
                    <a:pos x="T4" y="T5"/>
                  </a:cxn>
                </a:cxnLst>
                <a:rect l="0" t="0" r="r" b="b"/>
                <a:pathLst>
                  <a:path w="56" h="56">
                    <a:moveTo>
                      <a:pt x="28" y="24"/>
                    </a:moveTo>
                    <a:lnTo>
                      <a:pt x="28" y="28"/>
                    </a:lnTo>
                    <a:lnTo>
                      <a:pt x="28" y="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3807" name="Group 17"/>
            <p:cNvGrpSpPr>
              <a:grpSpLocks/>
            </p:cNvGrpSpPr>
            <p:nvPr/>
          </p:nvGrpSpPr>
          <p:grpSpPr bwMode="auto">
            <a:xfrm>
              <a:off x="1786" y="971"/>
              <a:ext cx="4" cy="2"/>
              <a:chOff x="1786" y="971"/>
              <a:chExt cx="4" cy="2"/>
            </a:xfrm>
          </p:grpSpPr>
          <p:sp>
            <p:nvSpPr>
              <p:cNvPr id="33808" name="Freeform 18"/>
              <p:cNvSpPr>
                <a:spLocks/>
              </p:cNvSpPr>
              <p:nvPr/>
            </p:nvSpPr>
            <p:spPr bwMode="auto">
              <a:xfrm>
                <a:off x="1786" y="971"/>
                <a:ext cx="4" cy="2"/>
              </a:xfrm>
              <a:custGeom>
                <a:avLst/>
                <a:gdLst>
                  <a:gd name="T0" fmla="*/ 29 w 4"/>
                  <a:gd name="T1" fmla="*/ 0 h 2"/>
                  <a:gd name="T2" fmla="*/ 33 w 4"/>
                  <a:gd name="T3" fmla="*/ 0 h 2"/>
                  <a:gd name="T4" fmla="*/ 0 60000 65536"/>
                  <a:gd name="T5" fmla="*/ 0 60000 65536"/>
                </a:gdLst>
                <a:ahLst/>
                <a:cxnLst>
                  <a:cxn ang="T4">
                    <a:pos x="T0" y="T1"/>
                  </a:cxn>
                  <a:cxn ang="T5">
                    <a:pos x="T2" y="T3"/>
                  </a:cxn>
                </a:cxnLst>
                <a:rect l="0" t="0" r="r" b="b"/>
                <a:pathLst>
                  <a:path w="4" h="2">
                    <a:moveTo>
                      <a:pt x="29" y="0"/>
                    </a:moveTo>
                    <a:lnTo>
                      <a:pt x="33" y="0"/>
                    </a:lnTo>
                  </a:path>
                </a:pathLst>
              </a:custGeom>
              <a:noFill/>
              <a:ln w="40539">
                <a:solidFill>
                  <a:srgbClr val="DADBDD"/>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380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 y="17"/>
                <a:ext cx="1184" cy="1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557338"/>
            <a:ext cx="6584950" cy="4976812"/>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269330"/>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000" b="1" dirty="0"/>
              <a:t>Técnica de administración  de la adrenalina</a:t>
            </a:r>
          </a:p>
        </p:txBody>
      </p:sp>
      <p:sp>
        <p:nvSpPr>
          <p:cNvPr id="3" name="Elipse 2"/>
          <p:cNvSpPr/>
          <p:nvPr/>
        </p:nvSpPr>
        <p:spPr>
          <a:xfrm>
            <a:off x="4427538" y="1804988"/>
            <a:ext cx="1663700" cy="1558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bg1"/>
                </a:solidFill>
              </a:rPr>
              <a:t>3</a:t>
            </a:r>
          </a:p>
        </p:txBody>
      </p:sp>
      <p:pic>
        <p:nvPicPr>
          <p:cNvPr id="34822"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1063" y="-1588"/>
            <a:ext cx="173355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Rectángulo 47141"/>
          <p:cNvSpPr>
            <a:spLocks noChangeArrowheads="1"/>
          </p:cNvSpPr>
          <p:nvPr/>
        </p:nvSpPr>
        <p:spPr bwMode="auto">
          <a:xfrm>
            <a:off x="652463" y="4005263"/>
            <a:ext cx="6223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a:t>Presione el autoinyector enérgicamente en la parte externa del muslo.   Después mantengalo firmemente apretado en esa posición, durante 10 segundos</a:t>
            </a:r>
            <a:r>
              <a:rPr lang="en-US" sz="2400"/>
              <a:t> </a:t>
            </a:r>
            <a:r>
              <a:rPr lang="en-US" sz="2400" b="1"/>
              <a:t>(</a:t>
            </a:r>
            <a:r>
              <a:rPr lang="en-US" sz="2400" i="1"/>
              <a:t>cuente lentamente hasta 10</a:t>
            </a:r>
            <a:r>
              <a:rPr lang="en-US" sz="2400" b="1"/>
              <a:t>) y luego retírelo.</a:t>
            </a:r>
          </a:p>
          <a:p>
            <a:r>
              <a:rPr lang="en-US" sz="2400" b="1"/>
              <a:t>No es necesario quitar la ropa.</a:t>
            </a:r>
            <a:endParaRPr lang="es-ES" sz="2400" b="1"/>
          </a:p>
        </p:txBody>
      </p:sp>
      <p:grpSp>
        <p:nvGrpSpPr>
          <p:cNvPr id="34824" name="Group 1"/>
          <p:cNvGrpSpPr>
            <a:grpSpLocks/>
          </p:cNvGrpSpPr>
          <p:nvPr/>
        </p:nvGrpSpPr>
        <p:grpSpPr bwMode="auto">
          <a:xfrm>
            <a:off x="425450" y="1589088"/>
            <a:ext cx="2201863" cy="2344737"/>
            <a:chOff x="690" y="-297"/>
            <a:chExt cx="1227" cy="1227"/>
          </a:xfrm>
        </p:grpSpPr>
        <p:grpSp>
          <p:nvGrpSpPr>
            <p:cNvPr id="34826" name="Group 2"/>
            <p:cNvGrpSpPr>
              <a:grpSpLocks/>
            </p:cNvGrpSpPr>
            <p:nvPr/>
          </p:nvGrpSpPr>
          <p:grpSpPr bwMode="auto">
            <a:xfrm>
              <a:off x="723" y="-265"/>
              <a:ext cx="1162" cy="1162"/>
              <a:chOff x="723" y="-265"/>
              <a:chExt cx="1162" cy="1162"/>
            </a:xfrm>
          </p:grpSpPr>
          <p:sp>
            <p:nvSpPr>
              <p:cNvPr id="34858" name="Freeform 3"/>
              <p:cNvSpPr>
                <a:spLocks/>
              </p:cNvSpPr>
              <p:nvPr/>
            </p:nvSpPr>
            <p:spPr bwMode="auto">
              <a:xfrm>
                <a:off x="723" y="-265"/>
                <a:ext cx="1162" cy="1162"/>
              </a:xfrm>
              <a:custGeom>
                <a:avLst/>
                <a:gdLst>
                  <a:gd name="T0" fmla="*/ 0 w 1162"/>
                  <a:gd name="T1" fmla="*/ 897 h 1162"/>
                  <a:gd name="T2" fmla="*/ 1162 w 1162"/>
                  <a:gd name="T3" fmla="*/ 897 h 1162"/>
                  <a:gd name="T4" fmla="*/ 1162 w 1162"/>
                  <a:gd name="T5" fmla="*/ -265 h 1162"/>
                  <a:gd name="T6" fmla="*/ 0 w 1162"/>
                  <a:gd name="T7" fmla="*/ -265 h 1162"/>
                  <a:gd name="T8" fmla="*/ 0 w 1162"/>
                  <a:gd name="T9" fmla="*/ 897 h 1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 h="1162">
                    <a:moveTo>
                      <a:pt x="0" y="1162"/>
                    </a:moveTo>
                    <a:lnTo>
                      <a:pt x="1162" y="1162"/>
                    </a:lnTo>
                    <a:lnTo>
                      <a:pt x="1162" y="0"/>
                    </a:lnTo>
                    <a:lnTo>
                      <a:pt x="0" y="0"/>
                    </a:lnTo>
                    <a:lnTo>
                      <a:pt x="0" y="1162"/>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48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 y="-265"/>
                <a:ext cx="116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 y="-270"/>
                <a:ext cx="1182" cy="1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 y="472"/>
                <a:ext cx="109"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6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 y="59"/>
                <a:ext cx="362" cy="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827" name="Group 8"/>
            <p:cNvGrpSpPr>
              <a:grpSpLocks/>
            </p:cNvGrpSpPr>
            <p:nvPr/>
          </p:nvGrpSpPr>
          <p:grpSpPr bwMode="auto">
            <a:xfrm>
              <a:off x="827" y="54"/>
              <a:ext cx="9" cy="9"/>
              <a:chOff x="827" y="54"/>
              <a:chExt cx="9" cy="9"/>
            </a:xfrm>
          </p:grpSpPr>
          <p:sp>
            <p:nvSpPr>
              <p:cNvPr id="34855" name="Freeform 9"/>
              <p:cNvSpPr>
                <a:spLocks/>
              </p:cNvSpPr>
              <p:nvPr/>
            </p:nvSpPr>
            <p:spPr bwMode="auto">
              <a:xfrm>
                <a:off x="827" y="54"/>
                <a:ext cx="9" cy="9"/>
              </a:xfrm>
              <a:custGeom>
                <a:avLst/>
                <a:gdLst>
                  <a:gd name="T0" fmla="*/ 1 w 9"/>
                  <a:gd name="T1" fmla="*/ 57 h 9"/>
                  <a:gd name="T2" fmla="*/ 0 w 9"/>
                  <a:gd name="T3" fmla="*/ 58 h 9"/>
                  <a:gd name="T4" fmla="*/ 4 w 9"/>
                  <a:gd name="T5" fmla="*/ 59 h 9"/>
                  <a:gd name="T6" fmla="*/ 3 w 9"/>
                  <a:gd name="T7" fmla="*/ 63 h 9"/>
                  <a:gd name="T8" fmla="*/ 4 w 9"/>
                  <a:gd name="T9" fmla="*/ 62 h 9"/>
                  <a:gd name="T10" fmla="*/ 5 w 9"/>
                  <a:gd name="T11" fmla="*/ 59 h 9"/>
                  <a:gd name="T12" fmla="*/ 8 w 9"/>
                  <a:gd name="T13" fmla="*/ 59 h 9"/>
                  <a:gd name="T14" fmla="*/ 5 w 9"/>
                  <a:gd name="T15" fmla="*/ 58 h 9"/>
                  <a:gd name="T16" fmla="*/ 5 w 9"/>
                  <a:gd name="T17" fmla="*/ 58 h 9"/>
                  <a:gd name="T18" fmla="*/ 4 w 9"/>
                  <a:gd name="T19" fmla="*/ 58 h 9"/>
                  <a:gd name="T20" fmla="*/ 1 w 9"/>
                  <a:gd name="T21" fmla="*/ 5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9">
                    <a:moveTo>
                      <a:pt x="1" y="3"/>
                    </a:moveTo>
                    <a:lnTo>
                      <a:pt x="0" y="4"/>
                    </a:lnTo>
                    <a:lnTo>
                      <a:pt x="4" y="5"/>
                    </a:lnTo>
                    <a:lnTo>
                      <a:pt x="3" y="9"/>
                    </a:lnTo>
                    <a:lnTo>
                      <a:pt x="4" y="8"/>
                    </a:lnTo>
                    <a:lnTo>
                      <a:pt x="5" y="5"/>
                    </a:lnTo>
                    <a:lnTo>
                      <a:pt x="8" y="5"/>
                    </a:lnTo>
                    <a:lnTo>
                      <a:pt x="5" y="4"/>
                    </a:lnTo>
                    <a:lnTo>
                      <a:pt x="4" y="4"/>
                    </a:lnTo>
                    <a:lnTo>
                      <a:pt x="1" y="3"/>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6" name="Freeform 10"/>
              <p:cNvSpPr>
                <a:spLocks/>
              </p:cNvSpPr>
              <p:nvPr/>
            </p:nvSpPr>
            <p:spPr bwMode="auto">
              <a:xfrm>
                <a:off x="827" y="54"/>
                <a:ext cx="9" cy="9"/>
              </a:xfrm>
              <a:custGeom>
                <a:avLst/>
                <a:gdLst>
                  <a:gd name="T0" fmla="*/ 8 w 9"/>
                  <a:gd name="T1" fmla="*/ 59 h 9"/>
                  <a:gd name="T2" fmla="*/ 5 w 9"/>
                  <a:gd name="T3" fmla="*/ 59 h 9"/>
                  <a:gd name="T4" fmla="*/ 7 w 9"/>
                  <a:gd name="T5" fmla="*/ 60 h 9"/>
                  <a:gd name="T6" fmla="*/ 9 w 9"/>
                  <a:gd name="T7" fmla="*/ 59 h 9"/>
                  <a:gd name="T8" fmla="*/ 8 w 9"/>
                  <a:gd name="T9" fmla="*/ 5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8" y="5"/>
                    </a:moveTo>
                    <a:lnTo>
                      <a:pt x="5" y="5"/>
                    </a:lnTo>
                    <a:lnTo>
                      <a:pt x="7" y="6"/>
                    </a:lnTo>
                    <a:lnTo>
                      <a:pt x="9" y="5"/>
                    </a:lnTo>
                    <a:lnTo>
                      <a:pt x="8" y="5"/>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7" name="Freeform 11"/>
              <p:cNvSpPr>
                <a:spLocks/>
              </p:cNvSpPr>
              <p:nvPr/>
            </p:nvSpPr>
            <p:spPr bwMode="auto">
              <a:xfrm>
                <a:off x="827" y="54"/>
                <a:ext cx="9" cy="9"/>
              </a:xfrm>
              <a:custGeom>
                <a:avLst/>
                <a:gdLst>
                  <a:gd name="T0" fmla="*/ 5 w 9"/>
                  <a:gd name="T1" fmla="*/ 54 h 9"/>
                  <a:gd name="T2" fmla="*/ 4 w 9"/>
                  <a:gd name="T3" fmla="*/ 55 h 9"/>
                  <a:gd name="T4" fmla="*/ 4 w 9"/>
                  <a:gd name="T5" fmla="*/ 58 h 9"/>
                  <a:gd name="T6" fmla="*/ 5 w 9"/>
                  <a:gd name="T7" fmla="*/ 58 h 9"/>
                  <a:gd name="T8" fmla="*/ 5 w 9"/>
                  <a:gd name="T9" fmla="*/ 5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5" y="0"/>
                    </a:moveTo>
                    <a:lnTo>
                      <a:pt x="4" y="1"/>
                    </a:lnTo>
                    <a:lnTo>
                      <a:pt x="4" y="4"/>
                    </a:lnTo>
                    <a:lnTo>
                      <a:pt x="5" y="4"/>
                    </a:lnTo>
                    <a:lnTo>
                      <a:pt x="5"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4828" name="Group 12"/>
            <p:cNvGrpSpPr>
              <a:grpSpLocks/>
            </p:cNvGrpSpPr>
            <p:nvPr/>
          </p:nvGrpSpPr>
          <p:grpSpPr bwMode="auto">
            <a:xfrm>
              <a:off x="833" y="51"/>
              <a:ext cx="9" cy="9"/>
              <a:chOff x="833" y="51"/>
              <a:chExt cx="9" cy="9"/>
            </a:xfrm>
          </p:grpSpPr>
          <p:sp>
            <p:nvSpPr>
              <p:cNvPr id="34852" name="Freeform 13"/>
              <p:cNvSpPr>
                <a:spLocks/>
              </p:cNvSpPr>
              <p:nvPr/>
            </p:nvSpPr>
            <p:spPr bwMode="auto">
              <a:xfrm>
                <a:off x="833" y="51"/>
                <a:ext cx="9" cy="9"/>
              </a:xfrm>
              <a:custGeom>
                <a:avLst/>
                <a:gdLst>
                  <a:gd name="T0" fmla="*/ 1 w 9"/>
                  <a:gd name="T1" fmla="*/ 53 h 9"/>
                  <a:gd name="T2" fmla="*/ 0 w 9"/>
                  <a:gd name="T3" fmla="*/ 54 h 9"/>
                  <a:gd name="T4" fmla="*/ 3 w 9"/>
                  <a:gd name="T5" fmla="*/ 55 h 9"/>
                  <a:gd name="T6" fmla="*/ 3 w 9"/>
                  <a:gd name="T7" fmla="*/ 59 h 9"/>
                  <a:gd name="T8" fmla="*/ 4 w 9"/>
                  <a:gd name="T9" fmla="*/ 59 h 9"/>
                  <a:gd name="T10" fmla="*/ 4 w 9"/>
                  <a:gd name="T11" fmla="*/ 56 h 9"/>
                  <a:gd name="T12" fmla="*/ 8 w 9"/>
                  <a:gd name="T13" fmla="*/ 56 h 9"/>
                  <a:gd name="T14" fmla="*/ 5 w 9"/>
                  <a:gd name="T15" fmla="*/ 55 h 9"/>
                  <a:gd name="T16" fmla="*/ 5 w 9"/>
                  <a:gd name="T17" fmla="*/ 54 h 9"/>
                  <a:gd name="T18" fmla="*/ 4 w 9"/>
                  <a:gd name="T19" fmla="*/ 54 h 9"/>
                  <a:gd name="T20" fmla="*/ 1 w 9"/>
                  <a:gd name="T21" fmla="*/ 5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9">
                    <a:moveTo>
                      <a:pt x="1" y="2"/>
                    </a:moveTo>
                    <a:lnTo>
                      <a:pt x="0" y="3"/>
                    </a:lnTo>
                    <a:lnTo>
                      <a:pt x="3" y="4"/>
                    </a:lnTo>
                    <a:lnTo>
                      <a:pt x="3" y="8"/>
                    </a:lnTo>
                    <a:lnTo>
                      <a:pt x="4" y="8"/>
                    </a:lnTo>
                    <a:lnTo>
                      <a:pt x="4" y="5"/>
                    </a:lnTo>
                    <a:lnTo>
                      <a:pt x="8" y="5"/>
                    </a:lnTo>
                    <a:lnTo>
                      <a:pt x="5" y="4"/>
                    </a:lnTo>
                    <a:lnTo>
                      <a:pt x="5" y="3"/>
                    </a:lnTo>
                    <a:lnTo>
                      <a:pt x="4" y="3"/>
                    </a:lnTo>
                    <a:lnTo>
                      <a:pt x="1" y="2"/>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3" name="Freeform 14"/>
              <p:cNvSpPr>
                <a:spLocks/>
              </p:cNvSpPr>
              <p:nvPr/>
            </p:nvSpPr>
            <p:spPr bwMode="auto">
              <a:xfrm>
                <a:off x="833" y="51"/>
                <a:ext cx="9" cy="9"/>
              </a:xfrm>
              <a:custGeom>
                <a:avLst/>
                <a:gdLst>
                  <a:gd name="T0" fmla="*/ 8 w 9"/>
                  <a:gd name="T1" fmla="*/ 56 h 9"/>
                  <a:gd name="T2" fmla="*/ 4 w 9"/>
                  <a:gd name="T3" fmla="*/ 56 h 9"/>
                  <a:gd name="T4" fmla="*/ 7 w 9"/>
                  <a:gd name="T5" fmla="*/ 57 h 9"/>
                  <a:gd name="T6" fmla="*/ 9 w 9"/>
                  <a:gd name="T7" fmla="*/ 56 h 9"/>
                  <a:gd name="T8" fmla="*/ 8 w 9"/>
                  <a:gd name="T9" fmla="*/ 5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8" y="5"/>
                    </a:moveTo>
                    <a:lnTo>
                      <a:pt x="4" y="5"/>
                    </a:lnTo>
                    <a:lnTo>
                      <a:pt x="7" y="6"/>
                    </a:lnTo>
                    <a:lnTo>
                      <a:pt x="9" y="5"/>
                    </a:lnTo>
                    <a:lnTo>
                      <a:pt x="8" y="5"/>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4" name="Freeform 15"/>
              <p:cNvSpPr>
                <a:spLocks/>
              </p:cNvSpPr>
              <p:nvPr/>
            </p:nvSpPr>
            <p:spPr bwMode="auto">
              <a:xfrm>
                <a:off x="833" y="51"/>
                <a:ext cx="9" cy="9"/>
              </a:xfrm>
              <a:custGeom>
                <a:avLst/>
                <a:gdLst>
                  <a:gd name="T0" fmla="*/ 5 w 9"/>
                  <a:gd name="T1" fmla="*/ 51 h 9"/>
                  <a:gd name="T2" fmla="*/ 4 w 9"/>
                  <a:gd name="T3" fmla="*/ 52 h 9"/>
                  <a:gd name="T4" fmla="*/ 4 w 9"/>
                  <a:gd name="T5" fmla="*/ 54 h 9"/>
                  <a:gd name="T6" fmla="*/ 5 w 9"/>
                  <a:gd name="T7" fmla="*/ 54 h 9"/>
                  <a:gd name="T8" fmla="*/ 5 w 9"/>
                  <a:gd name="T9" fmla="*/ 5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5" y="0"/>
                    </a:moveTo>
                    <a:lnTo>
                      <a:pt x="4" y="1"/>
                    </a:lnTo>
                    <a:lnTo>
                      <a:pt x="4" y="3"/>
                    </a:lnTo>
                    <a:lnTo>
                      <a:pt x="5" y="3"/>
                    </a:lnTo>
                    <a:lnTo>
                      <a:pt x="5"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4829" name="Group 16"/>
            <p:cNvGrpSpPr>
              <a:grpSpLocks/>
            </p:cNvGrpSpPr>
            <p:nvPr/>
          </p:nvGrpSpPr>
          <p:grpSpPr bwMode="auto">
            <a:xfrm>
              <a:off x="838" y="47"/>
              <a:ext cx="9" cy="9"/>
              <a:chOff x="838" y="47"/>
              <a:chExt cx="9" cy="9"/>
            </a:xfrm>
          </p:grpSpPr>
          <p:sp>
            <p:nvSpPr>
              <p:cNvPr id="34849" name="Freeform 17"/>
              <p:cNvSpPr>
                <a:spLocks/>
              </p:cNvSpPr>
              <p:nvPr/>
            </p:nvSpPr>
            <p:spPr bwMode="auto">
              <a:xfrm>
                <a:off x="838" y="47"/>
                <a:ext cx="9" cy="9"/>
              </a:xfrm>
              <a:custGeom>
                <a:avLst/>
                <a:gdLst>
                  <a:gd name="T0" fmla="*/ 2 w 9"/>
                  <a:gd name="T1" fmla="*/ 50 h 9"/>
                  <a:gd name="T2" fmla="*/ 0 w 9"/>
                  <a:gd name="T3" fmla="*/ 51 h 9"/>
                  <a:gd name="T4" fmla="*/ 4 w 9"/>
                  <a:gd name="T5" fmla="*/ 52 h 9"/>
                  <a:gd name="T6" fmla="*/ 4 w 9"/>
                  <a:gd name="T7" fmla="*/ 56 h 9"/>
                  <a:gd name="T8" fmla="*/ 5 w 9"/>
                  <a:gd name="T9" fmla="*/ 55 h 9"/>
                  <a:gd name="T10" fmla="*/ 5 w 9"/>
                  <a:gd name="T11" fmla="*/ 52 h 9"/>
                  <a:gd name="T12" fmla="*/ 9 w 9"/>
                  <a:gd name="T13" fmla="*/ 52 h 9"/>
                  <a:gd name="T14" fmla="*/ 6 w 9"/>
                  <a:gd name="T15" fmla="*/ 51 h 9"/>
                  <a:gd name="T16" fmla="*/ 6 w 9"/>
                  <a:gd name="T17" fmla="*/ 51 h 9"/>
                  <a:gd name="T18" fmla="*/ 4 w 9"/>
                  <a:gd name="T19" fmla="*/ 51 h 9"/>
                  <a:gd name="T20" fmla="*/ 2 w 9"/>
                  <a:gd name="T21" fmla="*/ 5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9">
                    <a:moveTo>
                      <a:pt x="2" y="3"/>
                    </a:moveTo>
                    <a:lnTo>
                      <a:pt x="0" y="4"/>
                    </a:lnTo>
                    <a:lnTo>
                      <a:pt x="4" y="5"/>
                    </a:lnTo>
                    <a:lnTo>
                      <a:pt x="4" y="9"/>
                    </a:lnTo>
                    <a:lnTo>
                      <a:pt x="5" y="8"/>
                    </a:lnTo>
                    <a:lnTo>
                      <a:pt x="5" y="5"/>
                    </a:lnTo>
                    <a:lnTo>
                      <a:pt x="9" y="5"/>
                    </a:lnTo>
                    <a:lnTo>
                      <a:pt x="6" y="4"/>
                    </a:lnTo>
                    <a:lnTo>
                      <a:pt x="4" y="4"/>
                    </a:lnTo>
                    <a:lnTo>
                      <a:pt x="2" y="3"/>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0" name="Freeform 18"/>
              <p:cNvSpPr>
                <a:spLocks/>
              </p:cNvSpPr>
              <p:nvPr/>
            </p:nvSpPr>
            <p:spPr bwMode="auto">
              <a:xfrm>
                <a:off x="838" y="47"/>
                <a:ext cx="9" cy="9"/>
              </a:xfrm>
              <a:custGeom>
                <a:avLst/>
                <a:gdLst>
                  <a:gd name="T0" fmla="*/ 9 w 9"/>
                  <a:gd name="T1" fmla="*/ 52 h 9"/>
                  <a:gd name="T2" fmla="*/ 5 w 9"/>
                  <a:gd name="T3" fmla="*/ 52 h 9"/>
                  <a:gd name="T4" fmla="*/ 8 w 9"/>
                  <a:gd name="T5" fmla="*/ 53 h 9"/>
                  <a:gd name="T6" fmla="*/ 9 w 9"/>
                  <a:gd name="T7" fmla="*/ 52 h 9"/>
                  <a:gd name="T8" fmla="*/ 9 w 9"/>
                  <a:gd name="T9" fmla="*/ 5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lnTo>
                      <a:pt x="5" y="5"/>
                    </a:lnTo>
                    <a:lnTo>
                      <a:pt x="8" y="6"/>
                    </a:lnTo>
                    <a:lnTo>
                      <a:pt x="9" y="5"/>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51" name="Freeform 19"/>
              <p:cNvSpPr>
                <a:spLocks/>
              </p:cNvSpPr>
              <p:nvPr/>
            </p:nvSpPr>
            <p:spPr bwMode="auto">
              <a:xfrm>
                <a:off x="838" y="47"/>
                <a:ext cx="9" cy="9"/>
              </a:xfrm>
              <a:custGeom>
                <a:avLst/>
                <a:gdLst>
                  <a:gd name="T0" fmla="*/ 6 w 9"/>
                  <a:gd name="T1" fmla="*/ 47 h 9"/>
                  <a:gd name="T2" fmla="*/ 5 w 9"/>
                  <a:gd name="T3" fmla="*/ 48 h 9"/>
                  <a:gd name="T4" fmla="*/ 4 w 9"/>
                  <a:gd name="T5" fmla="*/ 51 h 9"/>
                  <a:gd name="T6" fmla="*/ 6 w 9"/>
                  <a:gd name="T7" fmla="*/ 51 h 9"/>
                  <a:gd name="T8" fmla="*/ 6 w 9"/>
                  <a:gd name="T9" fmla="*/ 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6" y="0"/>
                    </a:moveTo>
                    <a:lnTo>
                      <a:pt x="5" y="1"/>
                    </a:lnTo>
                    <a:lnTo>
                      <a:pt x="4" y="4"/>
                    </a:lnTo>
                    <a:lnTo>
                      <a:pt x="6" y="4"/>
                    </a:lnTo>
                    <a:lnTo>
                      <a:pt x="6" y="0"/>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4830" name="Group 20"/>
            <p:cNvGrpSpPr>
              <a:grpSpLocks/>
            </p:cNvGrpSpPr>
            <p:nvPr/>
          </p:nvGrpSpPr>
          <p:grpSpPr bwMode="auto">
            <a:xfrm>
              <a:off x="844" y="45"/>
              <a:ext cx="5" cy="8"/>
              <a:chOff x="844" y="45"/>
              <a:chExt cx="5" cy="8"/>
            </a:xfrm>
          </p:grpSpPr>
          <p:sp>
            <p:nvSpPr>
              <p:cNvPr id="34847" name="Freeform 21"/>
              <p:cNvSpPr>
                <a:spLocks/>
              </p:cNvSpPr>
              <p:nvPr/>
            </p:nvSpPr>
            <p:spPr bwMode="auto">
              <a:xfrm>
                <a:off x="844" y="45"/>
                <a:ext cx="5" cy="8"/>
              </a:xfrm>
              <a:custGeom>
                <a:avLst/>
                <a:gdLst>
                  <a:gd name="T0" fmla="*/ 1 w 5"/>
                  <a:gd name="T1" fmla="*/ 48 h 8"/>
                  <a:gd name="T2" fmla="*/ 0 w 5"/>
                  <a:gd name="T3" fmla="*/ 48 h 8"/>
                  <a:gd name="T4" fmla="*/ 2 w 5"/>
                  <a:gd name="T5" fmla="*/ 49 h 8"/>
                  <a:gd name="T6" fmla="*/ 1 w 5"/>
                  <a:gd name="T7" fmla="*/ 4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8">
                    <a:moveTo>
                      <a:pt x="1" y="3"/>
                    </a:moveTo>
                    <a:lnTo>
                      <a:pt x="0" y="3"/>
                    </a:lnTo>
                    <a:lnTo>
                      <a:pt x="2" y="4"/>
                    </a:lnTo>
                    <a:lnTo>
                      <a:pt x="1" y="3"/>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8" name="Freeform 22"/>
              <p:cNvSpPr>
                <a:spLocks/>
              </p:cNvSpPr>
              <p:nvPr/>
            </p:nvSpPr>
            <p:spPr bwMode="auto">
              <a:xfrm>
                <a:off x="844" y="45"/>
                <a:ext cx="5" cy="8"/>
              </a:xfrm>
              <a:custGeom>
                <a:avLst/>
                <a:gdLst>
                  <a:gd name="T0" fmla="*/ 4 w 5"/>
                  <a:gd name="T1" fmla="*/ 51 h 8"/>
                  <a:gd name="T2" fmla="*/ 3 w 5"/>
                  <a:gd name="T3" fmla="*/ 53 h 8"/>
                  <a:gd name="T4" fmla="*/ 5 w 5"/>
                  <a:gd name="T5" fmla="*/ 53 h 8"/>
                  <a:gd name="T6" fmla="*/ 4 w 5"/>
                  <a:gd name="T7" fmla="*/ 51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8">
                    <a:moveTo>
                      <a:pt x="4" y="6"/>
                    </a:moveTo>
                    <a:lnTo>
                      <a:pt x="3" y="8"/>
                    </a:lnTo>
                    <a:lnTo>
                      <a:pt x="5" y="8"/>
                    </a:lnTo>
                    <a:lnTo>
                      <a:pt x="4" y="6"/>
                    </a:lnTo>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4831" name="Group 23"/>
            <p:cNvGrpSpPr>
              <a:grpSpLocks/>
            </p:cNvGrpSpPr>
            <p:nvPr/>
          </p:nvGrpSpPr>
          <p:grpSpPr bwMode="auto">
            <a:xfrm>
              <a:off x="1037" y="502"/>
              <a:ext cx="101" cy="67"/>
              <a:chOff x="1037" y="502"/>
              <a:chExt cx="101" cy="67"/>
            </a:xfrm>
          </p:grpSpPr>
          <p:sp>
            <p:nvSpPr>
              <p:cNvPr id="34846" name="Freeform 24"/>
              <p:cNvSpPr>
                <a:spLocks/>
              </p:cNvSpPr>
              <p:nvPr/>
            </p:nvSpPr>
            <p:spPr bwMode="auto">
              <a:xfrm>
                <a:off x="1037" y="502"/>
                <a:ext cx="101" cy="67"/>
              </a:xfrm>
              <a:custGeom>
                <a:avLst/>
                <a:gdLst>
                  <a:gd name="T0" fmla="*/ 36 w 101"/>
                  <a:gd name="T1" fmla="*/ 566 h 67"/>
                  <a:gd name="T2" fmla="*/ 32 w 101"/>
                  <a:gd name="T3" fmla="*/ 569 h 67"/>
                  <a:gd name="T4" fmla="*/ 36 w 101"/>
                  <a:gd name="T5" fmla="*/ 566 h 67"/>
                  <a:gd name="T6" fmla="*/ 0 60000 65536"/>
                  <a:gd name="T7" fmla="*/ 0 60000 65536"/>
                  <a:gd name="T8" fmla="*/ 0 60000 65536"/>
                </a:gdLst>
                <a:ahLst/>
                <a:cxnLst>
                  <a:cxn ang="T6">
                    <a:pos x="T0" y="T1"/>
                  </a:cxn>
                  <a:cxn ang="T7">
                    <a:pos x="T2" y="T3"/>
                  </a:cxn>
                  <a:cxn ang="T8">
                    <a:pos x="T4" y="T5"/>
                  </a:cxn>
                </a:cxnLst>
                <a:rect l="0" t="0" r="r" b="b"/>
                <a:pathLst>
                  <a:path w="101" h="67">
                    <a:moveTo>
                      <a:pt x="36" y="64"/>
                    </a:moveTo>
                    <a:lnTo>
                      <a:pt x="32" y="67"/>
                    </a:lnTo>
                    <a:lnTo>
                      <a:pt x="36" y="6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grpSp>
        <p:grpSp>
          <p:nvGrpSpPr>
            <p:cNvPr id="34832" name="Group 25"/>
            <p:cNvGrpSpPr>
              <a:grpSpLocks/>
            </p:cNvGrpSpPr>
            <p:nvPr/>
          </p:nvGrpSpPr>
          <p:grpSpPr bwMode="auto">
            <a:xfrm>
              <a:off x="1037" y="474"/>
              <a:ext cx="101" cy="95"/>
              <a:chOff x="1037" y="474"/>
              <a:chExt cx="101" cy="95"/>
            </a:xfrm>
          </p:grpSpPr>
          <p:sp>
            <p:nvSpPr>
              <p:cNvPr id="34839" name="Freeform 26"/>
              <p:cNvSpPr>
                <a:spLocks/>
              </p:cNvSpPr>
              <p:nvPr/>
            </p:nvSpPr>
            <p:spPr bwMode="auto">
              <a:xfrm>
                <a:off x="1037" y="474"/>
                <a:ext cx="101" cy="95"/>
              </a:xfrm>
              <a:custGeom>
                <a:avLst/>
                <a:gdLst>
                  <a:gd name="T0" fmla="*/ 10 w 101"/>
                  <a:gd name="T1" fmla="*/ 522 h 95"/>
                  <a:gd name="T2" fmla="*/ 6 w 101"/>
                  <a:gd name="T3" fmla="*/ 524 h 95"/>
                  <a:gd name="T4" fmla="*/ 39 w 101"/>
                  <a:gd name="T5" fmla="*/ 576 h 95"/>
                  <a:gd name="T6" fmla="*/ 43 w 101"/>
                  <a:gd name="T7" fmla="*/ 573 h 95"/>
                  <a:gd name="T8" fmla="*/ 10 w 101"/>
                  <a:gd name="T9" fmla="*/ 522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5">
                    <a:moveTo>
                      <a:pt x="10" y="48"/>
                    </a:moveTo>
                    <a:lnTo>
                      <a:pt x="6" y="50"/>
                    </a:lnTo>
                    <a:lnTo>
                      <a:pt x="39" y="102"/>
                    </a:lnTo>
                    <a:lnTo>
                      <a:pt x="43" y="99"/>
                    </a:lnTo>
                    <a:lnTo>
                      <a:pt x="10" y="48"/>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0" name="Freeform 27"/>
              <p:cNvSpPr>
                <a:spLocks/>
              </p:cNvSpPr>
              <p:nvPr/>
            </p:nvSpPr>
            <p:spPr bwMode="auto">
              <a:xfrm>
                <a:off x="1037" y="474"/>
                <a:ext cx="101" cy="95"/>
              </a:xfrm>
              <a:custGeom>
                <a:avLst/>
                <a:gdLst>
                  <a:gd name="T0" fmla="*/ 100 w 101"/>
                  <a:gd name="T1" fmla="*/ 522 h 95"/>
                  <a:gd name="T2" fmla="*/ 94 w 101"/>
                  <a:gd name="T3" fmla="*/ 522 h 95"/>
                  <a:gd name="T4" fmla="*/ 103 w 101"/>
                  <a:gd name="T5" fmla="*/ 536 h 95"/>
                  <a:gd name="T6" fmla="*/ 107 w 101"/>
                  <a:gd name="T7" fmla="*/ 533 h 95"/>
                  <a:gd name="T8" fmla="*/ 100 w 101"/>
                  <a:gd name="T9" fmla="*/ 522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5">
                    <a:moveTo>
                      <a:pt x="100" y="48"/>
                    </a:moveTo>
                    <a:lnTo>
                      <a:pt x="94" y="48"/>
                    </a:lnTo>
                    <a:lnTo>
                      <a:pt x="103" y="62"/>
                    </a:lnTo>
                    <a:lnTo>
                      <a:pt x="107" y="59"/>
                    </a:lnTo>
                    <a:lnTo>
                      <a:pt x="100" y="48"/>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1" name="Freeform 28"/>
              <p:cNvSpPr>
                <a:spLocks/>
              </p:cNvSpPr>
              <p:nvPr/>
            </p:nvSpPr>
            <p:spPr bwMode="auto">
              <a:xfrm>
                <a:off x="1037" y="474"/>
                <a:ext cx="101" cy="95"/>
              </a:xfrm>
              <a:custGeom>
                <a:avLst/>
                <a:gdLst>
                  <a:gd name="T0" fmla="*/ 94 w 101"/>
                  <a:gd name="T1" fmla="*/ 521 h 95"/>
                  <a:gd name="T2" fmla="*/ 11 w 101"/>
                  <a:gd name="T3" fmla="*/ 521 h 95"/>
                  <a:gd name="T4" fmla="*/ 10 w 101"/>
                  <a:gd name="T5" fmla="*/ 522 h 95"/>
                  <a:gd name="T6" fmla="*/ 94 w 101"/>
                  <a:gd name="T7" fmla="*/ 522 h 95"/>
                  <a:gd name="T8" fmla="*/ 94 w 101"/>
                  <a:gd name="T9" fmla="*/ 521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5">
                    <a:moveTo>
                      <a:pt x="94" y="47"/>
                    </a:moveTo>
                    <a:lnTo>
                      <a:pt x="11" y="47"/>
                    </a:lnTo>
                    <a:lnTo>
                      <a:pt x="10" y="48"/>
                    </a:lnTo>
                    <a:lnTo>
                      <a:pt x="94" y="48"/>
                    </a:lnTo>
                    <a:lnTo>
                      <a:pt x="94" y="47"/>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2" name="Freeform 29"/>
              <p:cNvSpPr>
                <a:spLocks/>
              </p:cNvSpPr>
              <p:nvPr/>
            </p:nvSpPr>
            <p:spPr bwMode="auto">
              <a:xfrm>
                <a:off x="1037" y="474"/>
                <a:ext cx="101" cy="95"/>
              </a:xfrm>
              <a:custGeom>
                <a:avLst/>
                <a:gdLst>
                  <a:gd name="T0" fmla="*/ 80 w 101"/>
                  <a:gd name="T1" fmla="*/ 490 h 95"/>
                  <a:gd name="T2" fmla="*/ 74 w 101"/>
                  <a:gd name="T3" fmla="*/ 490 h 95"/>
                  <a:gd name="T4" fmla="*/ 94 w 101"/>
                  <a:gd name="T5" fmla="*/ 521 h 95"/>
                  <a:gd name="T6" fmla="*/ 100 w 101"/>
                  <a:gd name="T7" fmla="*/ 521 h 95"/>
                  <a:gd name="T8" fmla="*/ 80 w 101"/>
                  <a:gd name="T9" fmla="*/ 49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5">
                    <a:moveTo>
                      <a:pt x="80" y="16"/>
                    </a:moveTo>
                    <a:lnTo>
                      <a:pt x="74" y="16"/>
                    </a:lnTo>
                    <a:lnTo>
                      <a:pt x="94" y="47"/>
                    </a:lnTo>
                    <a:lnTo>
                      <a:pt x="100" y="47"/>
                    </a:lnTo>
                    <a:lnTo>
                      <a:pt x="80" y="16"/>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3" name="Freeform 30"/>
              <p:cNvSpPr>
                <a:spLocks/>
              </p:cNvSpPr>
              <p:nvPr/>
            </p:nvSpPr>
            <p:spPr bwMode="auto">
              <a:xfrm>
                <a:off x="1037" y="474"/>
                <a:ext cx="101" cy="95"/>
              </a:xfrm>
              <a:custGeom>
                <a:avLst/>
                <a:gdLst>
                  <a:gd name="T0" fmla="*/ 71 w 101"/>
                  <a:gd name="T1" fmla="*/ 484 h 95"/>
                  <a:gd name="T2" fmla="*/ 61 w 101"/>
                  <a:gd name="T3" fmla="*/ 490 h 95"/>
                  <a:gd name="T4" fmla="*/ 74 w 101"/>
                  <a:gd name="T5" fmla="*/ 490 h 95"/>
                  <a:gd name="T6" fmla="*/ 71 w 101"/>
                  <a:gd name="T7" fmla="*/ 484 h 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95">
                    <a:moveTo>
                      <a:pt x="71" y="10"/>
                    </a:moveTo>
                    <a:lnTo>
                      <a:pt x="61" y="16"/>
                    </a:lnTo>
                    <a:lnTo>
                      <a:pt x="74" y="16"/>
                    </a:lnTo>
                    <a:lnTo>
                      <a:pt x="71" y="10"/>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34844" name="Freeform 31"/>
              <p:cNvSpPr>
                <a:spLocks/>
              </p:cNvSpPr>
              <p:nvPr/>
            </p:nvSpPr>
            <p:spPr bwMode="auto">
              <a:xfrm>
                <a:off x="1037" y="474"/>
                <a:ext cx="101" cy="95"/>
              </a:xfrm>
              <a:custGeom>
                <a:avLst/>
                <a:gdLst>
                  <a:gd name="T0" fmla="*/ 75 w 101"/>
                  <a:gd name="T1" fmla="*/ 481 h 95"/>
                  <a:gd name="T2" fmla="*/ 71 w 101"/>
                  <a:gd name="T3" fmla="*/ 484 h 95"/>
                  <a:gd name="T4" fmla="*/ 76 w 101"/>
                  <a:gd name="T5" fmla="*/ 484 h 95"/>
                  <a:gd name="T6" fmla="*/ 75 w 101"/>
                  <a:gd name="T7" fmla="*/ 481 h 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95">
                    <a:moveTo>
                      <a:pt x="75" y="7"/>
                    </a:moveTo>
                    <a:lnTo>
                      <a:pt x="71" y="10"/>
                    </a:lnTo>
                    <a:lnTo>
                      <a:pt x="76" y="10"/>
                    </a:lnTo>
                    <a:lnTo>
                      <a:pt x="75" y="7"/>
                    </a:lnTo>
                  </a:path>
                </a:pathLst>
              </a:custGeom>
              <a:solidFill>
                <a:srgbClr val="D0D2D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4845"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 y="525"/>
                <a:ext cx="26" cy="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833" name="Group 33"/>
            <p:cNvGrpSpPr>
              <a:grpSpLocks/>
            </p:cNvGrpSpPr>
            <p:nvPr/>
          </p:nvGrpSpPr>
          <p:grpSpPr bwMode="auto">
            <a:xfrm>
              <a:off x="1048" y="543"/>
              <a:ext cx="2" cy="2"/>
              <a:chOff x="1048" y="543"/>
              <a:chExt cx="2" cy="2"/>
            </a:xfrm>
          </p:grpSpPr>
          <p:sp>
            <p:nvSpPr>
              <p:cNvPr id="34837" name="Freeform 34"/>
              <p:cNvSpPr>
                <a:spLocks/>
              </p:cNvSpPr>
              <p:nvPr/>
            </p:nvSpPr>
            <p:spPr bwMode="auto">
              <a:xfrm>
                <a:off x="1048" y="543"/>
                <a:ext cx="2" cy="2"/>
              </a:xfrm>
              <a:custGeom>
                <a:avLst/>
                <a:gdLst>
                  <a:gd name="T0" fmla="*/ 17 w 2"/>
                  <a:gd name="T1" fmla="*/ 0 h 2"/>
                  <a:gd name="T2" fmla="*/ 19 w 2"/>
                  <a:gd name="T3" fmla="*/ 0 h 2"/>
                  <a:gd name="T4" fmla="*/ 0 60000 65536"/>
                  <a:gd name="T5" fmla="*/ 0 60000 65536"/>
                </a:gdLst>
                <a:ahLst/>
                <a:cxnLst>
                  <a:cxn ang="T4">
                    <a:pos x="T0" y="T1"/>
                  </a:cxn>
                  <a:cxn ang="T5">
                    <a:pos x="T2" y="T3"/>
                  </a:cxn>
                </a:cxnLst>
                <a:rect l="0" t="0" r="r" b="b"/>
                <a:pathLst>
                  <a:path w="2" h="2">
                    <a:moveTo>
                      <a:pt x="17" y="0"/>
                    </a:moveTo>
                    <a:lnTo>
                      <a:pt x="19" y="0"/>
                    </a:lnTo>
                  </a:path>
                </a:pathLst>
              </a:custGeom>
              <a:noFill/>
              <a:ln w="31394">
                <a:solidFill>
                  <a:srgbClr val="E5E6E7"/>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4838"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 y="478"/>
                <a:ext cx="25" cy="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834" name="Group 36"/>
            <p:cNvGrpSpPr>
              <a:grpSpLocks/>
            </p:cNvGrpSpPr>
            <p:nvPr/>
          </p:nvGrpSpPr>
          <p:grpSpPr bwMode="auto">
            <a:xfrm>
              <a:off x="1123" y="498"/>
              <a:ext cx="2" cy="2"/>
              <a:chOff x="1123" y="498"/>
              <a:chExt cx="2" cy="2"/>
            </a:xfrm>
          </p:grpSpPr>
          <p:sp>
            <p:nvSpPr>
              <p:cNvPr id="34835" name="Freeform 37"/>
              <p:cNvSpPr>
                <a:spLocks/>
              </p:cNvSpPr>
              <p:nvPr/>
            </p:nvSpPr>
            <p:spPr bwMode="auto">
              <a:xfrm>
                <a:off x="1123" y="498"/>
                <a:ext cx="2" cy="2"/>
              </a:xfrm>
              <a:custGeom>
                <a:avLst/>
                <a:gdLst>
                  <a:gd name="T0" fmla="*/ 14 w 2"/>
                  <a:gd name="T1" fmla="*/ 0 h 2"/>
                  <a:gd name="T2" fmla="*/ 16 w 2"/>
                  <a:gd name="T3" fmla="*/ 0 h 2"/>
                  <a:gd name="T4" fmla="*/ 0 60000 65536"/>
                  <a:gd name="T5" fmla="*/ 0 60000 65536"/>
                </a:gdLst>
                <a:ahLst/>
                <a:cxnLst>
                  <a:cxn ang="T4">
                    <a:pos x="T0" y="T1"/>
                  </a:cxn>
                  <a:cxn ang="T5">
                    <a:pos x="T2" y="T3"/>
                  </a:cxn>
                </a:cxnLst>
                <a:rect l="0" t="0" r="r" b="b"/>
                <a:pathLst>
                  <a:path w="2" h="2">
                    <a:moveTo>
                      <a:pt x="14" y="0"/>
                    </a:moveTo>
                    <a:lnTo>
                      <a:pt x="16" y="0"/>
                    </a:lnTo>
                  </a:path>
                </a:pathLst>
              </a:custGeom>
              <a:noFill/>
              <a:ln w="34441">
                <a:solidFill>
                  <a:srgbClr val="DADBDD"/>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pic>
            <p:nvPicPr>
              <p:cNvPr id="34836"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 y="-275"/>
                <a:ext cx="1182" cy="1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5" name="Imagen 4" descr="images-5.jpe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4188" y="1616075"/>
            <a:ext cx="3656012" cy="483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9750" y="450219"/>
            <a:ext cx="7772400" cy="1143000"/>
          </a:xfrm>
        </p:spPr>
        <p:txBody>
          <a:bodyPr/>
          <a:lstStyle/>
          <a:p>
            <a:pPr eaLnBrk="1" hangingPunct="1">
              <a:defRPr/>
            </a:pPr>
            <a:r>
              <a:rPr lang="es-ES_tradnl" b="1" dirty="0">
                <a:cs typeface="+mj-cs"/>
              </a:rPr>
              <a:t>ALERGIA  A  ALIMENTOS</a:t>
            </a:r>
          </a:p>
        </p:txBody>
      </p:sp>
      <p:pic>
        <p:nvPicPr>
          <p:cNvPr id="205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0387" b="20387"/>
          <a:stretch>
            <a:fillRect/>
          </a:stretch>
        </p:blipFill>
        <p:spPr>
          <a:xfrm>
            <a:off x="1677988" y="2398713"/>
            <a:ext cx="5172075" cy="3394075"/>
          </a:xfrm>
        </p:spPr>
      </p:pic>
      <p:pic>
        <p:nvPicPr>
          <p:cNvPr id="15364" name="Imagen 1" descr="LOGO CONSORCIO.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5589588"/>
            <a:ext cx="1687513"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557338"/>
            <a:ext cx="6584950" cy="4976812"/>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269330"/>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000" b="1" dirty="0"/>
              <a:t>Técnica de administración  de la adrenalina</a:t>
            </a:r>
          </a:p>
        </p:txBody>
      </p:sp>
      <p:sp>
        <p:nvSpPr>
          <p:cNvPr id="3" name="Elipse 2"/>
          <p:cNvSpPr/>
          <p:nvPr/>
        </p:nvSpPr>
        <p:spPr>
          <a:xfrm>
            <a:off x="4427538" y="1804988"/>
            <a:ext cx="1663700" cy="1558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bg1"/>
                </a:solidFill>
              </a:rPr>
              <a:t>4</a:t>
            </a:r>
          </a:p>
        </p:txBody>
      </p:sp>
      <p:pic>
        <p:nvPicPr>
          <p:cNvPr id="35846"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1063" y="-1588"/>
            <a:ext cx="173355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7" name="Rectángulo 47141"/>
          <p:cNvSpPr>
            <a:spLocks noChangeArrowheads="1"/>
          </p:cNvSpPr>
          <p:nvPr/>
        </p:nvSpPr>
        <p:spPr bwMode="auto">
          <a:xfrm>
            <a:off x="560388" y="4652963"/>
            <a:ext cx="6223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b="1"/>
              <a:t>De un pequeño masaje en la zona de inyección durante 10 segundos.</a:t>
            </a:r>
            <a:r>
              <a:rPr lang="es-ES_tradnl" sz="2800" b="1"/>
              <a:t> </a:t>
            </a:r>
            <a:r>
              <a:rPr lang="en-US" sz="2800" b="1"/>
              <a:t> </a:t>
            </a:r>
            <a:endParaRPr lang="es-ES" sz="2800" b="1"/>
          </a:p>
        </p:txBody>
      </p:sp>
      <p:grpSp>
        <p:nvGrpSpPr>
          <p:cNvPr id="35848" name="Group 1"/>
          <p:cNvGrpSpPr>
            <a:grpSpLocks/>
          </p:cNvGrpSpPr>
          <p:nvPr/>
        </p:nvGrpSpPr>
        <p:grpSpPr bwMode="auto">
          <a:xfrm>
            <a:off x="481013" y="1628775"/>
            <a:ext cx="2146300" cy="2376488"/>
            <a:chOff x="690" y="-249"/>
            <a:chExt cx="1227" cy="1227"/>
          </a:xfrm>
        </p:grpSpPr>
        <p:grpSp>
          <p:nvGrpSpPr>
            <p:cNvPr id="35849" name="Group 2"/>
            <p:cNvGrpSpPr>
              <a:grpSpLocks/>
            </p:cNvGrpSpPr>
            <p:nvPr/>
          </p:nvGrpSpPr>
          <p:grpSpPr bwMode="auto">
            <a:xfrm>
              <a:off x="723" y="-217"/>
              <a:ext cx="1162" cy="1162"/>
              <a:chOff x="723" y="-217"/>
              <a:chExt cx="1162" cy="1162"/>
            </a:xfrm>
          </p:grpSpPr>
          <p:sp>
            <p:nvSpPr>
              <p:cNvPr id="35850" name="Freeform 3"/>
              <p:cNvSpPr>
                <a:spLocks/>
              </p:cNvSpPr>
              <p:nvPr/>
            </p:nvSpPr>
            <p:spPr bwMode="auto">
              <a:xfrm>
                <a:off x="723" y="-217"/>
                <a:ext cx="1162" cy="1162"/>
              </a:xfrm>
              <a:custGeom>
                <a:avLst/>
                <a:gdLst>
                  <a:gd name="T0" fmla="*/ 0 w 1162"/>
                  <a:gd name="T1" fmla="*/ 946 h 1162"/>
                  <a:gd name="T2" fmla="*/ 1162 w 1162"/>
                  <a:gd name="T3" fmla="*/ 946 h 1162"/>
                  <a:gd name="T4" fmla="*/ 1162 w 1162"/>
                  <a:gd name="T5" fmla="*/ -217 h 1162"/>
                  <a:gd name="T6" fmla="*/ 0 w 1162"/>
                  <a:gd name="T7" fmla="*/ -217 h 1162"/>
                  <a:gd name="T8" fmla="*/ 0 w 1162"/>
                  <a:gd name="T9" fmla="*/ 946 h 1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 h="1162">
                    <a:moveTo>
                      <a:pt x="0" y="1163"/>
                    </a:moveTo>
                    <a:lnTo>
                      <a:pt x="1162" y="1163"/>
                    </a:lnTo>
                    <a:lnTo>
                      <a:pt x="1162" y="0"/>
                    </a:lnTo>
                    <a:lnTo>
                      <a:pt x="0" y="0"/>
                    </a:lnTo>
                    <a:lnTo>
                      <a:pt x="0" y="1163"/>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pic>
            <p:nvPicPr>
              <p:cNvPr id="35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 y="-217"/>
                <a:ext cx="116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 y="-227"/>
                <a:ext cx="1182" cy="1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contenido 2"/>
          <p:cNvSpPr>
            <a:spLocks noGrp="1"/>
          </p:cNvSpPr>
          <p:nvPr>
            <p:ph idx="1"/>
          </p:nvPr>
        </p:nvSpPr>
        <p:spPr>
          <a:xfrm>
            <a:off x="434975" y="1557338"/>
            <a:ext cx="6584950" cy="5111750"/>
          </a:xfrm>
          <a:ln>
            <a:solidFill>
              <a:srgbClr val="7A7A7A"/>
            </a:solidFill>
          </a:ln>
        </p:spPr>
        <p:txBody>
          <a:bodyPr rtlCol="0">
            <a:normAutofit fontScale="47500" lnSpcReduction="20000"/>
          </a:bodyPr>
          <a:lstStyle/>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dirty="0">
              <a:ea typeface="+mn-ea"/>
              <a:cs typeface="+mn-cs"/>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5900" b="1" dirty="0">
              <a:latin typeface="Arial"/>
              <a:ea typeface="+mn-ea"/>
              <a:cs typeface="Arial"/>
            </a:endParaRPr>
          </a:p>
          <a:p>
            <a:pPr marL="0" indent="0" eaLnBrk="1" fontAlgn="auto" hangingPunct="1">
              <a:spcAft>
                <a:spcPts val="0"/>
              </a:spcAft>
              <a:buFont typeface="Arial" charset="0"/>
              <a:buNone/>
              <a:defRPr/>
            </a:pPr>
            <a:endParaRPr lang="es-ES" sz="8000" dirty="0">
              <a:ea typeface="+mn-ea"/>
              <a:cs typeface="+mn-cs"/>
            </a:endParaRPr>
          </a:p>
          <a:p>
            <a:pPr marL="0" indent="0" eaLnBrk="1" fontAlgn="auto" hangingPunct="1">
              <a:spcAft>
                <a:spcPts val="0"/>
              </a:spcAft>
              <a:buFont typeface="Arial" charset="0"/>
              <a:buNone/>
              <a:defRPr/>
            </a:pPr>
            <a:r>
              <a:rPr lang="es-ES" sz="8000" dirty="0">
                <a:solidFill>
                  <a:srgbClr val="0000FF"/>
                </a:solidFill>
                <a:ea typeface="+mn-ea"/>
                <a:cs typeface="+mn-cs"/>
              </a:rPr>
              <a:t>	</a:t>
            </a:r>
            <a:endParaRPr lang="es-ES" sz="8000" dirty="0">
              <a:ea typeface="+mn-ea"/>
              <a:cs typeface="+mn-cs"/>
            </a:endParaRPr>
          </a:p>
        </p:txBody>
      </p:sp>
      <p:sp>
        <p:nvSpPr>
          <p:cNvPr id="2" name="Título 1"/>
          <p:cNvSpPr>
            <a:spLocks noGrp="1"/>
          </p:cNvSpPr>
          <p:nvPr>
            <p:ph type="title"/>
          </p:nvPr>
        </p:nvSpPr>
        <p:spPr>
          <a:xfrm>
            <a:off x="323528" y="71438"/>
            <a:ext cx="6336035" cy="1269330"/>
          </a:xfrm>
          <a:solidFill>
            <a:srgbClr val="F5C201"/>
          </a:solidFill>
          <a:ln>
            <a:solidFill>
              <a:srgbClr val="7A7A7A"/>
            </a:solidFill>
          </a:ln>
          <a:scene3d>
            <a:camera prst="orthographicFront"/>
            <a:lightRig rig="threePt" dir="t"/>
          </a:scene3d>
          <a:sp3d>
            <a:bevelT/>
          </a:sp3d>
        </p:spPr>
        <p:txBody>
          <a:bodyPr>
            <a:no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ES" sz="4000" b="1" dirty="0"/>
              <a:t>Técnica de administración  de la adrenalina</a:t>
            </a:r>
          </a:p>
        </p:txBody>
      </p:sp>
      <p:sp>
        <p:nvSpPr>
          <p:cNvPr id="3" name="Elipse 2"/>
          <p:cNvSpPr/>
          <p:nvPr/>
        </p:nvSpPr>
        <p:spPr>
          <a:xfrm>
            <a:off x="4427538" y="1804988"/>
            <a:ext cx="1663700" cy="15589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s-ES" dirty="0"/>
              <a:t>     </a:t>
            </a:r>
            <a:r>
              <a:rPr lang="es-ES" sz="6000" b="1" dirty="0">
                <a:solidFill>
                  <a:schemeClr val="bg1"/>
                </a:solidFill>
              </a:rPr>
              <a:t>5</a:t>
            </a:r>
          </a:p>
        </p:txBody>
      </p:sp>
      <p:pic>
        <p:nvPicPr>
          <p:cNvPr id="36870" name="Imagen 4" descr="images-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1063" y="-1588"/>
            <a:ext cx="173355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Rectángulo 47141"/>
          <p:cNvSpPr>
            <a:spLocks noChangeArrowheads="1"/>
          </p:cNvSpPr>
          <p:nvPr/>
        </p:nvSpPr>
        <p:spPr bwMode="auto">
          <a:xfrm>
            <a:off x="528638" y="3898900"/>
            <a:ext cx="6491287"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b="1"/>
              <a:t>Llame al </a:t>
            </a:r>
            <a:r>
              <a:rPr lang="en-US" sz="2800" b="1">
                <a:solidFill>
                  <a:srgbClr val="FF0000"/>
                </a:solidFill>
              </a:rPr>
              <a:t>112</a:t>
            </a:r>
            <a:r>
              <a:rPr lang="en-US" sz="2800" b="1"/>
              <a:t> y solicite atención médica inmediata.</a:t>
            </a:r>
            <a:endParaRPr lang="es-ES_tradnl" sz="2800" b="1"/>
          </a:p>
          <a:p>
            <a:r>
              <a:rPr lang="en-US" sz="2800" b="1"/>
              <a:t> </a:t>
            </a:r>
            <a:endParaRPr lang="es-ES_tradnl" sz="2800" b="1"/>
          </a:p>
          <a:p>
            <a:r>
              <a:rPr lang="en-US" sz="2800" b="1"/>
              <a:t>“</a:t>
            </a:r>
            <a:r>
              <a:rPr lang="en-US" altLang="ja-JP" sz="2800" b="1"/>
              <a:t>Recuerde que el uso del autoinyector no sustituye a la atención médica urgente</a:t>
            </a:r>
            <a:r>
              <a:rPr lang="en-US" sz="2800" b="1"/>
              <a:t>”</a:t>
            </a:r>
            <a:r>
              <a:rPr lang="en-US" altLang="ja-JP" sz="2800" b="1"/>
              <a:t>.</a:t>
            </a:r>
            <a:endParaRPr lang="es-ES_tradnl" sz="2800" b="1"/>
          </a:p>
        </p:txBody>
      </p:sp>
      <p:grpSp>
        <p:nvGrpSpPr>
          <p:cNvPr id="36872" name="Group 1"/>
          <p:cNvGrpSpPr>
            <a:grpSpLocks/>
          </p:cNvGrpSpPr>
          <p:nvPr/>
        </p:nvGrpSpPr>
        <p:grpSpPr bwMode="auto">
          <a:xfrm>
            <a:off x="457200" y="1628775"/>
            <a:ext cx="2170113" cy="2232025"/>
            <a:chOff x="688" y="-5"/>
            <a:chExt cx="1227" cy="1227"/>
          </a:xfrm>
        </p:grpSpPr>
        <p:pic>
          <p:nvPicPr>
            <p:cNvPr id="368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28"/>
              <a:ext cx="116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 y="23"/>
              <a:ext cx="1177" cy="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DCCEA254-082A-3F44-98CE-6360789587B0}" type="slidenum">
              <a:rPr lang="es-ES" sz="1400">
                <a:solidFill>
                  <a:srgbClr val="00FFFF"/>
                </a:solidFill>
              </a:rPr>
              <a:pPr eaLnBrk="1" hangingPunct="1"/>
              <a:t>32</a:t>
            </a:fld>
            <a:endParaRPr lang="es-ES" sz="1400">
              <a:solidFill>
                <a:srgbClr val="00FFFF"/>
              </a:solidFill>
            </a:endParaRPr>
          </a:p>
        </p:txBody>
      </p:sp>
      <p:sp>
        <p:nvSpPr>
          <p:cNvPr id="398338" name="Rectangle 2"/>
          <p:cNvSpPr>
            <a:spLocks noGrp="1" noChangeArrowheads="1"/>
          </p:cNvSpPr>
          <p:nvPr>
            <p:ph type="body" idx="1"/>
          </p:nvPr>
        </p:nvSpPr>
        <p:spPr>
          <a:xfrm>
            <a:off x="446088" y="1052513"/>
            <a:ext cx="8229600" cy="5545137"/>
          </a:xfrm>
        </p:spPr>
        <p:txBody>
          <a:bodyPr/>
          <a:lstStyle/>
          <a:p>
            <a:pPr algn="ctr" eaLnBrk="1" hangingPunct="1">
              <a:buFont typeface="Wingdings" charset="0"/>
              <a:buNone/>
              <a:defRPr/>
            </a:pPr>
            <a:r>
              <a:rPr lang="es-ES" sz="2400" b="0" dirty="0">
                <a:solidFill>
                  <a:srgbClr val="FF0000"/>
                </a:solidFill>
                <a:effectLst>
                  <a:outerShdw blurRad="38100" dist="38100" dir="2700000" algn="tl">
                    <a:srgbClr val="000000"/>
                  </a:outerShdw>
                </a:effectLst>
                <a:latin typeface="Arial" charset="0"/>
                <a:ea typeface="ＭＳ Ｐゴシック" charset="0"/>
                <a:cs typeface="+mn-cs"/>
              </a:rPr>
              <a:t>Conducta a seguir ante la sospecha de Anafilaxia</a:t>
            </a:r>
            <a:endParaRPr lang="es-ES" b="0" dirty="0">
              <a:solidFill>
                <a:srgbClr val="FF0000"/>
              </a:solidFill>
              <a:effectLst>
                <a:outerShdw blurRad="38100" dist="38100" dir="2700000" algn="tl">
                  <a:srgbClr val="000000"/>
                </a:outerShdw>
              </a:effectLst>
              <a:latin typeface="Arial" charset="0"/>
              <a:ea typeface="ＭＳ Ｐゴシック" charset="0"/>
              <a:cs typeface="+mn-cs"/>
            </a:endParaRPr>
          </a:p>
        </p:txBody>
      </p:sp>
      <p:sp>
        <p:nvSpPr>
          <p:cNvPr id="398339" name="Rectangle 3"/>
          <p:cNvSpPr>
            <a:spLocks noGrp="1" noChangeArrowheads="1"/>
          </p:cNvSpPr>
          <p:nvPr>
            <p:ph type="title"/>
          </p:nvPr>
        </p:nvSpPr>
        <p:spPr>
          <a:xfrm>
            <a:off x="2184400" y="274320"/>
            <a:ext cx="4663440" cy="853440"/>
          </a:xfrm>
        </p:spPr>
        <p:txBody>
          <a:bodyPr/>
          <a:lstStyle/>
          <a:p>
            <a:pPr eaLnBrk="1" hangingPunct="1">
              <a:defRPr/>
            </a:pPr>
            <a:r>
              <a:rPr lang="es-ES" dirty="0">
                <a:solidFill>
                  <a:srgbClr val="FF0000"/>
                </a:solidFill>
                <a:latin typeface="Comic Sans MS" charset="0"/>
                <a:ea typeface="ＭＳ Ｐゴシック" charset="0"/>
                <a:cs typeface="+mj-cs"/>
              </a:rPr>
              <a:t>Anafilaxia</a:t>
            </a:r>
          </a:p>
        </p:txBody>
      </p:sp>
      <p:grpSp>
        <p:nvGrpSpPr>
          <p:cNvPr id="43012" name="Group 28"/>
          <p:cNvGrpSpPr>
            <a:grpSpLocks/>
          </p:cNvGrpSpPr>
          <p:nvPr/>
        </p:nvGrpSpPr>
        <p:grpSpPr bwMode="auto">
          <a:xfrm>
            <a:off x="2700338" y="1700213"/>
            <a:ext cx="3897312" cy="1008062"/>
            <a:chOff x="1060" y="1570"/>
            <a:chExt cx="2455" cy="635"/>
          </a:xfrm>
        </p:grpSpPr>
        <p:sp>
          <p:nvSpPr>
            <p:cNvPr id="398347" name="Rectangle 11"/>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398348" name="Rectangle 12"/>
            <p:cNvSpPr>
              <a:spLocks noChangeArrowheads="1"/>
            </p:cNvSpPr>
            <p:nvPr/>
          </p:nvSpPr>
          <p:spPr bwMode="auto">
            <a:xfrm>
              <a:off x="1360" y="1615"/>
              <a:ext cx="1807" cy="523"/>
            </a:xfrm>
            <a:prstGeom prst="rect">
              <a:avLst/>
            </a:prstGeom>
            <a:noFill/>
            <a:ln w="9525">
              <a:noFill/>
              <a:miter lim="800000"/>
              <a:headEnd/>
              <a:tailEnd/>
            </a:ln>
          </p:spPr>
          <p:txBody>
            <a:bodyPr wrap="none" lIns="0" tIns="0" rIns="0" bIns="0">
              <a:spAutoFit/>
            </a:bodyPr>
            <a:lstStyle/>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EVITAR NUEVOS CONTACTOS </a:t>
              </a:r>
            </a:p>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CON EL AGENTE ETIOLÓGICO </a:t>
              </a:r>
            </a:p>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SOSPECHOSO</a:t>
              </a:r>
              <a:r>
                <a:rPr lang="es-ES" b="1" dirty="0">
                  <a:effectLst>
                    <a:outerShdw blurRad="38100" dist="38100" dir="2700000" algn="tl">
                      <a:srgbClr val="000000"/>
                    </a:outerShdw>
                  </a:effectLst>
                  <a:ea typeface="ＭＳ Ｐゴシック" charset="0"/>
                  <a:cs typeface="+mn-cs"/>
                </a:rPr>
                <a:t>	 </a:t>
              </a:r>
              <a:endParaRPr lang="es-ES_tradnl" b="1" dirty="0">
                <a:effectLst>
                  <a:outerShdw blurRad="38100" dist="38100" dir="2700000" algn="tl">
                    <a:srgbClr val="000000"/>
                  </a:outerShdw>
                </a:effectLst>
                <a:ea typeface="ＭＳ Ｐゴシック" charset="0"/>
                <a:cs typeface="+mn-cs"/>
              </a:endParaRPr>
            </a:p>
          </p:txBody>
        </p:sp>
      </p:grpSp>
      <p:sp>
        <p:nvSpPr>
          <p:cNvPr id="398349" name="Rectangle 13"/>
          <p:cNvSpPr>
            <a:spLocks noChangeArrowheads="1"/>
          </p:cNvSpPr>
          <p:nvPr/>
        </p:nvSpPr>
        <p:spPr bwMode="auto">
          <a:xfrm>
            <a:off x="3019425" y="5303428"/>
            <a:ext cx="3248025" cy="1183064"/>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FFF00"/>
                </a:solidFill>
                <a:effectLst>
                  <a:outerShdw blurRad="38100" dist="38100" dir="2700000" algn="tl">
                    <a:srgbClr val="000000"/>
                  </a:outerShdw>
                </a:effectLst>
                <a:ea typeface="ＭＳ Ｐゴシック" charset="0"/>
                <a:cs typeface="+mn-cs"/>
              </a:rPr>
              <a:t> Remitir a</a:t>
            </a:r>
          </a:p>
          <a:p>
            <a:pPr algn="ctr">
              <a:defRPr/>
            </a:pPr>
            <a:r>
              <a:rPr lang="es-ES" b="1" dirty="0">
                <a:solidFill>
                  <a:srgbClr val="FFFF00"/>
                </a:solidFill>
                <a:effectLst>
                  <a:outerShdw blurRad="38100" dist="38100" dir="2700000" algn="tl">
                    <a:srgbClr val="000000"/>
                  </a:outerShdw>
                </a:effectLst>
                <a:ea typeface="ＭＳ Ｐゴシック" charset="0"/>
                <a:cs typeface="+mn-cs"/>
              </a:rPr>
              <a:t>UNIDAD DE ALERGOLOGÍA</a:t>
            </a:r>
          </a:p>
          <a:p>
            <a:pPr algn="ctr">
              <a:defRPr/>
            </a:pPr>
            <a:r>
              <a:rPr lang="es-ES" b="1" dirty="0">
                <a:solidFill>
                  <a:srgbClr val="FFFF00"/>
                </a:solidFill>
                <a:effectLst>
                  <a:outerShdw blurRad="38100" dist="38100" dir="2700000" algn="tl">
                    <a:srgbClr val="000000"/>
                  </a:outerShdw>
                </a:effectLst>
                <a:ea typeface="ＭＳ Ｐゴシック" charset="0"/>
                <a:cs typeface="+mn-cs"/>
              </a:rPr>
              <a:t>Para estudio etiológico </a:t>
            </a:r>
          </a:p>
          <a:p>
            <a:pPr algn="ctr">
              <a:defRPr/>
            </a:pPr>
            <a:r>
              <a:rPr lang="es-ES" b="1" dirty="0">
                <a:solidFill>
                  <a:srgbClr val="FFFF00"/>
                </a:solidFill>
                <a:effectLst>
                  <a:outerShdw blurRad="38100" dist="38100" dir="2700000" algn="tl">
                    <a:srgbClr val="000000"/>
                  </a:outerShdw>
                </a:effectLst>
                <a:ea typeface="ＭＳ Ｐゴシック" charset="0"/>
                <a:cs typeface="+mn-cs"/>
              </a:rPr>
              <a:t>con carácter preferente</a:t>
            </a:r>
          </a:p>
        </p:txBody>
      </p:sp>
      <p:sp>
        <p:nvSpPr>
          <p:cNvPr id="398359" name="Line 23"/>
          <p:cNvSpPr>
            <a:spLocks noChangeShapeType="1"/>
          </p:cNvSpPr>
          <p:nvPr/>
        </p:nvSpPr>
        <p:spPr bwMode="auto">
          <a:xfrm>
            <a:off x="4572000" y="2924175"/>
            <a:ext cx="0" cy="503238"/>
          </a:xfrm>
          <a:prstGeom prst="line">
            <a:avLst/>
          </a:prstGeom>
          <a:noFill/>
          <a:ln w="57150">
            <a:solidFill>
              <a:schemeClr val="accent2">
                <a:lumMod val="75000"/>
              </a:schemeClr>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398360" name="Line 24"/>
          <p:cNvSpPr>
            <a:spLocks noChangeShapeType="1"/>
          </p:cNvSpPr>
          <p:nvPr/>
        </p:nvSpPr>
        <p:spPr bwMode="auto">
          <a:xfrm>
            <a:off x="4643438" y="4724400"/>
            <a:ext cx="0" cy="576263"/>
          </a:xfrm>
          <a:prstGeom prst="line">
            <a:avLst/>
          </a:prstGeom>
          <a:noFill/>
          <a:ln w="57150">
            <a:solidFill>
              <a:srgbClr val="2862AA"/>
            </a:solidFill>
            <a:round/>
            <a:headEnd/>
            <a:tailEnd type="triangle" w="med" len="med"/>
          </a:ln>
          <a:effectLst/>
        </p:spPr>
        <p:txBody>
          <a:bodyPr/>
          <a:lstStyle/>
          <a:p>
            <a:pPr>
              <a:defRPr/>
            </a:pPr>
            <a:endParaRPr lang="es-ES" dirty="0">
              <a:effectLst>
                <a:outerShdw blurRad="38100" dist="38100" dir="2700000" algn="tl">
                  <a:srgbClr val="000000">
                    <a:alpha val="43137"/>
                  </a:srgbClr>
                </a:outerShdw>
              </a:effectLst>
              <a:latin typeface="Comic Sans MS" pitchFamily="66" charset="0"/>
              <a:ea typeface="+mn-ea"/>
              <a:cs typeface="+mn-cs"/>
            </a:endParaRPr>
          </a:p>
        </p:txBody>
      </p:sp>
      <p:grpSp>
        <p:nvGrpSpPr>
          <p:cNvPr id="43016" name="Group 29"/>
          <p:cNvGrpSpPr>
            <a:grpSpLocks/>
          </p:cNvGrpSpPr>
          <p:nvPr/>
        </p:nvGrpSpPr>
        <p:grpSpPr bwMode="auto">
          <a:xfrm>
            <a:off x="2700338" y="3500438"/>
            <a:ext cx="3897312" cy="1008062"/>
            <a:chOff x="1060" y="1570"/>
            <a:chExt cx="2455" cy="635"/>
          </a:xfrm>
        </p:grpSpPr>
        <p:sp>
          <p:nvSpPr>
            <p:cNvPr id="398366" name="Rectangle 30"/>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398367" name="Rectangle 31"/>
            <p:cNvSpPr>
              <a:spLocks noChangeArrowheads="1"/>
            </p:cNvSpPr>
            <p:nvPr/>
          </p:nvSpPr>
          <p:spPr bwMode="auto">
            <a:xfrm>
              <a:off x="1359" y="1615"/>
              <a:ext cx="1811" cy="523"/>
            </a:xfrm>
            <a:prstGeom prst="rect">
              <a:avLst/>
            </a:prstGeom>
            <a:noFill/>
            <a:ln w="9525">
              <a:noFill/>
              <a:miter lim="800000"/>
              <a:headEnd/>
              <a:tailEnd/>
            </a:ln>
          </p:spPr>
          <p:txBody>
            <a:bodyPr wrap="none" lIns="0" tIns="0" rIns="0" bIns="0">
              <a:spAutoFit/>
            </a:bodyPr>
            <a:lstStyle/>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INDICAR EL TRATAMIENTO </a:t>
              </a:r>
            </a:p>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ANTE UNA NUEVA REACCIÓN </a:t>
              </a:r>
            </a:p>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ANAFILÁCTICA</a:t>
              </a:r>
              <a:r>
                <a:rPr lang="es-ES" b="0" dirty="0">
                  <a:effectLst>
                    <a:outerShdw blurRad="38100" dist="38100" dir="2700000" algn="tl">
                      <a:srgbClr val="000000"/>
                    </a:outerShdw>
                  </a:effectLst>
                  <a:ea typeface="ＭＳ Ｐゴシック" charset="0"/>
                  <a:cs typeface="+mn-cs"/>
                </a:rPr>
                <a:t>	</a:t>
              </a:r>
              <a:r>
                <a:rPr lang="es-ES" dirty="0">
                  <a:effectLst>
                    <a:outerShdw blurRad="38100" dist="38100" dir="2700000" algn="tl">
                      <a:srgbClr val="000000"/>
                    </a:outerShdw>
                  </a:effectLst>
                  <a:ea typeface="ＭＳ Ｐゴシック" charset="0"/>
                  <a:cs typeface="+mn-cs"/>
                </a:rPr>
                <a:t> </a:t>
              </a:r>
              <a:endParaRPr lang="es-ES_tradnl" dirty="0">
                <a:effectLst>
                  <a:outerShdw blurRad="38100" dist="38100" dir="2700000" algn="tl">
                    <a:srgbClr val="000000"/>
                  </a:outerShdw>
                </a:effectLst>
                <a:ea typeface="ＭＳ Ｐゴシック" charset="0"/>
                <a:cs typeface="+mn-c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2FE5A174-7864-2245-B4F4-951F16AB6102}" type="slidenum">
              <a:rPr lang="es-ES" sz="1400">
                <a:solidFill>
                  <a:srgbClr val="00FFFF"/>
                </a:solidFill>
              </a:rPr>
              <a:pPr eaLnBrk="1" hangingPunct="1"/>
              <a:t>33</a:t>
            </a:fld>
            <a:endParaRPr lang="es-ES" sz="1400">
              <a:solidFill>
                <a:srgbClr val="00FFFF"/>
              </a:solidFill>
            </a:endParaRPr>
          </a:p>
        </p:txBody>
      </p:sp>
      <p:sp>
        <p:nvSpPr>
          <p:cNvPr id="418818" name="Rectangle 2"/>
          <p:cNvSpPr>
            <a:spLocks noGrp="1" noChangeArrowheads="1"/>
          </p:cNvSpPr>
          <p:nvPr>
            <p:ph type="body" idx="1"/>
          </p:nvPr>
        </p:nvSpPr>
        <p:spPr>
          <a:xfrm>
            <a:off x="395288" y="549275"/>
            <a:ext cx="8229600" cy="5616575"/>
          </a:xfrm>
        </p:spPr>
        <p:txBody>
          <a:bodyPr/>
          <a:lstStyle/>
          <a:p>
            <a:pPr algn="ctr" eaLnBrk="1" hangingPunct="1">
              <a:buFont typeface="Wingdings" charset="0"/>
              <a:buNone/>
              <a:defRPr/>
            </a:pPr>
            <a:endParaRPr lang="es-ES" sz="3200" u="sng" dirty="0">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3200" u="sng" dirty="0">
                <a:effectLst>
                  <a:outerShdw blurRad="38100" dist="38100" dir="2700000" algn="tl">
                    <a:srgbClr val="000000"/>
                  </a:outerShdw>
                </a:effectLst>
                <a:latin typeface="Arial" charset="0"/>
                <a:ea typeface="ＭＳ Ｐゴシック" charset="0"/>
                <a:cs typeface="+mn-cs"/>
              </a:rPr>
              <a:t>Recomendaciones para el paciente</a:t>
            </a:r>
            <a:r>
              <a:rPr lang="es-ES" sz="3200" dirty="0">
                <a:effectLst>
                  <a:outerShdw blurRad="38100" dist="38100" dir="2700000" algn="tl">
                    <a:srgbClr val="000000"/>
                  </a:outerShdw>
                </a:effectLst>
                <a:latin typeface="Arial" charset="0"/>
                <a:ea typeface="ＭＳ Ｐゴシック" charset="0"/>
                <a:cs typeface="+mn-cs"/>
              </a:rPr>
              <a:t>:</a:t>
            </a:r>
          </a:p>
          <a:p>
            <a:pPr algn="ctr" eaLnBrk="1" hangingPunct="1">
              <a:buFont typeface="Wingdings" charset="0"/>
              <a:buNone/>
              <a:defRPr/>
            </a:pPr>
            <a:endParaRPr lang="es-ES" sz="3200" dirty="0">
              <a:effectLst>
                <a:outerShdw blurRad="38100" dist="38100" dir="2700000" algn="tl">
                  <a:srgbClr val="000000"/>
                </a:outerShdw>
              </a:effectLst>
              <a:latin typeface="Arial" charset="0"/>
              <a:ea typeface="ＭＳ Ｐゴシック" charset="0"/>
              <a:cs typeface="+mn-cs"/>
            </a:endParaRPr>
          </a:p>
          <a:p>
            <a:pPr algn="l" eaLnBrk="1" hangingPunct="1">
              <a:defRPr/>
            </a:pPr>
            <a:r>
              <a:rPr lang="es-ES" sz="2400" dirty="0">
                <a:effectLst>
                  <a:outerShdw blurRad="38100" dist="38100" dir="2700000" algn="tl">
                    <a:srgbClr val="000000"/>
                  </a:outerShdw>
                </a:effectLst>
                <a:latin typeface="Arial" charset="0"/>
                <a:ea typeface="ＭＳ Ｐゴシック" charset="0"/>
                <a:cs typeface="+mn-cs"/>
              </a:rPr>
              <a:t>Ante la aparición de síntomas de urticaria/</a:t>
            </a:r>
            <a:r>
              <a:rPr lang="es-ES" sz="2400" dirty="0" err="1">
                <a:effectLst>
                  <a:outerShdw blurRad="38100" dist="38100" dir="2700000" algn="tl">
                    <a:srgbClr val="000000"/>
                  </a:outerShdw>
                </a:effectLst>
                <a:latin typeface="Arial" charset="0"/>
                <a:ea typeface="ＭＳ Ｐゴシック" charset="0"/>
                <a:cs typeface="+mn-cs"/>
              </a:rPr>
              <a:t>angioedema</a:t>
            </a:r>
            <a:r>
              <a:rPr lang="es-ES" sz="2400" dirty="0">
                <a:effectLst>
                  <a:outerShdw blurRad="38100" dist="38100" dir="2700000" algn="tl">
                    <a:srgbClr val="000000"/>
                  </a:outerShdw>
                </a:effectLst>
                <a:latin typeface="Arial" charset="0"/>
                <a:ea typeface="ＭＳ Ｐゴシック" charset="0"/>
                <a:cs typeface="+mn-cs"/>
              </a:rPr>
              <a:t>:</a:t>
            </a:r>
          </a:p>
          <a:p>
            <a:pPr algn="l" eaLnBrk="1" hangingPunct="1">
              <a:defRPr/>
            </a:pPr>
            <a:endParaRPr lang="es-ES" sz="2400" dirty="0">
              <a:effectLst>
                <a:outerShdw blurRad="38100" dist="38100" dir="2700000" algn="tl">
                  <a:srgbClr val="000000"/>
                </a:outerShdw>
              </a:effectLst>
              <a:latin typeface="Arial" charset="0"/>
              <a:ea typeface="ＭＳ Ｐゴシック" charset="0"/>
              <a:cs typeface="+mn-cs"/>
            </a:endParaRPr>
          </a:p>
          <a:p>
            <a:pPr algn="l" eaLnBrk="1" hangingPunct="1">
              <a:buFont typeface="Wingdings" charset="0"/>
              <a:buNone/>
              <a:defRPr/>
            </a:pPr>
            <a:r>
              <a:rPr lang="es-ES" sz="2400" dirty="0">
                <a:effectLst>
                  <a:outerShdw blurRad="38100" dist="38100" dir="2700000" algn="tl">
                    <a:srgbClr val="000000"/>
                  </a:outerShdw>
                </a:effectLst>
                <a:latin typeface="Arial" charset="0"/>
                <a:ea typeface="ＭＳ Ｐゴシック" charset="0"/>
                <a:cs typeface="+mn-cs"/>
              </a:rPr>
              <a:t>	Administración por vía oral un antihistamínico más un </a:t>
            </a:r>
            <a:r>
              <a:rPr lang="es-ES" sz="2400" dirty="0" err="1">
                <a:effectLst>
                  <a:outerShdw blurRad="38100" dist="38100" dir="2700000" algn="tl">
                    <a:srgbClr val="000000"/>
                  </a:outerShdw>
                </a:effectLst>
                <a:latin typeface="Arial" charset="0"/>
                <a:ea typeface="ＭＳ Ｐゴシック" charset="0"/>
                <a:cs typeface="+mn-cs"/>
              </a:rPr>
              <a:t>corticosteroide</a:t>
            </a:r>
            <a:r>
              <a:rPr lang="es-ES" sz="2400" dirty="0">
                <a:effectLst>
                  <a:outerShdw blurRad="38100" dist="38100" dir="2700000" algn="tl">
                    <a:srgbClr val="000000"/>
                  </a:outerShdw>
                </a:effectLst>
                <a:latin typeface="Arial" charset="0"/>
                <a:ea typeface="ＭＳ Ｐゴシック" charset="0"/>
                <a:cs typeface="+mn-cs"/>
              </a:rPr>
              <a:t>.</a:t>
            </a:r>
          </a:p>
          <a:p>
            <a:pPr algn="l" eaLnBrk="1" hangingPunct="1">
              <a:buFont typeface="Wingdings" charset="0"/>
              <a:buNone/>
              <a:defRPr/>
            </a:pPr>
            <a:r>
              <a:rPr lang="es-ES" sz="2400" dirty="0">
                <a:effectLst>
                  <a:outerShdw blurRad="38100" dist="38100" dir="2700000" algn="tl">
                    <a:srgbClr val="000000"/>
                  </a:outerShdw>
                </a:effectLst>
                <a:latin typeface="Arial" charset="0"/>
                <a:ea typeface="ＭＳ Ｐゴシック" charset="0"/>
                <a:cs typeface="+mn-cs"/>
              </a:rPr>
              <a:t>		</a:t>
            </a:r>
            <a:r>
              <a:rPr lang="es-ES" u="sng" dirty="0" err="1">
                <a:solidFill>
                  <a:srgbClr val="FF0000"/>
                </a:solidFill>
                <a:effectLst>
                  <a:outerShdw blurRad="38100" dist="38100" dir="2700000" algn="tl">
                    <a:srgbClr val="000000"/>
                  </a:outerShdw>
                </a:effectLst>
                <a:latin typeface="Arial" charset="0"/>
                <a:ea typeface="ＭＳ Ｐゴシック" charset="0"/>
              </a:rPr>
              <a:t>Hidroxicina</a:t>
            </a:r>
            <a:r>
              <a:rPr lang="es-ES" u="sng" dirty="0">
                <a:solidFill>
                  <a:srgbClr val="FF0000"/>
                </a:solidFill>
                <a:effectLst>
                  <a:outerShdw blurRad="38100" dist="38100" dir="2700000" algn="tl">
                    <a:srgbClr val="000000"/>
                  </a:outerShdw>
                </a:effectLst>
                <a:latin typeface="Arial" charset="0"/>
                <a:ea typeface="ＭＳ Ｐゴシック" charset="0"/>
              </a:rPr>
              <a:t> jarabe </a:t>
            </a:r>
            <a:r>
              <a:rPr lang="es-ES" dirty="0">
                <a:solidFill>
                  <a:schemeClr val="tx1"/>
                </a:solidFill>
                <a:effectLst>
                  <a:outerShdw blurRad="38100" dist="38100" dir="2700000" algn="tl">
                    <a:srgbClr val="000000"/>
                  </a:outerShdw>
                </a:effectLst>
                <a:latin typeface="Arial" charset="0"/>
                <a:ea typeface="ＭＳ Ｐゴシック" charset="0"/>
              </a:rPr>
              <a:t>1 mg./ Kg</a:t>
            </a:r>
            <a:r>
              <a:rPr lang="es-ES" u="sng" dirty="0">
                <a:solidFill>
                  <a:srgbClr val="FF0000"/>
                </a:solidFill>
                <a:effectLst>
                  <a:outerShdw blurRad="38100" dist="38100" dir="2700000" algn="tl">
                    <a:srgbClr val="000000"/>
                  </a:outerShdw>
                </a:effectLst>
                <a:latin typeface="Arial" charset="0"/>
                <a:ea typeface="ＭＳ Ｐゴシック" charset="0"/>
              </a:rPr>
              <a:t>.</a:t>
            </a:r>
          </a:p>
          <a:p>
            <a:pPr algn="l" eaLnBrk="1" hangingPunct="1">
              <a:buFont typeface="Wingdings" charset="0"/>
              <a:buNone/>
              <a:defRPr/>
            </a:pPr>
            <a:r>
              <a:rPr lang="es-ES" dirty="0">
                <a:solidFill>
                  <a:srgbClr val="FFFF00"/>
                </a:solidFill>
                <a:effectLst>
                  <a:outerShdw blurRad="38100" dist="38100" dir="2700000" algn="tl">
                    <a:srgbClr val="000000"/>
                  </a:outerShdw>
                </a:effectLst>
                <a:latin typeface="Arial" charset="0"/>
                <a:ea typeface="ＭＳ Ｐゴシック" charset="0"/>
              </a:rPr>
              <a:t>		</a:t>
            </a:r>
            <a:r>
              <a:rPr lang="es-ES" sz="2400" u="sng" dirty="0" err="1">
                <a:solidFill>
                  <a:srgbClr val="FF0000"/>
                </a:solidFill>
                <a:effectLst>
                  <a:outerShdw blurRad="38100" dist="38100" dir="2700000" algn="tl">
                    <a:srgbClr val="000000"/>
                  </a:outerShdw>
                </a:effectLst>
                <a:latin typeface="Arial" charset="0"/>
                <a:ea typeface="ＭＳ Ｐゴシック" charset="0"/>
                <a:cs typeface="+mn-cs"/>
              </a:rPr>
              <a:t>Ebastel</a:t>
            </a:r>
            <a:r>
              <a:rPr lang="es-ES" sz="2400" u="sng" dirty="0">
                <a:solidFill>
                  <a:srgbClr val="FF0000"/>
                </a:solidFill>
                <a:effectLst>
                  <a:outerShdw blurRad="38100" dist="38100" dir="2700000" algn="tl">
                    <a:srgbClr val="000000"/>
                  </a:outerShdw>
                </a:effectLst>
                <a:latin typeface="Arial" charset="0"/>
                <a:ea typeface="ＭＳ Ｐゴシック" charset="0"/>
                <a:cs typeface="+mn-cs"/>
              </a:rPr>
              <a:t> </a:t>
            </a:r>
            <a:r>
              <a:rPr lang="es-ES" sz="2400" u="sng" dirty="0" err="1">
                <a:solidFill>
                  <a:srgbClr val="FF0000"/>
                </a:solidFill>
                <a:effectLst>
                  <a:outerShdw blurRad="38100" dist="38100" dir="2700000" algn="tl">
                    <a:srgbClr val="000000"/>
                  </a:outerShdw>
                </a:effectLst>
                <a:latin typeface="Arial" charset="0"/>
                <a:ea typeface="ＭＳ Ｐゴシック" charset="0"/>
                <a:cs typeface="+mn-cs"/>
              </a:rPr>
              <a:t>forte</a:t>
            </a:r>
            <a:r>
              <a:rPr lang="es-ES" sz="2400" u="sng" dirty="0">
                <a:solidFill>
                  <a:srgbClr val="FF0000"/>
                </a:solidFill>
                <a:effectLst>
                  <a:outerShdw blurRad="38100" dist="38100" dir="2700000" algn="tl">
                    <a:srgbClr val="000000"/>
                  </a:outerShdw>
                </a:effectLst>
                <a:latin typeface="Arial" charset="0"/>
                <a:ea typeface="ＭＳ Ｐゴシック" charset="0"/>
                <a:cs typeface="+mn-cs"/>
              </a:rPr>
              <a:t> flas comprimidos</a:t>
            </a:r>
            <a:r>
              <a:rPr lang="es-ES" sz="2400" dirty="0">
                <a:effectLst>
                  <a:outerShdw blurRad="38100" dist="38100" dir="2700000" algn="tl">
                    <a:srgbClr val="000000"/>
                  </a:outerShdw>
                </a:effectLst>
                <a:latin typeface="Arial" charset="0"/>
                <a:ea typeface="ＭＳ Ｐゴシック" charset="0"/>
                <a:cs typeface="+mn-cs"/>
              </a:rPr>
              <a:t>:  un comprimido 	(10-20 mg.) </a:t>
            </a:r>
          </a:p>
          <a:p>
            <a:pPr algn="l" eaLnBrk="1" hangingPunct="1">
              <a:buFont typeface="Wingdings" charset="0"/>
              <a:buNone/>
              <a:defRPr/>
            </a:pPr>
            <a:r>
              <a:rPr lang="es-ES" dirty="0">
                <a:effectLst>
                  <a:outerShdw blurRad="38100" dist="38100" dir="2700000" algn="tl">
                    <a:srgbClr val="000000"/>
                  </a:outerShdw>
                </a:effectLst>
                <a:latin typeface="Arial" charset="0"/>
                <a:ea typeface="ＭＳ Ｐゴシック" charset="0"/>
              </a:rPr>
              <a:t>		</a:t>
            </a:r>
            <a:r>
              <a:rPr lang="es-ES" dirty="0" err="1">
                <a:solidFill>
                  <a:srgbClr val="FF0000"/>
                </a:solidFill>
                <a:effectLst>
                  <a:outerShdw blurRad="38100" dist="38100" dir="2700000" algn="tl">
                    <a:srgbClr val="000000"/>
                  </a:outerShdw>
                </a:effectLst>
                <a:latin typeface="Arial" charset="0"/>
                <a:ea typeface="ＭＳ Ｐゴシック" charset="0"/>
              </a:rPr>
              <a:t>Metil</a:t>
            </a:r>
            <a:r>
              <a:rPr lang="es-ES" dirty="0">
                <a:solidFill>
                  <a:srgbClr val="FF0000"/>
                </a:solidFill>
                <a:effectLst>
                  <a:outerShdw blurRad="38100" dist="38100" dir="2700000" algn="tl">
                    <a:srgbClr val="000000"/>
                  </a:outerShdw>
                </a:effectLst>
                <a:latin typeface="Arial" charset="0"/>
                <a:ea typeface="ＭＳ Ｐゴシック" charset="0"/>
              </a:rPr>
              <a:t> </a:t>
            </a:r>
            <a:r>
              <a:rPr lang="es-ES" dirty="0" err="1">
                <a:solidFill>
                  <a:srgbClr val="FF0000"/>
                </a:solidFill>
                <a:effectLst>
                  <a:outerShdw blurRad="38100" dist="38100" dir="2700000" algn="tl">
                    <a:srgbClr val="000000"/>
                  </a:outerShdw>
                </a:effectLst>
                <a:latin typeface="Arial" charset="0"/>
                <a:ea typeface="ＭＳ Ｐゴシック" charset="0"/>
              </a:rPr>
              <a:t>prednisolona</a:t>
            </a:r>
            <a:r>
              <a:rPr lang="es-ES" dirty="0">
                <a:solidFill>
                  <a:srgbClr val="FF0000"/>
                </a:solidFill>
                <a:effectLst>
                  <a:outerShdw blurRad="38100" dist="38100" dir="2700000" algn="tl">
                    <a:srgbClr val="000000"/>
                  </a:outerShdw>
                </a:effectLst>
                <a:latin typeface="Arial" charset="0"/>
                <a:ea typeface="ＭＳ Ｐゴシック" charset="0"/>
              </a:rPr>
              <a:t> PAIDOCORT o ESTILSONA 	GOTAS</a:t>
            </a:r>
            <a:r>
              <a:rPr lang="es-ES" dirty="0">
                <a:effectLst>
                  <a:outerShdw blurRad="38100" dist="38100" dir="2700000" algn="tl">
                    <a:srgbClr val="000000"/>
                  </a:outerShdw>
                </a:effectLst>
                <a:latin typeface="Arial" charset="0"/>
                <a:ea typeface="ＭＳ Ｐゴシック" charset="0"/>
              </a:rPr>
              <a:t> 1 mg./Kg</a:t>
            </a:r>
            <a:r>
              <a:rPr lang="es-ES" sz="2400" dirty="0">
                <a:effectLst>
                  <a:outerShdw blurRad="38100" dist="38100" dir="2700000" algn="tl">
                    <a:srgbClr val="000000"/>
                  </a:outerShdw>
                </a:effectLst>
                <a:latin typeface="Arial" charset="0"/>
                <a:ea typeface="ＭＳ Ｐゴシック" charset="0"/>
                <a:cs typeface="+mn-cs"/>
              </a:rPr>
              <a:t>	</a:t>
            </a:r>
          </a:p>
        </p:txBody>
      </p:sp>
      <p:sp>
        <p:nvSpPr>
          <p:cNvPr id="418819" name="Rectangle 3"/>
          <p:cNvSpPr>
            <a:spLocks noGrp="1" noChangeArrowheads="1"/>
          </p:cNvSpPr>
          <p:nvPr>
            <p:ph type="title"/>
          </p:nvPr>
        </p:nvSpPr>
        <p:spPr>
          <a:xfrm>
            <a:off x="457200" y="44450"/>
            <a:ext cx="6419850" cy="1371600"/>
          </a:xfrm>
        </p:spPr>
        <p:txBody>
          <a:bodyPr/>
          <a:lstStyle/>
          <a:p>
            <a:pPr eaLnBrk="1" hangingPunct="1">
              <a:defRPr/>
            </a:pPr>
            <a:r>
              <a:rPr lang="es-ES" dirty="0">
                <a:solidFill>
                  <a:srgbClr val="FF0000"/>
                </a:solidFill>
                <a:latin typeface="Comic Sans MS" charset="0"/>
                <a:ea typeface="ＭＳ Ｐゴシック" charset="0"/>
                <a:cs typeface="+mj-cs"/>
              </a:rPr>
              <a:t>Anafilaxia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0C0DDB2E-0955-9C47-AA1E-58D40A0758F6}" type="slidenum">
              <a:rPr lang="es-ES" sz="1400">
                <a:solidFill>
                  <a:srgbClr val="00FFFF"/>
                </a:solidFill>
              </a:rPr>
              <a:pPr eaLnBrk="1" hangingPunct="1"/>
              <a:t>34</a:t>
            </a:fld>
            <a:endParaRPr lang="es-ES" sz="1400">
              <a:solidFill>
                <a:srgbClr val="00FFFF"/>
              </a:solidFill>
            </a:endParaRPr>
          </a:p>
        </p:txBody>
      </p:sp>
      <p:sp>
        <p:nvSpPr>
          <p:cNvPr id="427010" name="Rectangle 2"/>
          <p:cNvSpPr>
            <a:spLocks noGrp="1" noChangeArrowheads="1"/>
          </p:cNvSpPr>
          <p:nvPr>
            <p:ph type="body" idx="1"/>
          </p:nvPr>
        </p:nvSpPr>
        <p:spPr>
          <a:xfrm>
            <a:off x="395288" y="549275"/>
            <a:ext cx="8229600" cy="5616575"/>
          </a:xfrm>
        </p:spPr>
        <p:txBody>
          <a:bodyPr/>
          <a:lstStyle/>
          <a:p>
            <a:pPr algn="ctr" eaLnBrk="1" hangingPunct="1">
              <a:buFont typeface="Wingdings" charset="0"/>
              <a:buNone/>
              <a:defRPr/>
            </a:pPr>
            <a:endParaRPr lang="es-ES" sz="3200" u="sng" dirty="0">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3200" u="sng" dirty="0">
                <a:effectLst>
                  <a:outerShdw blurRad="38100" dist="38100" dir="2700000" algn="tl">
                    <a:srgbClr val="000000"/>
                  </a:outerShdw>
                </a:effectLst>
                <a:latin typeface="Arial" charset="0"/>
                <a:ea typeface="ＭＳ Ｐゴシック" charset="0"/>
                <a:cs typeface="+mn-cs"/>
              </a:rPr>
              <a:t>Recomendaciones para el paciente</a:t>
            </a:r>
            <a:r>
              <a:rPr lang="es-ES" sz="3200" dirty="0">
                <a:effectLst>
                  <a:outerShdw blurRad="38100" dist="38100" dir="2700000" algn="tl">
                    <a:srgbClr val="000000"/>
                  </a:outerShdw>
                </a:effectLst>
                <a:latin typeface="Arial" charset="0"/>
                <a:ea typeface="ＭＳ Ｐゴシック" charset="0"/>
                <a:cs typeface="+mn-cs"/>
              </a:rPr>
              <a:t>:</a:t>
            </a:r>
          </a:p>
          <a:p>
            <a:pPr algn="ctr" eaLnBrk="1" hangingPunct="1">
              <a:buFont typeface="Wingdings" charset="0"/>
              <a:buNone/>
              <a:defRPr/>
            </a:pPr>
            <a:endParaRPr lang="es-ES" sz="2400" dirty="0">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2400" dirty="0">
                <a:effectLst>
                  <a:outerShdw blurRad="38100" dist="38100" dir="2700000" algn="tl">
                    <a:srgbClr val="000000"/>
                  </a:outerShdw>
                </a:effectLst>
                <a:latin typeface="Arial" charset="0"/>
                <a:ea typeface="ＭＳ Ｐゴシック" charset="0"/>
                <a:cs typeface="+mn-cs"/>
              </a:rPr>
              <a:t>	</a:t>
            </a:r>
          </a:p>
          <a:p>
            <a:pPr eaLnBrk="1" hangingPunct="1">
              <a:defRPr/>
            </a:pPr>
            <a:r>
              <a:rPr lang="es-ES" sz="2400" dirty="0">
                <a:effectLst>
                  <a:outerShdw blurRad="38100" dist="38100" dir="2700000" algn="tl">
                    <a:srgbClr val="000000"/>
                  </a:outerShdw>
                </a:effectLst>
                <a:latin typeface="Arial" charset="0"/>
                <a:ea typeface="ＭＳ Ｐゴシック" charset="0"/>
                <a:cs typeface="+mn-cs"/>
              </a:rPr>
              <a:t>En caso de aparecer dificultad al tragar o al respirar se administrará ADRENALINA IM con </a:t>
            </a:r>
          </a:p>
          <a:p>
            <a:pPr lvl="1" eaLnBrk="1" hangingPunct="1">
              <a:defRPr/>
            </a:pPr>
            <a:r>
              <a:rPr lang="es-ES" u="sng" dirty="0">
                <a:solidFill>
                  <a:srgbClr val="FFFF00"/>
                </a:solidFill>
                <a:effectLst>
                  <a:outerShdw blurRad="38100" dist="38100" dir="2700000" algn="tl">
                    <a:srgbClr val="000000"/>
                  </a:outerShdw>
                </a:effectLst>
                <a:latin typeface="Arial" charset="0"/>
                <a:ea typeface="ＭＳ Ｐゴシック" charset="0"/>
              </a:rPr>
              <a:t> </a:t>
            </a:r>
            <a:r>
              <a:rPr lang="es-ES" u="sng" dirty="0">
                <a:solidFill>
                  <a:srgbClr val="FF0000"/>
                </a:solidFill>
                <a:effectLst>
                  <a:outerShdw blurRad="38100" dist="38100" dir="2700000" algn="tl">
                    <a:srgbClr val="000000"/>
                  </a:outerShdw>
                </a:effectLst>
                <a:latin typeface="Arial" charset="0"/>
                <a:ea typeface="ＭＳ Ｐゴシック" charset="0"/>
              </a:rPr>
              <a:t>JEXT 300 / ALTELLUS 0,3 mg</a:t>
            </a:r>
            <a:r>
              <a:rPr lang="es-ES" dirty="0">
                <a:solidFill>
                  <a:srgbClr val="FF0000"/>
                </a:solidFill>
                <a:effectLst>
                  <a:outerShdw blurRad="38100" dist="38100" dir="2700000" algn="tl">
                    <a:srgbClr val="000000"/>
                  </a:outerShdw>
                </a:effectLst>
                <a:latin typeface="Arial" charset="0"/>
                <a:ea typeface="ＭＳ Ｐゴシック" charset="0"/>
              </a:rPr>
              <a:t> </a:t>
            </a:r>
            <a:r>
              <a:rPr lang="es-ES" dirty="0" err="1">
                <a:effectLst>
                  <a:outerShdw blurRad="38100" dist="38100" dir="2700000" algn="tl">
                    <a:srgbClr val="000000"/>
                  </a:outerShdw>
                </a:effectLst>
                <a:latin typeface="Arial" charset="0"/>
                <a:ea typeface="ＭＳ Ｐゴシック" charset="0"/>
              </a:rPr>
              <a:t>autoinyectable</a:t>
            </a:r>
            <a:r>
              <a:rPr lang="es-ES" dirty="0">
                <a:effectLst>
                  <a:outerShdw blurRad="38100" dist="38100" dir="2700000" algn="tl">
                    <a:srgbClr val="000000"/>
                  </a:outerShdw>
                </a:effectLst>
                <a:latin typeface="Arial" charset="0"/>
                <a:ea typeface="ＭＳ Ｐゴシック" charset="0"/>
              </a:rPr>
              <a:t>.	</a:t>
            </a:r>
          </a:p>
          <a:p>
            <a:pPr lvl="3" eaLnBrk="1" hangingPunct="1">
              <a:defRPr/>
            </a:pPr>
            <a:r>
              <a:rPr lang="es-ES" sz="2400" dirty="0">
                <a:effectLst>
                  <a:outerShdw blurRad="38100" dist="38100" dir="2700000" algn="tl">
                    <a:srgbClr val="000000"/>
                  </a:outerShdw>
                </a:effectLst>
                <a:latin typeface="Arial" charset="0"/>
                <a:ea typeface="ＭＳ Ｐゴシック" charset="0"/>
              </a:rPr>
              <a:t>Una dosis.  Vía: intramuscular que se puede repetir a los 15 min. </a:t>
            </a:r>
          </a:p>
          <a:p>
            <a:pPr lvl="3" eaLnBrk="1" hangingPunct="1">
              <a:defRPr/>
            </a:pPr>
            <a:r>
              <a:rPr lang="es-ES" sz="2400" dirty="0">
                <a:effectLst>
                  <a:outerShdw blurRad="38100" dist="38100" dir="2700000" algn="tl">
                    <a:srgbClr val="000000"/>
                  </a:outerShdw>
                </a:effectLst>
                <a:latin typeface="Arial" charset="0"/>
                <a:ea typeface="ＭＳ Ｐゴシック" charset="0"/>
              </a:rPr>
              <a:t>Punto de administración:   A nivel del vasto externo (región lateral del muslo) </a:t>
            </a:r>
          </a:p>
        </p:txBody>
      </p:sp>
      <p:sp>
        <p:nvSpPr>
          <p:cNvPr id="427011" name="Rectangle 3"/>
          <p:cNvSpPr>
            <a:spLocks noGrp="1" noChangeArrowheads="1"/>
          </p:cNvSpPr>
          <p:nvPr>
            <p:ph type="title"/>
          </p:nvPr>
        </p:nvSpPr>
        <p:spPr>
          <a:xfrm>
            <a:off x="457200" y="44450"/>
            <a:ext cx="6419850" cy="1371600"/>
          </a:xfrm>
        </p:spPr>
        <p:txBody>
          <a:bodyPr/>
          <a:lstStyle/>
          <a:p>
            <a:pPr eaLnBrk="1" hangingPunct="1">
              <a:defRPr/>
            </a:pPr>
            <a:r>
              <a:rPr lang="es-ES" dirty="0">
                <a:solidFill>
                  <a:srgbClr val="FF0000"/>
                </a:solidFill>
                <a:latin typeface="Comic Sans MS" charset="0"/>
                <a:ea typeface="ＭＳ Ｐゴシック" charset="0"/>
                <a:cs typeface="+mj-cs"/>
              </a:rPr>
              <a:t>Anafilaxia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97FFC516-CEA7-B840-8135-B1372116DE3E}" type="slidenum">
              <a:rPr lang="es-ES" sz="1400">
                <a:solidFill>
                  <a:srgbClr val="00FFFF"/>
                </a:solidFill>
              </a:rPr>
              <a:pPr eaLnBrk="1" hangingPunct="1"/>
              <a:t>35</a:t>
            </a:fld>
            <a:endParaRPr lang="es-ES" sz="1400">
              <a:solidFill>
                <a:srgbClr val="00FFFF"/>
              </a:solidFill>
            </a:endParaRPr>
          </a:p>
        </p:txBody>
      </p:sp>
      <p:sp>
        <p:nvSpPr>
          <p:cNvPr id="397314" name="Rectangle 2"/>
          <p:cNvSpPr>
            <a:spLocks noGrp="1" noChangeArrowheads="1"/>
          </p:cNvSpPr>
          <p:nvPr>
            <p:ph type="body" idx="1"/>
          </p:nvPr>
        </p:nvSpPr>
        <p:spPr>
          <a:xfrm>
            <a:off x="446088" y="981075"/>
            <a:ext cx="8229600" cy="5616575"/>
          </a:xfrm>
        </p:spPr>
        <p:txBody>
          <a:bodyPr/>
          <a:lstStyle/>
          <a:p>
            <a:pPr algn="ctr" eaLnBrk="1" hangingPunct="1">
              <a:buFont typeface="Wingdings" charset="0"/>
              <a:buNone/>
              <a:defRPr/>
            </a:pPr>
            <a:r>
              <a:rPr lang="es-ES" sz="3200" u="sng" dirty="0">
                <a:effectLst>
                  <a:outerShdw blurRad="38100" dist="38100" dir="2700000" algn="tl">
                    <a:srgbClr val="000000"/>
                  </a:outerShdw>
                </a:effectLst>
                <a:latin typeface="Arial" charset="0"/>
                <a:ea typeface="ＭＳ Ｐゴシック" charset="0"/>
                <a:cs typeface="+mn-cs"/>
              </a:rPr>
              <a:t>Recomendaciones para el paciente</a:t>
            </a:r>
            <a:r>
              <a:rPr lang="es-ES" sz="3200" dirty="0">
                <a:effectLst>
                  <a:outerShdw blurRad="38100" dist="38100" dir="2700000" algn="tl">
                    <a:srgbClr val="000000"/>
                  </a:outerShdw>
                </a:effectLst>
                <a:latin typeface="Arial" charset="0"/>
                <a:ea typeface="ＭＳ Ｐゴシック" charset="0"/>
                <a:cs typeface="+mn-cs"/>
              </a:rPr>
              <a:t>:</a:t>
            </a:r>
          </a:p>
          <a:p>
            <a:pPr algn="ctr" eaLnBrk="1" hangingPunct="1">
              <a:buFont typeface="Wingdings" charset="0"/>
              <a:buNone/>
              <a:defRPr/>
            </a:pPr>
            <a:endParaRPr lang="es-ES" sz="3200" dirty="0">
              <a:effectLst>
                <a:outerShdw blurRad="38100" dist="38100" dir="2700000" algn="tl">
                  <a:srgbClr val="000000"/>
                </a:outerShdw>
              </a:effectLst>
              <a:latin typeface="Arial" charset="0"/>
              <a:ea typeface="ＭＳ Ｐゴシック" charset="0"/>
              <a:cs typeface="+mn-cs"/>
            </a:endParaRPr>
          </a:p>
          <a:p>
            <a:pPr eaLnBrk="1" hangingPunct="1">
              <a:defRPr/>
            </a:pPr>
            <a:r>
              <a:rPr lang="es-ES" sz="2400" dirty="0">
                <a:effectLst>
                  <a:outerShdw blurRad="38100" dist="38100" dir="2700000" algn="tl">
                    <a:srgbClr val="000000"/>
                  </a:outerShdw>
                </a:effectLst>
                <a:latin typeface="Arial" charset="0"/>
                <a:ea typeface="ＭＳ Ｐゴシック" charset="0"/>
                <a:cs typeface="+mn-cs"/>
              </a:rPr>
              <a:t>Acudir lo antes posible a un </a:t>
            </a:r>
            <a:r>
              <a:rPr lang="es-ES" sz="2400" dirty="0">
                <a:solidFill>
                  <a:srgbClr val="FF0000"/>
                </a:solidFill>
                <a:effectLst>
                  <a:outerShdw blurRad="38100" dist="38100" dir="2700000" algn="tl">
                    <a:srgbClr val="000000"/>
                  </a:outerShdw>
                </a:effectLst>
                <a:latin typeface="Arial" charset="0"/>
                <a:ea typeface="ＭＳ Ｐゴシック" charset="0"/>
                <a:cs typeface="+mn-cs"/>
              </a:rPr>
              <a:t>Servicio Médico de Urgencias </a:t>
            </a:r>
            <a:r>
              <a:rPr lang="es-ES" sz="2400" dirty="0">
                <a:effectLst>
                  <a:outerShdw blurRad="38100" dist="38100" dir="2700000" algn="tl">
                    <a:srgbClr val="000000"/>
                  </a:outerShdw>
                </a:effectLst>
                <a:latin typeface="Arial" charset="0"/>
                <a:ea typeface="ＭＳ Ｐゴシック" charset="0"/>
                <a:cs typeface="+mn-cs"/>
              </a:rPr>
              <a:t>para su valoración y completar el tratamiento si fuera necesario.</a:t>
            </a:r>
          </a:p>
          <a:p>
            <a:pPr eaLnBrk="1" hangingPunct="1">
              <a:defRPr/>
            </a:pPr>
            <a:endParaRPr lang="es-ES" sz="2400" i="1" dirty="0">
              <a:effectLst>
                <a:outerShdw blurRad="38100" dist="38100" dir="2700000" algn="tl">
                  <a:srgbClr val="000000"/>
                </a:outerShdw>
              </a:effectLst>
              <a:latin typeface="Arial" charset="0"/>
              <a:ea typeface="ＭＳ Ｐゴシック" charset="0"/>
              <a:cs typeface="+mn-cs"/>
            </a:endParaRPr>
          </a:p>
          <a:p>
            <a:pPr eaLnBrk="1" hangingPunct="1">
              <a:defRPr/>
            </a:pPr>
            <a:r>
              <a:rPr lang="es-ES" sz="2400" b="0" i="1" dirty="0">
                <a:effectLst>
                  <a:outerShdw blurRad="38100" dist="38100" dir="2700000" algn="tl">
                    <a:srgbClr val="000000"/>
                  </a:outerShdw>
                </a:effectLst>
                <a:latin typeface="Arial" charset="0"/>
                <a:ea typeface="ＭＳ Ｐゴシック" charset="0"/>
                <a:cs typeface="+mn-cs"/>
              </a:rPr>
              <a:t>El paciente debe </a:t>
            </a:r>
            <a:r>
              <a:rPr lang="es-ES" sz="2400" b="0" i="1" dirty="0">
                <a:solidFill>
                  <a:srgbClr val="FF0000"/>
                </a:solidFill>
                <a:effectLst>
                  <a:outerShdw blurRad="38100" dist="38100" dir="2700000" algn="tl">
                    <a:srgbClr val="000000"/>
                  </a:outerShdw>
                </a:effectLst>
                <a:latin typeface="Arial" charset="0"/>
                <a:ea typeface="ＭＳ Ｐゴシック" charset="0"/>
                <a:cs typeface="+mn-cs"/>
              </a:rPr>
              <a:t>llevar siempre consigo </a:t>
            </a:r>
            <a:r>
              <a:rPr lang="es-ES" sz="2400" b="0" i="1" dirty="0">
                <a:effectLst>
                  <a:outerShdw blurRad="38100" dist="38100" dir="2700000" algn="tl">
                    <a:srgbClr val="000000"/>
                  </a:outerShdw>
                </a:effectLst>
                <a:latin typeface="Arial" charset="0"/>
                <a:ea typeface="ＭＳ Ｐゴシック" charset="0"/>
                <a:cs typeface="+mn-cs"/>
              </a:rPr>
              <a:t>esta medicación en los desplazamientos fuera del domicilio. </a:t>
            </a:r>
          </a:p>
          <a:p>
            <a:pPr eaLnBrk="1" hangingPunct="1">
              <a:defRPr/>
            </a:pPr>
            <a:endParaRPr lang="es-ES" sz="2400" b="0" i="1" dirty="0">
              <a:effectLst>
                <a:outerShdw blurRad="38100" dist="38100" dir="2700000" algn="tl">
                  <a:srgbClr val="000000"/>
                </a:outerShdw>
              </a:effectLst>
              <a:latin typeface="Arial" charset="0"/>
              <a:ea typeface="ＭＳ Ｐゴシック" charset="0"/>
              <a:cs typeface="+mn-cs"/>
            </a:endParaRPr>
          </a:p>
          <a:p>
            <a:pPr eaLnBrk="1" hangingPunct="1">
              <a:defRPr/>
            </a:pPr>
            <a:r>
              <a:rPr lang="es-ES" sz="2400" b="0" i="1" dirty="0">
                <a:effectLst>
                  <a:outerShdw blurRad="38100" dist="38100" dir="2700000" algn="tl">
                    <a:srgbClr val="000000"/>
                  </a:outerShdw>
                </a:effectLst>
                <a:latin typeface="Arial" charset="0"/>
                <a:ea typeface="ＭＳ Ｐゴシック" charset="0"/>
                <a:cs typeface="+mn-cs"/>
              </a:rPr>
              <a:t>Debe </a:t>
            </a:r>
            <a:r>
              <a:rPr lang="es-ES" sz="2400" b="0" i="1" dirty="0">
                <a:solidFill>
                  <a:srgbClr val="FF0000"/>
                </a:solidFill>
                <a:effectLst>
                  <a:outerShdw blurRad="38100" dist="38100" dir="2700000" algn="tl">
                    <a:srgbClr val="000000"/>
                  </a:outerShdw>
                </a:effectLst>
                <a:latin typeface="Arial" charset="0"/>
                <a:ea typeface="ＭＳ Ｐゴシック" charset="0"/>
                <a:cs typeface="+mn-cs"/>
              </a:rPr>
              <a:t>instruirse al paciente </a:t>
            </a:r>
            <a:r>
              <a:rPr lang="es-ES" sz="2400" b="0" i="1" dirty="0">
                <a:effectLst>
                  <a:outerShdw blurRad="38100" dist="38100" dir="2700000" algn="tl">
                    <a:srgbClr val="000000"/>
                  </a:outerShdw>
                </a:effectLst>
                <a:latin typeface="Arial" charset="0"/>
                <a:ea typeface="ＭＳ Ｐゴシック" charset="0"/>
                <a:cs typeface="+mn-cs"/>
              </a:rPr>
              <a:t>en la forma de administración de la medicación indicada.</a:t>
            </a:r>
          </a:p>
          <a:p>
            <a:pPr eaLnBrk="1" hangingPunct="1">
              <a:defRPr/>
            </a:pPr>
            <a:endParaRPr lang="es-ES" sz="2400" b="0" i="1" dirty="0">
              <a:effectLst>
                <a:outerShdw blurRad="38100" dist="38100" dir="2700000" algn="tl">
                  <a:srgbClr val="000000"/>
                </a:outerShdw>
              </a:effectLst>
              <a:latin typeface="Arial" charset="0"/>
              <a:ea typeface="ＭＳ Ｐゴシック" charset="0"/>
              <a:cs typeface="+mn-cs"/>
            </a:endParaRPr>
          </a:p>
          <a:p>
            <a:pPr eaLnBrk="1" hangingPunct="1">
              <a:defRPr/>
            </a:pPr>
            <a:endParaRPr lang="es-ES" sz="2400" i="1" dirty="0">
              <a:effectLst>
                <a:outerShdw blurRad="38100" dist="38100" dir="2700000" algn="tl">
                  <a:srgbClr val="000000"/>
                </a:outerShdw>
              </a:effectLst>
              <a:latin typeface="Arial" charset="0"/>
              <a:ea typeface="ＭＳ Ｐゴシック" charset="0"/>
              <a:cs typeface="+mn-cs"/>
            </a:endParaRPr>
          </a:p>
        </p:txBody>
      </p:sp>
      <p:sp>
        <p:nvSpPr>
          <p:cNvPr id="397315" name="Rectangle 3"/>
          <p:cNvSpPr>
            <a:spLocks noGrp="1" noChangeArrowheads="1"/>
          </p:cNvSpPr>
          <p:nvPr>
            <p:ph type="title"/>
          </p:nvPr>
        </p:nvSpPr>
        <p:spPr>
          <a:xfrm>
            <a:off x="2212518" y="44450"/>
            <a:ext cx="4474644" cy="1106404"/>
          </a:xfrm>
        </p:spPr>
        <p:txBody>
          <a:bodyPr/>
          <a:lstStyle/>
          <a:p>
            <a:pPr eaLnBrk="1" hangingPunct="1">
              <a:defRPr/>
            </a:pPr>
            <a:r>
              <a:rPr lang="es-ES" dirty="0">
                <a:solidFill>
                  <a:srgbClr val="FF0000"/>
                </a:solidFill>
                <a:latin typeface="Comic Sans MS" charset="0"/>
                <a:ea typeface="ＭＳ Ｐゴシック" charset="0"/>
                <a:cs typeface="+mj-cs"/>
              </a:rPr>
              <a:t>Anafilaxia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4462" y="1074616"/>
            <a:ext cx="5284244" cy="3848133"/>
          </a:xfrm>
          <a:ln>
            <a:noFill/>
          </a:ln>
        </p:spPr>
        <p:txBody>
          <a:bodyPr>
            <a:normAutofit fontScale="90000"/>
          </a:bodyPr>
          <a:lstStyle/>
          <a:p>
            <a:br>
              <a:rPr lang="es-ES" sz="3600" b="1" dirty="0">
                <a:solidFill>
                  <a:schemeClr val="tx1"/>
                </a:solidFill>
              </a:rPr>
            </a:br>
            <a:r>
              <a:rPr lang="es-ES" sz="3600" b="1" dirty="0">
                <a:ln w="18415" cmpd="sng">
                  <a:solidFill>
                    <a:srgbClr val="FFFFFF"/>
                  </a:solidFill>
                  <a:prstDash val="solid"/>
                </a:ln>
                <a:effectLst>
                  <a:outerShdw blurRad="63500" dir="3600000" algn="tl" rotWithShape="0">
                    <a:srgbClr val="000000">
                      <a:alpha val="70000"/>
                    </a:srgbClr>
                  </a:outerShdw>
                </a:effectLst>
              </a:rPr>
              <a:t>Hipersensibilidad a veneno de insectos.</a:t>
            </a:r>
            <a:br>
              <a:rPr lang="es-ES" sz="3600" b="1" dirty="0">
                <a:ln w="18415" cmpd="sng">
                  <a:solidFill>
                    <a:srgbClr val="FFFFFF"/>
                  </a:solidFill>
                  <a:prstDash val="solid"/>
                </a:ln>
                <a:effectLst>
                  <a:outerShdw blurRad="63500" dir="3600000" algn="tl" rotWithShape="0">
                    <a:srgbClr val="000000">
                      <a:alpha val="70000"/>
                    </a:srgbClr>
                  </a:outerShdw>
                </a:effectLst>
              </a:rPr>
            </a:br>
            <a:r>
              <a:rPr lang="es-ES" sz="3600" b="1" dirty="0">
                <a:ln w="18415" cmpd="sng">
                  <a:solidFill>
                    <a:srgbClr val="FFFFFF"/>
                  </a:solidFill>
                  <a:prstDash val="solid"/>
                </a:ln>
                <a:effectLst>
                  <a:outerShdw blurRad="63500" dir="3600000" algn="tl" rotWithShape="0">
                    <a:srgbClr val="000000">
                      <a:alpha val="70000"/>
                    </a:srgbClr>
                  </a:outerShdw>
                </a:effectLst>
              </a:rPr>
              <a:t>Indicación de inmunoterapia.  </a:t>
            </a:r>
            <a:br>
              <a:rPr lang="es-ES" sz="3600" b="1" dirty="0"/>
            </a:br>
            <a:br>
              <a:rPr lang="es-ES" b="1" dirty="0"/>
            </a:br>
            <a:r>
              <a:rPr lang="es-ES" sz="2800" b="1" dirty="0">
                <a:solidFill>
                  <a:srgbClr val="FF0000"/>
                </a:solidFill>
              </a:rPr>
              <a:t>Taller interactivo, casos clínicos.</a:t>
            </a:r>
          </a:p>
        </p:txBody>
      </p:sp>
      <p:sp>
        <p:nvSpPr>
          <p:cNvPr id="3" name="Subtítulo 2"/>
          <p:cNvSpPr>
            <a:spLocks noGrp="1"/>
          </p:cNvSpPr>
          <p:nvPr>
            <p:ph type="subTitle" idx="1"/>
          </p:nvPr>
        </p:nvSpPr>
        <p:spPr>
          <a:xfrm>
            <a:off x="108519" y="5797188"/>
            <a:ext cx="8909538" cy="1434124"/>
          </a:xfrm>
          <a:ln>
            <a:solidFill>
              <a:srgbClr val="FFFFFF"/>
            </a:solidFill>
          </a:ln>
        </p:spPr>
        <p:txBody>
          <a:bodyPr>
            <a:normAutofit/>
          </a:bodyPr>
          <a:lstStyle/>
          <a:p>
            <a:pPr algn="l"/>
            <a:r>
              <a:rPr lang="es-ES" sz="1800" b="1" dirty="0">
                <a:solidFill>
                  <a:srgbClr val="000000"/>
                </a:solidFill>
              </a:rPr>
              <a:t>Dr. Juan Carlos </a:t>
            </a:r>
            <a:r>
              <a:rPr lang="es-ES" sz="1800" b="1" dirty="0" err="1">
                <a:solidFill>
                  <a:srgbClr val="000000"/>
                </a:solidFill>
              </a:rPr>
              <a:t>Cerdá</a:t>
            </a:r>
            <a:r>
              <a:rPr lang="es-ES" sz="1800" b="1" dirty="0">
                <a:solidFill>
                  <a:srgbClr val="000000"/>
                </a:solidFill>
              </a:rPr>
              <a:t> Mir</a:t>
            </a:r>
          </a:p>
          <a:p>
            <a:pPr algn="l"/>
            <a:r>
              <a:rPr lang="es-ES" sz="1800" dirty="0">
                <a:solidFill>
                  <a:srgbClr val="000000"/>
                </a:solidFill>
              </a:rPr>
              <a:t>Servicio de Alergia CHGU Valencia.</a:t>
            </a:r>
          </a:p>
        </p:txBody>
      </p:sp>
      <p:pic>
        <p:nvPicPr>
          <p:cNvPr id="9" name="Imagen 8" descr="Hymenoptera_Diversit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146" y="1074616"/>
            <a:ext cx="3704854" cy="5783384"/>
          </a:xfrm>
          <a:prstGeom prst="rect">
            <a:avLst/>
          </a:prstGeom>
        </p:spPr>
      </p:pic>
      <p:pic>
        <p:nvPicPr>
          <p:cNvPr id="6" name="Imagen 5" descr="seicap 202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75812" cy="1280545"/>
          </a:xfrm>
          <a:prstGeom prst="rect">
            <a:avLst/>
          </a:prstGeom>
        </p:spPr>
      </p:pic>
    </p:spTree>
    <p:extLst>
      <p:ext uri="{BB962C8B-B14F-4D97-AF65-F5344CB8AC3E}">
        <p14:creationId xmlns:p14="http://schemas.microsoft.com/office/powerpoint/2010/main" val="423980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79938" y="1990618"/>
            <a:ext cx="8229600" cy="1252728"/>
          </a:xfrm>
          <a:ln>
            <a:noFill/>
          </a:ln>
        </p:spPr>
        <p:txBody>
          <a:bodyPr/>
          <a:lstStyle/>
          <a:p>
            <a:r>
              <a:rPr lang="es-ES" dirty="0">
                <a:solidFill>
                  <a:srgbClr val="000000"/>
                </a:solidFill>
              </a:rPr>
              <a:t>¿</a:t>
            </a:r>
            <a:r>
              <a:rPr lang="fr-FR" dirty="0" err="1">
                <a:solidFill>
                  <a:srgbClr val="000000"/>
                </a:solidFill>
              </a:rPr>
              <a:t>Qué</a:t>
            </a:r>
            <a:r>
              <a:rPr lang="es-ES" dirty="0">
                <a:solidFill>
                  <a:srgbClr val="000000"/>
                </a:solidFill>
              </a:rPr>
              <a:t> son los himenópteros?</a:t>
            </a:r>
          </a:p>
        </p:txBody>
      </p:sp>
      <p:pic>
        <p:nvPicPr>
          <p:cNvPr id="4" name="Imagen 3"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pic>
        <p:nvPicPr>
          <p:cNvPr id="5" name="Picture 6" descr="Resultado de imagen de interrogan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176" y="3507788"/>
            <a:ext cx="5100699" cy="2940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257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69235" y="2172727"/>
            <a:ext cx="6314213" cy="4376945"/>
          </a:xfrm>
        </p:spPr>
        <p:txBody>
          <a:bodyPr>
            <a:noAutofit/>
          </a:bodyPr>
          <a:lstStyle/>
          <a:p>
            <a:r>
              <a:rPr lang="es-ES_tradnl" sz="2000" dirty="0"/>
              <a:t>De entre todos los insectos, son los más importantes, por la frecuencia de picadura e intensidad de la reacción.</a:t>
            </a:r>
          </a:p>
          <a:p>
            <a:pPr marL="0" indent="0">
              <a:buNone/>
            </a:pPr>
            <a:r>
              <a:rPr lang="es-ES_tradnl" sz="2000" dirty="0"/>
              <a:t> </a:t>
            </a:r>
          </a:p>
          <a:p>
            <a:r>
              <a:rPr lang="es-ES_tradnl" sz="2000" dirty="0"/>
              <a:t>Dentro del orden de los himenópteros (Tabla I) existen dos grandes </a:t>
            </a:r>
            <a:r>
              <a:rPr lang="es-ES_tradnl" sz="2000" dirty="0" err="1"/>
              <a:t>superfamilias</a:t>
            </a:r>
            <a:r>
              <a:rPr lang="es-ES_tradnl" sz="2000" dirty="0"/>
              <a:t>, </a:t>
            </a:r>
            <a:r>
              <a:rPr lang="es-ES_tradnl" sz="2000" b="1" i="1" dirty="0" err="1"/>
              <a:t>Apoidea</a:t>
            </a:r>
            <a:r>
              <a:rPr lang="es-ES_tradnl" sz="2000" b="1" i="1" dirty="0"/>
              <a:t> y </a:t>
            </a:r>
            <a:r>
              <a:rPr lang="es-ES_tradnl" sz="2000" b="1" i="1" dirty="0" err="1"/>
              <a:t>Vespoidea</a:t>
            </a:r>
            <a:r>
              <a:rPr lang="es-ES_tradnl" sz="2000" dirty="0"/>
              <a:t>, conocidas vulgarmente como abejas y avispas.  </a:t>
            </a:r>
          </a:p>
          <a:p>
            <a:endParaRPr lang="es-ES_tradnl" sz="2000" dirty="0"/>
          </a:p>
          <a:p>
            <a:r>
              <a:rPr lang="es-ES_tradnl" sz="2000" dirty="0"/>
              <a:t>En España las que más nos interesan desde el punto de vista alergológico son las </a:t>
            </a:r>
            <a:r>
              <a:rPr lang="es-ES_tradnl" sz="2000" b="1" i="1" dirty="0"/>
              <a:t>abejas (Apis </a:t>
            </a:r>
            <a:r>
              <a:rPr lang="es-ES_tradnl" sz="2000" b="1" i="1" dirty="0" err="1"/>
              <a:t>mellifera</a:t>
            </a:r>
            <a:r>
              <a:rPr lang="es-ES_tradnl" sz="2000" b="1" i="1" dirty="0"/>
              <a:t>), la avispa común (</a:t>
            </a:r>
            <a:r>
              <a:rPr lang="es-ES_tradnl" sz="2000" b="1" i="1" dirty="0" err="1"/>
              <a:t>Vespula</a:t>
            </a:r>
            <a:r>
              <a:rPr lang="es-ES_tradnl" sz="2000" b="1" i="1" dirty="0"/>
              <a:t> </a:t>
            </a:r>
            <a:r>
              <a:rPr lang="es-ES_tradnl" sz="2000" b="1" i="1" dirty="0" err="1"/>
              <a:t>sp</a:t>
            </a:r>
            <a:r>
              <a:rPr lang="es-ES_tradnl" sz="2000" b="1" i="1" dirty="0"/>
              <a:t>), la avispa papelera (</a:t>
            </a:r>
            <a:r>
              <a:rPr lang="es-ES_tradnl" sz="2000" b="1" i="1" dirty="0" err="1"/>
              <a:t>Polistes</a:t>
            </a:r>
            <a:r>
              <a:rPr lang="es-ES_tradnl" sz="2000" b="1" i="1" dirty="0"/>
              <a:t> </a:t>
            </a:r>
            <a:r>
              <a:rPr lang="es-ES_tradnl" sz="2000" b="1" i="1" dirty="0" err="1"/>
              <a:t>sp</a:t>
            </a:r>
            <a:r>
              <a:rPr lang="es-ES_tradnl" sz="2000" b="1" i="1" dirty="0"/>
              <a:t>), el avispón (</a:t>
            </a:r>
            <a:r>
              <a:rPr lang="es-ES_tradnl" sz="2000" b="1" i="1" dirty="0" err="1"/>
              <a:t>Vespa</a:t>
            </a:r>
            <a:r>
              <a:rPr lang="es-ES_tradnl" sz="2000" b="1" i="1" dirty="0"/>
              <a:t> </a:t>
            </a:r>
            <a:r>
              <a:rPr lang="es-ES_tradnl" sz="2000" b="1" i="1" dirty="0" err="1"/>
              <a:t>crabro</a:t>
            </a:r>
            <a:r>
              <a:rPr lang="es-ES_tradnl" sz="2000" b="1" i="1" dirty="0"/>
              <a:t>), </a:t>
            </a:r>
            <a:r>
              <a:rPr lang="es-ES_tradnl" sz="2000" b="1" i="1" dirty="0" err="1"/>
              <a:t>Dolichovespula</a:t>
            </a:r>
            <a:r>
              <a:rPr lang="es-ES_tradnl" sz="2000" b="1" i="1" dirty="0"/>
              <a:t> y el abejorro (</a:t>
            </a:r>
            <a:r>
              <a:rPr lang="es-ES_tradnl" sz="2000" b="1" i="1" dirty="0" err="1"/>
              <a:t>Bombus</a:t>
            </a:r>
            <a:r>
              <a:rPr lang="es-ES_tradnl" sz="2000" b="1" i="1" dirty="0"/>
              <a:t> </a:t>
            </a:r>
            <a:r>
              <a:rPr lang="es-ES_tradnl" sz="2000" b="1" i="1" dirty="0" err="1"/>
              <a:t>terrestris</a:t>
            </a:r>
            <a:r>
              <a:rPr lang="es-ES_tradnl" sz="2000" b="1" i="1" dirty="0"/>
              <a:t>).  </a:t>
            </a:r>
          </a:p>
          <a:p>
            <a:endParaRPr lang="es-ES" dirty="0"/>
          </a:p>
        </p:txBody>
      </p:sp>
      <p:sp>
        <p:nvSpPr>
          <p:cNvPr id="3" name="Título 2"/>
          <p:cNvSpPr>
            <a:spLocks noGrp="1"/>
          </p:cNvSpPr>
          <p:nvPr>
            <p:ph type="title"/>
          </p:nvPr>
        </p:nvSpPr>
        <p:spPr>
          <a:xfrm>
            <a:off x="457200" y="474780"/>
            <a:ext cx="8229600" cy="1252728"/>
          </a:xfrm>
        </p:spPr>
        <p:txBody>
          <a:bodyPr/>
          <a:lstStyle/>
          <a:p>
            <a:r>
              <a:rPr lang="es-ES_tradnl" b="1" dirty="0">
                <a:ln w="18415" cmpd="sng">
                  <a:solidFill>
                    <a:srgbClr val="FFFFFF"/>
                  </a:solidFill>
                  <a:prstDash val="solid"/>
                </a:ln>
                <a:effectLst>
                  <a:outerShdw blurRad="63500" dir="3600000" algn="tl" rotWithShape="0">
                    <a:srgbClr val="000000">
                      <a:alpha val="70000"/>
                    </a:srgbClr>
                  </a:outerShdw>
                </a:effectLst>
              </a:rPr>
              <a:t>HIMENÓPTEROS</a:t>
            </a:r>
            <a:endParaRPr lang="es-ES" b="1" dirty="0">
              <a:ln w="18415" cmpd="sng">
                <a:solidFill>
                  <a:srgbClr val="FFFFFF"/>
                </a:solidFill>
                <a:prstDash val="solid"/>
              </a:ln>
              <a:effectLst>
                <a:outerShdw blurRad="63500" dir="3600000" algn="tl" rotWithShape="0">
                  <a:srgbClr val="000000">
                    <a:alpha val="70000"/>
                  </a:srgbClr>
                </a:outerShdw>
              </a:effectLst>
            </a:endParaRPr>
          </a:p>
        </p:txBody>
      </p:sp>
      <p:pic>
        <p:nvPicPr>
          <p:cNvPr id="5" name="Imagen 4"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pic>
        <p:nvPicPr>
          <p:cNvPr id="6" name="Imagen 5" descr="abeja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448" y="2740911"/>
            <a:ext cx="2315580" cy="1415970"/>
          </a:xfrm>
          <a:prstGeom prst="rect">
            <a:avLst/>
          </a:prstGeom>
          <a:ln>
            <a:solidFill>
              <a:srgbClr val="4A66AC"/>
            </a:solidFill>
          </a:ln>
        </p:spPr>
      </p:pic>
      <p:pic>
        <p:nvPicPr>
          <p:cNvPr id="7" name="Imagen 6" descr="vespula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448" y="4408593"/>
            <a:ext cx="2315580" cy="1490136"/>
          </a:xfrm>
          <a:prstGeom prst="rect">
            <a:avLst/>
          </a:prstGeom>
          <a:ln>
            <a:solidFill>
              <a:srgbClr val="4A66AC"/>
            </a:solidFill>
          </a:ln>
        </p:spPr>
      </p:pic>
    </p:spTree>
    <p:extLst>
      <p:ext uri="{BB962C8B-B14F-4D97-AF65-F5344CB8AC3E}">
        <p14:creationId xmlns:p14="http://schemas.microsoft.com/office/powerpoint/2010/main" val="2822434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62383" y="2309179"/>
            <a:ext cx="8669088" cy="4359888"/>
          </a:xfrm>
        </p:spPr>
        <p:txBody>
          <a:bodyPr>
            <a:normAutofit lnSpcReduction="10000"/>
          </a:bodyPr>
          <a:lstStyle/>
          <a:p>
            <a:pPr marL="0" indent="0">
              <a:buNone/>
            </a:pPr>
            <a:endParaRPr lang="es-ES_tradnl" sz="5600" dirty="0"/>
          </a:p>
          <a:p>
            <a:r>
              <a:rPr lang="es-ES_tradnl" sz="2000" dirty="0"/>
              <a:t>La </a:t>
            </a:r>
            <a:r>
              <a:rPr lang="es-ES_tradnl" sz="2000" dirty="0" err="1"/>
              <a:t>Vespa</a:t>
            </a:r>
            <a:r>
              <a:rPr lang="es-ES_tradnl" sz="2000" dirty="0"/>
              <a:t> </a:t>
            </a:r>
            <a:r>
              <a:rPr lang="es-ES_tradnl" sz="2000" dirty="0" err="1"/>
              <a:t>velutina</a:t>
            </a:r>
            <a:r>
              <a:rPr lang="es-ES_tradnl" sz="2000" dirty="0"/>
              <a:t> </a:t>
            </a:r>
            <a:r>
              <a:rPr lang="es-ES_tradnl" sz="2000" dirty="0" err="1"/>
              <a:t>nigrithorax</a:t>
            </a:r>
            <a:r>
              <a:rPr lang="es-ES_tradnl" sz="2000" dirty="0"/>
              <a:t> es una avispa originaria del sudeste asiático, donde se encuentra desde China hasta el norte de la India, en las zonas donde el clima es similar al del oeste de Europa.</a:t>
            </a:r>
          </a:p>
          <a:p>
            <a:r>
              <a:rPr lang="es-ES_tradnl" sz="2000" dirty="0"/>
              <a:t>Desde el año 2010 se encuentra en nuestro País.  Se ha adaptado a la zona de Galicia, País Vasco, Navarra, Barcelona y Gerona, encontrándose en la actualidad en fase de expansión.  </a:t>
            </a:r>
          </a:p>
          <a:p>
            <a:r>
              <a:rPr lang="es-ES_tradnl" sz="2000" dirty="0"/>
              <a:t>Es una avispa diurna, con un tórax enteramente castaño-negro y segmentos abdominales de color castaño ribeteado con una fina franja amarilla, excepto en el cuarto segmento del abdomen, que es amarillo junto con el extremo de las patas. Las alas son de color oscuro.  La reina puede llegar a medir hasta 3,2 cm, y alcanzar un año de vida. </a:t>
            </a:r>
          </a:p>
          <a:p>
            <a:endParaRPr lang="es-ES_tradnl" sz="2000" b="1" i="1" dirty="0"/>
          </a:p>
          <a:p>
            <a:endParaRPr lang="es-ES_tradnl" sz="7200" b="1" i="1" dirty="0"/>
          </a:p>
          <a:p>
            <a:pPr marL="0" indent="0">
              <a:buNone/>
            </a:pPr>
            <a:endParaRPr lang="es-ES_tradnl" sz="6400" dirty="0"/>
          </a:p>
          <a:p>
            <a:endParaRPr lang="es-ES" sz="2800" dirty="0"/>
          </a:p>
        </p:txBody>
      </p:sp>
      <p:sp>
        <p:nvSpPr>
          <p:cNvPr id="3" name="Título 2"/>
          <p:cNvSpPr>
            <a:spLocks noGrp="1"/>
          </p:cNvSpPr>
          <p:nvPr>
            <p:ph type="title"/>
          </p:nvPr>
        </p:nvSpPr>
        <p:spPr>
          <a:xfrm>
            <a:off x="262381" y="829204"/>
            <a:ext cx="8753054" cy="1217567"/>
          </a:xfrm>
        </p:spPr>
        <p:txBody>
          <a:bodyPr>
            <a:normAutofit fontScale="90000"/>
          </a:bodyPr>
          <a:lstStyle/>
          <a:p>
            <a:pPr algn="l"/>
            <a:r>
              <a:rPr lang="es-ES_tradnl" b="1" dirty="0">
                <a:solidFill>
                  <a:srgbClr val="FF0000"/>
                </a:solidFill>
              </a:rPr>
              <a:t>Género </a:t>
            </a:r>
            <a:r>
              <a:rPr lang="es-ES_tradnl" b="1" dirty="0" err="1">
                <a:solidFill>
                  <a:srgbClr val="FF0000"/>
                </a:solidFill>
              </a:rPr>
              <a:t>Velutina</a:t>
            </a:r>
            <a:br>
              <a:rPr lang="es-ES_tradnl" dirty="0"/>
            </a:br>
            <a:endParaRPr lang="es-ES" dirty="0"/>
          </a:p>
        </p:txBody>
      </p:sp>
      <p:pic>
        <p:nvPicPr>
          <p:cNvPr id="6" name="Imagen 5"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9144000" cy="771332"/>
          </a:xfrm>
          <a:prstGeom prst="rect">
            <a:avLst/>
          </a:prstGeom>
          <a:ln>
            <a:noFill/>
          </a:ln>
        </p:spPr>
      </p:pic>
      <p:pic>
        <p:nvPicPr>
          <p:cNvPr id="7169" name="Picture 1" descr="velutin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8" y="1464241"/>
            <a:ext cx="3659164" cy="1632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0" name="Picture 2" descr="aguijon velut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327" y="1464241"/>
            <a:ext cx="3295513" cy="1632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703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84213" y="2713947"/>
            <a:ext cx="7971223" cy="3559853"/>
          </a:xfrm>
          <a:prstGeom prst="rect">
            <a:avLst/>
          </a:prstGeom>
          <a:solidFill>
            <a:srgbClr val="5FF2F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spcBef>
                <a:spcPct val="50000"/>
              </a:spcBef>
              <a:defRPr/>
            </a:pPr>
            <a:endParaRPr lang="es-ES_tradnl" sz="4400" b="1" dirty="0">
              <a:solidFill>
                <a:srgbClr val="FF0000"/>
              </a:solidFill>
            </a:endParaRPr>
          </a:p>
          <a:p>
            <a:pPr>
              <a:spcBef>
                <a:spcPct val="50000"/>
              </a:spcBef>
              <a:defRPr/>
            </a:pPr>
            <a:r>
              <a:rPr lang="es-ES_tradnl" sz="2400" b="1" dirty="0"/>
              <a:t>Cualquier respuesta clínicamente anormal que se </a:t>
            </a:r>
          </a:p>
          <a:p>
            <a:pPr>
              <a:spcBef>
                <a:spcPct val="50000"/>
              </a:spcBef>
              <a:defRPr/>
            </a:pPr>
            <a:r>
              <a:rPr lang="es-ES_tradnl" sz="2400" b="1" dirty="0"/>
              <a:t>pueda atribuir a la ingesta, contacto o inhalación </a:t>
            </a:r>
          </a:p>
          <a:p>
            <a:pPr>
              <a:spcBef>
                <a:spcPct val="50000"/>
              </a:spcBef>
              <a:defRPr/>
            </a:pPr>
            <a:r>
              <a:rPr lang="es-ES_tradnl" sz="2400" b="1" dirty="0"/>
              <a:t>de un alimento o a otras sustancias contenidas en el mismo</a:t>
            </a:r>
            <a:endParaRPr lang="es-ES" sz="2400" dirty="0"/>
          </a:p>
        </p:txBody>
      </p:sp>
      <p:pic>
        <p:nvPicPr>
          <p:cNvPr id="16386" name="Picture 3" descr="VERDU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61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Rectangle 4"/>
          <p:cNvSpPr>
            <a:spLocks noGrp="1" noChangeArrowheads="1"/>
          </p:cNvSpPr>
          <p:nvPr>
            <p:ph type="title"/>
          </p:nvPr>
        </p:nvSpPr>
        <p:spPr>
          <a:xfrm>
            <a:off x="684213" y="2713947"/>
            <a:ext cx="7772400" cy="1143000"/>
          </a:xfrm>
          <a:extLst>
            <a:ext uri="{91240B29-F687-4f45-9708-019B960494DF}">
              <a14:hiddenLine xmlns:a14="http://schemas.microsoft.com/office/drawing/2010/main" xmlns="" w="12700" cmpd="sng">
                <a:solidFill>
                  <a:schemeClr val="bg1"/>
                </a:solidFill>
                <a:miter lim="800000"/>
                <a:headEnd/>
                <a:tailEnd/>
              </a14:hiddenLine>
            </a:ext>
          </a:extLst>
        </p:spPr>
        <p:txBody>
          <a:bodyPr>
            <a:normAutofit/>
          </a:bodyPr>
          <a:lstStyle/>
          <a:p>
            <a:pPr>
              <a:defRPr/>
            </a:pPr>
            <a:r>
              <a:rPr lang="es-ES_tradnl" sz="3200" b="1" dirty="0">
                <a:solidFill>
                  <a:srgbClr val="FF0000"/>
                </a:solidFill>
              </a:rPr>
              <a:t>Reacción adversa a un alimento (RAA): </a:t>
            </a:r>
            <a:endParaRPr lang="es-ES_tradnl" sz="32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abeja-o-abeja-de-la-abeja-europea-u-occidental-de-la-miel-insecto-ejemplo-de-la-acuarela-en-blanco-92058707.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773" y="3650577"/>
            <a:ext cx="3230534" cy="3454186"/>
          </a:xfrm>
          <a:prstGeom prst="rect">
            <a:avLst/>
          </a:prstGeom>
        </p:spPr>
      </p:pic>
      <p:pic>
        <p:nvPicPr>
          <p:cNvPr id="6" name="Imagen 5" descr="avispa de cu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91" y="3384948"/>
            <a:ext cx="3033132" cy="3473052"/>
          </a:xfrm>
          <a:prstGeom prst="rect">
            <a:avLst/>
          </a:prstGeom>
        </p:spPr>
      </p:pic>
      <p:sp>
        <p:nvSpPr>
          <p:cNvPr id="3" name="Título 2"/>
          <p:cNvSpPr>
            <a:spLocks noGrp="1"/>
          </p:cNvSpPr>
          <p:nvPr>
            <p:ph type="title"/>
          </p:nvPr>
        </p:nvSpPr>
        <p:spPr>
          <a:xfrm>
            <a:off x="230896" y="781538"/>
            <a:ext cx="8678642" cy="1252728"/>
          </a:xfrm>
          <a:solidFill>
            <a:srgbClr val="ED7D31"/>
          </a:solidFill>
          <a:ln>
            <a:solidFill>
              <a:srgbClr val="000000"/>
            </a:solidFill>
          </a:ln>
        </p:spPr>
        <p:txBody>
          <a:bodyPr>
            <a:normAutofit fontScale="90000"/>
          </a:bodyPr>
          <a:lstStyle/>
          <a:p>
            <a:r>
              <a:rPr lang="es-ES_tradnl" dirty="0">
                <a:ln w="18415" cmpd="sng">
                  <a:solidFill>
                    <a:srgbClr val="FFFFFF"/>
                  </a:solidFill>
                  <a:prstDash val="solid"/>
                </a:ln>
                <a:effectLst>
                  <a:outerShdw blurRad="63500" dir="3600000" algn="tl" rotWithShape="0">
                    <a:srgbClr val="000000">
                      <a:alpha val="70000"/>
                    </a:srgbClr>
                  </a:outerShdw>
                </a:effectLst>
              </a:rPr>
              <a:t>Epidemiología de la alergia a venenos de himenópteros e Historia natural. </a:t>
            </a:r>
            <a:endParaRPr lang="es-ES" dirty="0">
              <a:ln w="18415" cmpd="sng">
                <a:solidFill>
                  <a:srgbClr val="FFFFFF"/>
                </a:solidFill>
                <a:prstDash val="solid"/>
              </a:ln>
              <a:effectLst>
                <a:outerShdw blurRad="63500" dir="3600000" algn="tl" rotWithShape="0">
                  <a:srgbClr val="000000">
                    <a:alpha val="70000"/>
                  </a:srgbClr>
                </a:outerShdw>
              </a:effectLst>
            </a:endParaRPr>
          </a:p>
        </p:txBody>
      </p:sp>
      <p:pic>
        <p:nvPicPr>
          <p:cNvPr id="4" name="Imagen 3" descr="encabezado seicap 20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pic>
        <p:nvPicPr>
          <p:cNvPr id="2" name="Imagen 1" descr="muñeco azul.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6453" y="2394733"/>
            <a:ext cx="2292041" cy="3187700"/>
          </a:xfrm>
          <a:prstGeom prst="rect">
            <a:avLst/>
          </a:prstGeom>
        </p:spPr>
      </p:pic>
      <p:pic>
        <p:nvPicPr>
          <p:cNvPr id="8" name="Imagen 7" descr="muñeco azul.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9673" y="2394733"/>
            <a:ext cx="2246944" cy="3187700"/>
          </a:xfrm>
          <a:prstGeom prst="rect">
            <a:avLst/>
          </a:prstGeom>
        </p:spPr>
      </p:pic>
    </p:spTree>
    <p:extLst>
      <p:ext uri="{BB962C8B-B14F-4D97-AF65-F5344CB8AC3E}">
        <p14:creationId xmlns:p14="http://schemas.microsoft.com/office/powerpoint/2010/main" val="2552433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ojo hinchad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550" y="5017216"/>
            <a:ext cx="2605449" cy="1840784"/>
          </a:xfrm>
          <a:prstGeom prst="rect">
            <a:avLst/>
          </a:prstGeom>
        </p:spPr>
      </p:pic>
      <p:pic>
        <p:nvPicPr>
          <p:cNvPr id="4" name="Imagen 3" descr="encabezado seicap 2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sp>
        <p:nvSpPr>
          <p:cNvPr id="15" name="Marcador de contenido 14"/>
          <p:cNvSpPr>
            <a:spLocks noGrp="1"/>
          </p:cNvSpPr>
          <p:nvPr>
            <p:ph idx="1"/>
          </p:nvPr>
        </p:nvSpPr>
        <p:spPr>
          <a:xfrm>
            <a:off x="304363" y="1864984"/>
            <a:ext cx="7913430" cy="4418930"/>
          </a:xfrm>
        </p:spPr>
        <p:txBody>
          <a:bodyPr>
            <a:normAutofit fontScale="92500" lnSpcReduction="10000"/>
          </a:bodyPr>
          <a:lstStyle/>
          <a:p>
            <a:r>
              <a:rPr lang="es-ES_tradnl" b="1" dirty="0"/>
              <a:t>La prevalencia </a:t>
            </a:r>
            <a:r>
              <a:rPr lang="es-ES_tradnl" dirty="0"/>
              <a:t>de las reacciones sistémicas </a:t>
            </a:r>
            <a:r>
              <a:rPr lang="es-ES_tradnl" b="1" dirty="0"/>
              <a:t>en adultos </a:t>
            </a:r>
            <a:r>
              <a:rPr lang="es-ES_tradnl" dirty="0"/>
              <a:t>es baja, y varía desde el </a:t>
            </a:r>
            <a:r>
              <a:rPr lang="es-ES_tradnl" b="1" dirty="0"/>
              <a:t>0.8% hasta el 3.3% </a:t>
            </a:r>
            <a:r>
              <a:rPr lang="es-ES_tradnl" dirty="0"/>
              <a:t>según diferentes estudios. </a:t>
            </a:r>
          </a:p>
          <a:p>
            <a:endParaRPr lang="es-ES_tradnl" dirty="0"/>
          </a:p>
          <a:p>
            <a:r>
              <a:rPr lang="es-ES_tradnl" b="1" dirty="0"/>
              <a:t>En los niños </a:t>
            </a:r>
            <a:r>
              <a:rPr lang="es-ES_tradnl" dirty="0"/>
              <a:t>es aún menor, y varían desde 0,15% hasta 0,8%. </a:t>
            </a:r>
          </a:p>
          <a:p>
            <a:endParaRPr lang="es-ES_tradnl" dirty="0"/>
          </a:p>
          <a:p>
            <a:r>
              <a:rPr lang="es-ES_tradnl" b="1" dirty="0"/>
              <a:t>La incidencia de mortalidad </a:t>
            </a:r>
            <a:r>
              <a:rPr lang="es-ES_tradnl" dirty="0"/>
              <a:t>por las picaduras de insectos debida a reacciones de anafilaxia, aunque baja, no es insignificante, y oscila entre </a:t>
            </a:r>
            <a:r>
              <a:rPr lang="es-ES_tradnl" b="1" dirty="0"/>
              <a:t>0,03-0,48 de muertes por millón de habitantes, cada año. </a:t>
            </a:r>
          </a:p>
          <a:p>
            <a:endParaRPr lang="es-ES_tradnl" dirty="0"/>
          </a:p>
          <a:p>
            <a:r>
              <a:rPr lang="es-ES_tradnl" b="1" dirty="0"/>
              <a:t>En España ocurren entre 4 y 20 muertes al año </a:t>
            </a:r>
            <a:r>
              <a:rPr lang="es-ES_tradnl" dirty="0"/>
              <a:t>por este motivo, y la mitad de los fallecidos no tiene historia de reacciones anafilácticas previas. </a:t>
            </a:r>
          </a:p>
          <a:p>
            <a:endParaRPr lang="es-ES_tradnl" dirty="0"/>
          </a:p>
          <a:p>
            <a:pPr marL="0" indent="0">
              <a:buNone/>
            </a:pPr>
            <a:endParaRPr lang="es-ES" dirty="0"/>
          </a:p>
        </p:txBody>
      </p:sp>
      <p:sp>
        <p:nvSpPr>
          <p:cNvPr id="8" name="CuadroTexto 7"/>
          <p:cNvSpPr txBox="1"/>
          <p:nvPr/>
        </p:nvSpPr>
        <p:spPr>
          <a:xfrm>
            <a:off x="1994099" y="781538"/>
            <a:ext cx="4103649" cy="584776"/>
          </a:xfrm>
          <a:prstGeom prst="rect">
            <a:avLst/>
          </a:prstGeom>
          <a:solidFill>
            <a:srgbClr val="ED7D31"/>
          </a:solidFill>
          <a:ln>
            <a:solidFill>
              <a:srgbClr val="000000"/>
            </a:solidFill>
          </a:ln>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EPIDEMIOLOGÍA</a:t>
            </a:r>
          </a:p>
        </p:txBody>
      </p:sp>
      <p:pic>
        <p:nvPicPr>
          <p:cNvPr id="2" name="Imagen 1" descr="picadura 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550" y="878140"/>
            <a:ext cx="2242962" cy="976348"/>
          </a:xfrm>
          <a:prstGeom prst="rect">
            <a:avLst/>
          </a:prstGeom>
        </p:spPr>
      </p:pic>
    </p:spTree>
    <p:extLst>
      <p:ext uri="{BB962C8B-B14F-4D97-AF65-F5344CB8AC3E}">
        <p14:creationId xmlns:p14="http://schemas.microsoft.com/office/powerpoint/2010/main" val="3981608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sp>
        <p:nvSpPr>
          <p:cNvPr id="15" name="Marcador de contenido 14"/>
          <p:cNvSpPr>
            <a:spLocks noGrp="1"/>
          </p:cNvSpPr>
          <p:nvPr>
            <p:ph idx="1"/>
          </p:nvPr>
        </p:nvSpPr>
        <p:spPr>
          <a:xfrm>
            <a:off x="51535" y="1883646"/>
            <a:ext cx="8858003" cy="5856919"/>
          </a:xfrm>
        </p:spPr>
        <p:txBody>
          <a:bodyPr>
            <a:normAutofit/>
          </a:bodyPr>
          <a:lstStyle/>
          <a:p>
            <a:r>
              <a:rPr lang="es-ES_tradnl" sz="2000" dirty="0"/>
              <a:t>En contra de lo que podría pensarse, </a:t>
            </a:r>
            <a:r>
              <a:rPr lang="es-ES_tradnl" sz="2000" b="1" dirty="0"/>
              <a:t>la presencia de atopia </a:t>
            </a:r>
            <a:r>
              <a:rPr lang="es-ES_tradnl" sz="2000" dirty="0"/>
              <a:t>no parece ser un factor predisponerte en la aparición de reacciones sistémicas, pero sí es más frecuente en esta población </a:t>
            </a:r>
            <a:r>
              <a:rPr lang="es-ES_tradnl" sz="2000" dirty="0" err="1"/>
              <a:t>IgE</a:t>
            </a:r>
            <a:r>
              <a:rPr lang="es-ES_tradnl" sz="2000" dirty="0"/>
              <a:t> específica positiva. </a:t>
            </a:r>
          </a:p>
          <a:p>
            <a:endParaRPr lang="es-ES_tradnl" sz="2000" dirty="0"/>
          </a:p>
          <a:p>
            <a:r>
              <a:rPr lang="es-ES_tradnl" sz="2000" b="1" dirty="0"/>
              <a:t>En la población general se estima que el 15-25% está sensibilizada </a:t>
            </a:r>
            <a:r>
              <a:rPr lang="es-ES_tradnl" sz="2000" dirty="0"/>
              <a:t>al veneno de himenópteros, como se demuestra bien en test cutáneos o en test serológicos, sin que estas personas hayan sufrido ninguna reacción al ser picadas. </a:t>
            </a:r>
            <a:r>
              <a:rPr lang="es-ES_tradnl" sz="2000" b="1" dirty="0"/>
              <a:t>El porcentaje aumenta </a:t>
            </a:r>
            <a:r>
              <a:rPr lang="es-ES_tradnl" sz="2000" dirty="0"/>
              <a:t>hasta </a:t>
            </a:r>
            <a:r>
              <a:rPr lang="es-ES_tradnl" sz="2000" b="1" dirty="0"/>
              <a:t>un 36% </a:t>
            </a:r>
            <a:r>
              <a:rPr lang="es-ES_tradnl" sz="2000" dirty="0"/>
              <a:t>cuando se determina </a:t>
            </a:r>
            <a:r>
              <a:rPr lang="es-ES_tradnl" sz="2000" dirty="0" err="1"/>
              <a:t>IgE</a:t>
            </a:r>
            <a:r>
              <a:rPr lang="es-ES_tradnl" sz="2000" dirty="0"/>
              <a:t> específica en grupos expuestos, como son los </a:t>
            </a:r>
            <a:r>
              <a:rPr lang="es-ES_tradnl" sz="2000" b="1" dirty="0"/>
              <a:t>apicultores</a:t>
            </a:r>
            <a:r>
              <a:rPr lang="es-ES_tradnl" sz="2000" dirty="0"/>
              <a:t>, y es aún mayor en individuos que han sufrido una picadura reciente, llegando hasta </a:t>
            </a:r>
            <a:r>
              <a:rPr lang="es-ES_tradnl" sz="2000" b="1" dirty="0"/>
              <a:t>el 30-40%</a:t>
            </a:r>
          </a:p>
          <a:p>
            <a:endParaRPr lang="es-ES_tradnl" sz="2000" dirty="0"/>
          </a:p>
          <a:p>
            <a:r>
              <a:rPr lang="es-ES_tradnl" sz="2000" b="1" dirty="0"/>
              <a:t>La sensibilización asintomática </a:t>
            </a:r>
            <a:r>
              <a:rPr lang="es-ES_tradnl" sz="2000" dirty="0"/>
              <a:t>es más común cuando se producen picaduras repetidas en cortos intervalos de tiempo, </a:t>
            </a:r>
            <a:r>
              <a:rPr lang="es-ES_tradnl" sz="2000" b="1" dirty="0"/>
              <a:t>desapareciendo espontáneamente en un período de 2-3 años en la mitad de los casos. </a:t>
            </a:r>
          </a:p>
        </p:txBody>
      </p:sp>
      <p:sp>
        <p:nvSpPr>
          <p:cNvPr id="7" name="CuadroTexto 6"/>
          <p:cNvSpPr txBox="1"/>
          <p:nvPr/>
        </p:nvSpPr>
        <p:spPr>
          <a:xfrm>
            <a:off x="2550349" y="823523"/>
            <a:ext cx="3998698" cy="584776"/>
          </a:xfrm>
          <a:prstGeom prst="rect">
            <a:avLst/>
          </a:prstGeom>
          <a:solidFill>
            <a:srgbClr val="ED7D31"/>
          </a:solidFill>
          <a:ln>
            <a:solidFill>
              <a:srgbClr val="000000"/>
            </a:solidFill>
          </a:ln>
        </p:spPr>
        <p:txBody>
          <a:bodyPr wrap="square" rtlCol="0">
            <a:spAutoFit/>
          </a:bodyPr>
          <a:lstStyle/>
          <a:p>
            <a:pPr algn="ctr"/>
            <a:r>
              <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EPIDEMIOLOGÍA</a:t>
            </a:r>
          </a:p>
        </p:txBody>
      </p:sp>
      <p:pic>
        <p:nvPicPr>
          <p:cNvPr id="5" name="Imagen 4" descr="pareja con interrogan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525" y="781539"/>
            <a:ext cx="1775013" cy="1102108"/>
          </a:xfrm>
          <a:prstGeom prst="rect">
            <a:avLst/>
          </a:prstGeom>
        </p:spPr>
      </p:pic>
      <p:pic>
        <p:nvPicPr>
          <p:cNvPr id="6" name="Imagen 5" descr="apicultor niño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94" y="781538"/>
            <a:ext cx="2162408" cy="1170192"/>
          </a:xfrm>
          <a:prstGeom prst="rect">
            <a:avLst/>
          </a:prstGeom>
        </p:spPr>
      </p:pic>
    </p:spTree>
    <p:extLst>
      <p:ext uri="{BB962C8B-B14F-4D97-AF65-F5344CB8AC3E}">
        <p14:creationId xmlns:p14="http://schemas.microsoft.com/office/powerpoint/2010/main" val="115155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sp>
        <p:nvSpPr>
          <p:cNvPr id="6" name="Título 5"/>
          <p:cNvSpPr>
            <a:spLocks noGrp="1"/>
          </p:cNvSpPr>
          <p:nvPr>
            <p:ph type="title"/>
          </p:nvPr>
        </p:nvSpPr>
        <p:spPr>
          <a:xfrm>
            <a:off x="199411" y="781538"/>
            <a:ext cx="8710128" cy="772347"/>
          </a:xfrm>
          <a:solidFill>
            <a:srgbClr val="ED7D31"/>
          </a:solidFill>
          <a:ln>
            <a:solidFill>
              <a:srgbClr val="000000"/>
            </a:solidFill>
          </a:ln>
        </p:spPr>
        <p:txBody>
          <a:bodyPr>
            <a:normAutofit/>
          </a:bodyPr>
          <a:lstStyle/>
          <a:p>
            <a:pPr algn="l"/>
            <a:r>
              <a:rPr lang="es-ES" sz="3600" dirty="0">
                <a:ln w="18415" cmpd="sng">
                  <a:solidFill>
                    <a:srgbClr val="FFFFFF"/>
                  </a:solidFill>
                  <a:prstDash val="solid"/>
                </a:ln>
                <a:effectLst>
                  <a:outerShdw blurRad="63500" dir="3600000" algn="tl" rotWithShape="0">
                    <a:srgbClr val="000000">
                      <a:alpha val="70000"/>
                    </a:srgbClr>
                  </a:outerShdw>
                </a:effectLst>
              </a:rPr>
              <a:t>Riesgo de reacciones tras nuevas picaduras</a:t>
            </a:r>
            <a:endParaRPr lang="es-ES" sz="1600" dirty="0">
              <a:ln w="18415" cmpd="sng">
                <a:solidFill>
                  <a:srgbClr val="FFFFFF"/>
                </a:solidFill>
                <a:prstDash val="solid"/>
              </a:ln>
              <a:effectLst>
                <a:outerShdw blurRad="63500" dir="3600000" algn="tl" rotWithShape="0">
                  <a:srgbClr val="000000">
                    <a:alpha val="70000"/>
                  </a:srgbClr>
                </a:outerShdw>
              </a:effectLst>
            </a:endParaRPr>
          </a:p>
        </p:txBody>
      </p:sp>
      <p:sp>
        <p:nvSpPr>
          <p:cNvPr id="15" name="Marcador de contenido 14"/>
          <p:cNvSpPr>
            <a:spLocks noGrp="1"/>
          </p:cNvSpPr>
          <p:nvPr>
            <p:ph idx="1"/>
          </p:nvPr>
        </p:nvSpPr>
        <p:spPr>
          <a:xfrm>
            <a:off x="283372" y="1532456"/>
            <a:ext cx="6213197" cy="4849277"/>
          </a:xfrm>
        </p:spPr>
        <p:txBody>
          <a:bodyPr>
            <a:normAutofit lnSpcReduction="10000"/>
          </a:bodyPr>
          <a:lstStyle/>
          <a:p>
            <a:pPr marL="0" indent="0">
              <a:buNone/>
            </a:pPr>
            <a:endParaRPr lang="es-ES_tradnl" dirty="0"/>
          </a:p>
          <a:p>
            <a:r>
              <a:rPr lang="es-ES_tradnl" sz="2200" dirty="0"/>
              <a:t>El riesgo de reacciones tras nuevas picaduras depende de: </a:t>
            </a:r>
          </a:p>
          <a:p>
            <a:pPr lvl="2"/>
            <a:r>
              <a:rPr lang="es-ES_tradnl" sz="2200" dirty="0"/>
              <a:t>los síntomas presentados por el paciente en episodios previos. </a:t>
            </a:r>
          </a:p>
          <a:p>
            <a:pPr lvl="2"/>
            <a:r>
              <a:rPr lang="es-ES_tradnl" sz="2200" dirty="0"/>
              <a:t>el grado de exposición.</a:t>
            </a:r>
          </a:p>
          <a:p>
            <a:pPr lvl="2"/>
            <a:r>
              <a:rPr lang="es-ES_tradnl" sz="2200" dirty="0"/>
              <a:t>la edad del paciente. </a:t>
            </a:r>
          </a:p>
          <a:p>
            <a:pPr lvl="2"/>
            <a:endParaRPr lang="es-ES_tradnl" sz="2200" dirty="0"/>
          </a:p>
          <a:p>
            <a:endParaRPr lang="es-ES_tradnl" sz="2200" dirty="0"/>
          </a:p>
          <a:p>
            <a:r>
              <a:rPr lang="es-ES_tradnl" sz="2200" b="1" dirty="0"/>
              <a:t>Los niños con alergia a himenópteros tienen mejor pronóstico que los adultos. Aquéllos que han sufrido reacciones sistémicas débiles, en un 10% la volverán a padecer, pero ésta será de menor intensidad. </a:t>
            </a:r>
          </a:p>
          <a:p>
            <a:endParaRPr lang="es-ES" dirty="0"/>
          </a:p>
        </p:txBody>
      </p:sp>
      <p:pic>
        <p:nvPicPr>
          <p:cNvPr id="3" name="Imagen 2" descr="niño con interrogan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862" y="3009139"/>
            <a:ext cx="3185423" cy="1783837"/>
          </a:xfrm>
          <a:prstGeom prst="rect">
            <a:avLst/>
          </a:prstGeom>
        </p:spPr>
      </p:pic>
      <p:pic>
        <p:nvPicPr>
          <p:cNvPr id="7" name="Imagen 6" descr="habon picadura.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568" y="5439330"/>
            <a:ext cx="2534716" cy="1320334"/>
          </a:xfrm>
          <a:prstGeom prst="rect">
            <a:avLst/>
          </a:prstGeom>
        </p:spPr>
      </p:pic>
    </p:spTree>
    <p:extLst>
      <p:ext uri="{BB962C8B-B14F-4D97-AF65-F5344CB8AC3E}">
        <p14:creationId xmlns:p14="http://schemas.microsoft.com/office/powerpoint/2010/main" val="2209304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ncabezado seicap 2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6"/>
            <a:ext cx="8909538" cy="771332"/>
          </a:xfrm>
          <a:prstGeom prst="rect">
            <a:avLst/>
          </a:prstGeom>
          <a:ln>
            <a:noFill/>
          </a:ln>
        </p:spPr>
      </p:pic>
      <p:sp>
        <p:nvSpPr>
          <p:cNvPr id="6" name="Título 5"/>
          <p:cNvSpPr>
            <a:spLocks noGrp="1"/>
          </p:cNvSpPr>
          <p:nvPr>
            <p:ph type="title"/>
          </p:nvPr>
        </p:nvSpPr>
        <p:spPr>
          <a:xfrm>
            <a:off x="199410" y="781537"/>
            <a:ext cx="8710128" cy="751355"/>
          </a:xfrm>
          <a:solidFill>
            <a:srgbClr val="ED7D31"/>
          </a:solidFill>
          <a:ln>
            <a:solidFill>
              <a:srgbClr val="000000"/>
            </a:solidFill>
          </a:ln>
        </p:spPr>
        <p:txBody>
          <a:bodyPr>
            <a:normAutofit/>
          </a:bodyPr>
          <a:lstStyle/>
          <a:p>
            <a:pPr algn="l"/>
            <a:r>
              <a:rPr lang="es-ES" sz="3600" dirty="0">
                <a:ln w="18415" cmpd="sng">
                  <a:solidFill>
                    <a:srgbClr val="FFFFFF"/>
                  </a:solidFill>
                  <a:prstDash val="solid"/>
                </a:ln>
                <a:effectLst>
                  <a:outerShdw blurRad="63500" dir="3600000" algn="tl" rotWithShape="0">
                    <a:srgbClr val="000000">
                      <a:alpha val="70000"/>
                    </a:srgbClr>
                  </a:outerShdw>
                </a:effectLst>
              </a:rPr>
              <a:t>Riesgo de reacciones tras nuevas picaduras</a:t>
            </a:r>
            <a:endParaRPr lang="es-ES" sz="1600" dirty="0">
              <a:ln w="18415" cmpd="sng">
                <a:solidFill>
                  <a:srgbClr val="FFFFFF"/>
                </a:solidFill>
                <a:prstDash val="solid"/>
              </a:ln>
              <a:effectLst>
                <a:outerShdw blurRad="63500" dir="3600000" algn="tl" rotWithShape="0">
                  <a:srgbClr val="000000">
                    <a:alpha val="70000"/>
                  </a:srgbClr>
                </a:outerShdw>
              </a:effectLst>
            </a:endParaRPr>
          </a:p>
        </p:txBody>
      </p:sp>
      <p:sp>
        <p:nvSpPr>
          <p:cNvPr id="15" name="Marcador de contenido 14"/>
          <p:cNvSpPr>
            <a:spLocks noGrp="1"/>
          </p:cNvSpPr>
          <p:nvPr>
            <p:ph idx="1"/>
          </p:nvPr>
        </p:nvSpPr>
        <p:spPr>
          <a:xfrm>
            <a:off x="199410" y="1563949"/>
            <a:ext cx="8626166" cy="5325544"/>
          </a:xfrm>
        </p:spPr>
        <p:txBody>
          <a:bodyPr>
            <a:normAutofit/>
          </a:bodyPr>
          <a:lstStyle/>
          <a:p>
            <a:pPr marL="0" indent="0">
              <a:buNone/>
            </a:pPr>
            <a:endParaRPr lang="es-ES_tradnl" dirty="0"/>
          </a:p>
          <a:p>
            <a:r>
              <a:rPr lang="es-ES_tradnl" sz="2000" dirty="0"/>
              <a:t>Los pacientes que han sufrido una </a:t>
            </a:r>
            <a:r>
              <a:rPr lang="es-ES_tradnl" sz="2000" b="1" i="1" dirty="0">
                <a:solidFill>
                  <a:srgbClr val="FF0000"/>
                </a:solidFill>
              </a:rPr>
              <a:t>reacción local Intensa</a:t>
            </a:r>
            <a:r>
              <a:rPr lang="es-ES_tradnl" sz="2000" i="1" dirty="0"/>
              <a:t>,</a:t>
            </a:r>
            <a:r>
              <a:rPr lang="es-ES_tradnl" sz="2000" dirty="0"/>
              <a:t> en sucesivas picaduras volverán a presentar la misma reacción. Se estima que, en estos casos, el riesgo de una reacción sistémica es del </a:t>
            </a:r>
            <a:r>
              <a:rPr lang="es-ES_tradnl" sz="2000" b="1" dirty="0">
                <a:solidFill>
                  <a:srgbClr val="FF0000"/>
                </a:solidFill>
              </a:rPr>
              <a:t>5% al 10%. </a:t>
            </a:r>
            <a:endParaRPr lang="es-ES_tradnl" sz="2000" dirty="0">
              <a:solidFill>
                <a:srgbClr val="FF0000"/>
              </a:solidFill>
            </a:endParaRPr>
          </a:p>
          <a:p>
            <a:r>
              <a:rPr lang="es-ES_tradnl" sz="2000" dirty="0"/>
              <a:t>En los pacientes que han sufrido una </a:t>
            </a:r>
            <a:r>
              <a:rPr lang="es-ES_tradnl" sz="2000" b="1" i="1" dirty="0">
                <a:solidFill>
                  <a:srgbClr val="FF0000"/>
                </a:solidFill>
              </a:rPr>
              <a:t>reacción sistémica leve</a:t>
            </a:r>
            <a:r>
              <a:rPr lang="es-ES_tradnl" sz="2000" dirty="0"/>
              <a:t>, y que han experimentado solo síntomas cutáneos como prurito, eritema o urticaria, se estima que el riesgo de estos pacientes de sufrir una nueva reacción sistémica es aproximadamente del </a:t>
            </a:r>
            <a:r>
              <a:rPr lang="es-ES_tradnl" sz="2000" b="1" dirty="0">
                <a:solidFill>
                  <a:srgbClr val="FF0000"/>
                </a:solidFill>
              </a:rPr>
              <a:t>20%.</a:t>
            </a:r>
            <a:r>
              <a:rPr lang="es-ES_tradnl" sz="2000" dirty="0"/>
              <a:t> </a:t>
            </a:r>
          </a:p>
          <a:p>
            <a:r>
              <a:rPr lang="es-ES_tradnl" sz="2000" dirty="0"/>
              <a:t>Los pacientes que sufrieron una </a:t>
            </a:r>
            <a:r>
              <a:rPr lang="es-ES_tradnl" sz="2000" b="1" i="1" dirty="0">
                <a:solidFill>
                  <a:srgbClr val="FF0000"/>
                </a:solidFill>
              </a:rPr>
              <a:t>reacción sistémica grave</a:t>
            </a:r>
            <a:r>
              <a:rPr lang="es-ES_tradnl" sz="2000" dirty="0"/>
              <a:t>, hasta en el </a:t>
            </a:r>
            <a:r>
              <a:rPr lang="es-ES_tradnl" sz="2000" b="1" dirty="0">
                <a:solidFill>
                  <a:srgbClr val="FF0000"/>
                </a:solidFill>
              </a:rPr>
              <a:t>60%</a:t>
            </a:r>
            <a:r>
              <a:rPr lang="es-ES_tradnl" sz="2000" dirty="0"/>
              <a:t> de los casos volverán a sufrir una reacción similar. Este riesgo aumenta si el intervalo de tiempo entre las picaduras es de semanas o meses.  </a:t>
            </a:r>
          </a:p>
          <a:p>
            <a:endParaRPr lang="es-ES_tradnl" dirty="0"/>
          </a:p>
          <a:p>
            <a:pPr lvl="2"/>
            <a:endParaRPr lang="es-ES_tradnl" dirty="0"/>
          </a:p>
          <a:p>
            <a:endParaRPr lang="es-ES_tradnl" dirty="0"/>
          </a:p>
          <a:p>
            <a:endParaRPr lang="es-ES" dirty="0"/>
          </a:p>
        </p:txBody>
      </p:sp>
      <p:pic>
        <p:nvPicPr>
          <p:cNvPr id="2" name="Imagen 1" descr="reaccion loc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40" y="5509977"/>
            <a:ext cx="1552545" cy="1159324"/>
          </a:xfrm>
          <a:prstGeom prst="rect">
            <a:avLst/>
          </a:prstGeom>
        </p:spPr>
      </p:pic>
      <p:pic>
        <p:nvPicPr>
          <p:cNvPr id="3" name="Imagen 2" descr="picadura niñ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912" y="5509977"/>
            <a:ext cx="1714764" cy="1159324"/>
          </a:xfrm>
          <a:prstGeom prst="rect">
            <a:avLst/>
          </a:prstGeom>
        </p:spPr>
      </p:pic>
      <p:pic>
        <p:nvPicPr>
          <p:cNvPr id="5" name="Imagen 4" descr="picadura 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749" y="5507378"/>
            <a:ext cx="2455892" cy="1159324"/>
          </a:xfrm>
          <a:prstGeom prst="rect">
            <a:avLst/>
          </a:prstGeom>
        </p:spPr>
      </p:pic>
      <p:pic>
        <p:nvPicPr>
          <p:cNvPr id="7" name="Imagen 6" descr="picadura cuello.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087" y="5509977"/>
            <a:ext cx="1742214" cy="1156725"/>
          </a:xfrm>
          <a:prstGeom prst="rect">
            <a:avLst/>
          </a:prstGeom>
        </p:spPr>
      </p:pic>
    </p:spTree>
    <p:extLst>
      <p:ext uri="{BB962C8B-B14F-4D97-AF65-F5344CB8AC3E}">
        <p14:creationId xmlns:p14="http://schemas.microsoft.com/office/powerpoint/2010/main" val="1478477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A63512EE-E28D-1A4A-9F24-C4854AFA2F09}" type="slidenum">
              <a:rPr lang="es-ES" sz="1400">
                <a:solidFill>
                  <a:srgbClr val="00FFFF"/>
                </a:solidFill>
              </a:rPr>
              <a:pPr eaLnBrk="1" hangingPunct="1"/>
              <a:t>45</a:t>
            </a:fld>
            <a:endParaRPr lang="es-ES" sz="1400">
              <a:solidFill>
                <a:srgbClr val="00FFFF"/>
              </a:solidFill>
            </a:endParaRPr>
          </a:p>
        </p:txBody>
      </p:sp>
      <p:sp>
        <p:nvSpPr>
          <p:cNvPr id="402434" name="Rectangle 2"/>
          <p:cNvSpPr>
            <a:spLocks noGrp="1" noChangeArrowheads="1"/>
          </p:cNvSpPr>
          <p:nvPr>
            <p:ph type="body" idx="1"/>
          </p:nvPr>
        </p:nvSpPr>
        <p:spPr>
          <a:xfrm>
            <a:off x="446088" y="1052513"/>
            <a:ext cx="8518525" cy="5616575"/>
          </a:xfrm>
        </p:spPr>
        <p:txBody>
          <a:bodyPr>
            <a:normAutofit/>
          </a:bodyPr>
          <a:lstStyle/>
          <a:p>
            <a:pPr algn="ctr" eaLnBrk="1" hangingPunct="1">
              <a:buFont typeface="Wingdings" charset="0"/>
              <a:buNone/>
              <a:defRPr/>
            </a:pPr>
            <a:r>
              <a:rPr lang="es-ES" sz="2400" dirty="0">
                <a:effectLst>
                  <a:outerShdw blurRad="38100" dist="38100" dir="2700000" algn="tl">
                    <a:srgbClr val="000000"/>
                  </a:outerShdw>
                </a:effectLst>
                <a:latin typeface="Arial" charset="0"/>
                <a:ea typeface="ＭＳ Ｐゴシック" charset="0"/>
              </a:rPr>
              <a:t>	INSTRUCCIONES DE TRATAMIENTO ANTE REACCIÓN POR PICADURA DE HIMENÓPTERO</a:t>
            </a:r>
          </a:p>
          <a:p>
            <a:pPr algn="ctr" eaLnBrk="1" hangingPunct="1">
              <a:buFont typeface="Wingdings" charset="0"/>
              <a:buNone/>
              <a:defRPr/>
            </a:pPr>
            <a:endParaRPr lang="es-ES" sz="2400" dirty="0">
              <a:effectLst>
                <a:outerShdw blurRad="38100" dist="38100" dir="2700000" algn="tl">
                  <a:srgbClr val="000000"/>
                </a:outerShdw>
              </a:effectLst>
              <a:latin typeface="Arial" charset="0"/>
              <a:ea typeface="ＭＳ Ｐゴシック" charset="0"/>
            </a:endParaRPr>
          </a:p>
          <a:p>
            <a:pPr eaLnBrk="1" hangingPunct="1">
              <a:defRPr/>
            </a:pPr>
            <a:r>
              <a:rPr lang="es-ES" sz="1800" dirty="0">
                <a:solidFill>
                  <a:srgbClr val="FF0000"/>
                </a:solidFill>
                <a:effectLst>
                  <a:outerShdw blurRad="38100" dist="38100" dir="2700000" algn="tl">
                    <a:srgbClr val="000000"/>
                  </a:outerShdw>
                </a:effectLst>
                <a:latin typeface="Arial" charset="0"/>
                <a:ea typeface="ＭＳ Ｐゴシック" charset="0"/>
              </a:rPr>
              <a:t>REACCIÓN LOCAL</a:t>
            </a:r>
            <a:r>
              <a:rPr lang="es-ES" sz="1600" dirty="0">
                <a:effectLst>
                  <a:outerShdw blurRad="38100" dist="38100" dir="2700000" algn="tl">
                    <a:srgbClr val="000000"/>
                  </a:outerShdw>
                </a:effectLst>
                <a:latin typeface="Arial" charset="0"/>
                <a:ea typeface="ＭＳ Ｐゴシック" charset="0"/>
              </a:rPr>
              <a:t>:</a:t>
            </a:r>
          </a:p>
          <a:p>
            <a:pPr lvl="1" eaLnBrk="1" hangingPunct="1">
              <a:defRPr/>
            </a:pPr>
            <a:r>
              <a:rPr lang="es-ES" sz="1600" dirty="0">
                <a:effectLst>
                  <a:outerShdw blurRad="38100" dist="38100" dir="2700000" algn="tl">
                    <a:srgbClr val="000000"/>
                  </a:outerShdw>
                </a:effectLst>
                <a:latin typeface="Arial" charset="0"/>
                <a:ea typeface="ＭＳ Ｐゴシック" charset="0"/>
              </a:rPr>
              <a:t>Anti H1 </a:t>
            </a:r>
            <a:r>
              <a:rPr lang="es-ES" sz="1600" dirty="0" err="1">
                <a:effectLst>
                  <a:outerShdw blurRad="38100" dist="38100" dir="2700000" algn="tl">
                    <a:srgbClr val="000000"/>
                  </a:outerShdw>
                </a:effectLst>
                <a:latin typeface="Arial" charset="0"/>
                <a:ea typeface="ＭＳ Ｐゴシック" charset="0"/>
              </a:rPr>
              <a:t>Hidroxicina</a:t>
            </a:r>
            <a:r>
              <a:rPr lang="es-ES" sz="1600" dirty="0">
                <a:effectLst>
                  <a:outerShdw blurRad="38100" dist="38100" dir="2700000" algn="tl">
                    <a:srgbClr val="000000"/>
                  </a:outerShdw>
                </a:effectLst>
                <a:latin typeface="Arial" charset="0"/>
                <a:ea typeface="ＭＳ Ｐゴシック" charset="0"/>
              </a:rPr>
              <a:t> 1 mg./Kg o </a:t>
            </a:r>
            <a:r>
              <a:rPr lang="es-ES" sz="1600" dirty="0" err="1">
                <a:effectLst>
                  <a:outerShdw blurRad="38100" dist="38100" dir="2700000" algn="tl">
                    <a:srgbClr val="000000"/>
                  </a:outerShdw>
                </a:effectLst>
                <a:latin typeface="Arial" charset="0"/>
                <a:ea typeface="ＭＳ Ｐゴシック" charset="0"/>
              </a:rPr>
              <a:t>Ebastina</a:t>
            </a:r>
            <a:r>
              <a:rPr lang="es-ES" sz="1600" dirty="0">
                <a:effectLst>
                  <a:outerShdw blurRad="38100" dist="38100" dir="2700000" algn="tl">
                    <a:srgbClr val="000000"/>
                  </a:outerShdw>
                </a:effectLst>
                <a:latin typeface="Arial" charset="0"/>
                <a:ea typeface="ＭＳ Ｐゴシック" charset="0"/>
              </a:rPr>
              <a:t>, </a:t>
            </a:r>
            <a:r>
              <a:rPr lang="es-ES" sz="1600" dirty="0" err="1">
                <a:effectLst>
                  <a:outerShdw blurRad="38100" dist="38100" dir="2700000" algn="tl">
                    <a:srgbClr val="000000"/>
                  </a:outerShdw>
                </a:effectLst>
                <a:latin typeface="Arial" charset="0"/>
                <a:ea typeface="ＭＳ Ｐゴシック" charset="0"/>
              </a:rPr>
              <a:t>desloratadina</a:t>
            </a:r>
            <a:r>
              <a:rPr lang="es-ES" sz="1600" dirty="0">
                <a:effectLst>
                  <a:outerShdw blurRad="38100" dist="38100" dir="2700000" algn="tl">
                    <a:srgbClr val="000000"/>
                  </a:outerShdw>
                </a:effectLst>
                <a:latin typeface="Arial" charset="0"/>
                <a:ea typeface="ＭＳ Ｐゴシック" charset="0"/>
              </a:rPr>
              <a:t> más tratamiento </a:t>
            </a:r>
            <a:r>
              <a:rPr lang="es-ES" sz="1600" dirty="0" err="1">
                <a:effectLst>
                  <a:outerShdw blurRad="38100" dist="38100" dir="2700000" algn="tl">
                    <a:srgbClr val="000000"/>
                  </a:outerShdw>
                </a:effectLst>
                <a:latin typeface="Arial" charset="0"/>
                <a:ea typeface="ＭＳ Ｐゴシック" charset="0"/>
              </a:rPr>
              <a:t>topico</a:t>
            </a:r>
            <a:r>
              <a:rPr lang="es-ES" sz="1600" dirty="0">
                <a:effectLst>
                  <a:outerShdw blurRad="38100" dist="38100" dir="2700000" algn="tl">
                    <a:srgbClr val="000000"/>
                  </a:outerShdw>
                </a:effectLst>
                <a:latin typeface="Arial" charset="0"/>
                <a:ea typeface="ＭＳ Ｐゴシック" charset="0"/>
              </a:rPr>
              <a:t> </a:t>
            </a:r>
            <a:r>
              <a:rPr lang="es-ES" sz="1600" dirty="0" err="1">
                <a:effectLst>
                  <a:outerShdw blurRad="38100" dist="38100" dir="2700000" algn="tl">
                    <a:srgbClr val="000000"/>
                  </a:outerShdw>
                </a:effectLst>
                <a:latin typeface="Arial" charset="0"/>
                <a:ea typeface="ＭＳ Ｐゴシック" charset="0"/>
              </a:rPr>
              <a:t>Fucibet</a:t>
            </a:r>
            <a:r>
              <a:rPr lang="es-ES" sz="1600" dirty="0">
                <a:effectLst>
                  <a:outerShdw blurRad="38100" dist="38100" dir="2700000" algn="tl">
                    <a:srgbClr val="000000"/>
                  </a:outerShdw>
                </a:effectLst>
                <a:latin typeface="Arial" charset="0"/>
                <a:ea typeface="ＭＳ Ｐゴシック" charset="0"/>
              </a:rPr>
              <a:t> pomada cada 8 horas hasta mejoría.</a:t>
            </a:r>
          </a:p>
          <a:p>
            <a:pPr eaLnBrk="1" hangingPunct="1">
              <a:defRPr/>
            </a:pPr>
            <a:r>
              <a:rPr lang="es-ES" sz="1800" dirty="0">
                <a:solidFill>
                  <a:srgbClr val="FF0000"/>
                </a:solidFill>
                <a:effectLst>
                  <a:outerShdw blurRad="38100" dist="38100" dir="2700000" algn="tl">
                    <a:srgbClr val="000000"/>
                  </a:outerShdw>
                </a:effectLst>
                <a:latin typeface="Arial" charset="0"/>
                <a:ea typeface="ＭＳ Ｐゴシック" charset="0"/>
              </a:rPr>
              <a:t>REACCIÓN GENERALIZADA/SISTÉMICA</a:t>
            </a:r>
            <a:r>
              <a:rPr lang="es-ES" sz="1800" dirty="0">
                <a:effectLst>
                  <a:outerShdw blurRad="38100" dist="38100" dir="2700000" algn="tl">
                    <a:srgbClr val="000000"/>
                  </a:outerShdw>
                </a:effectLst>
                <a:latin typeface="Arial" charset="0"/>
                <a:ea typeface="ＭＳ Ｐゴシック" charset="0"/>
              </a:rPr>
              <a:t>: urticaria/</a:t>
            </a:r>
            <a:r>
              <a:rPr lang="es-ES" sz="1800" dirty="0" err="1">
                <a:effectLst>
                  <a:outerShdw blurRad="38100" dist="38100" dir="2700000" algn="tl">
                    <a:srgbClr val="000000"/>
                  </a:outerShdw>
                </a:effectLst>
                <a:latin typeface="Arial" charset="0"/>
                <a:ea typeface="ＭＳ Ｐゴシック" charset="0"/>
              </a:rPr>
              <a:t>angioedema</a:t>
            </a:r>
            <a:r>
              <a:rPr lang="es-ES" sz="1800" dirty="0">
                <a:effectLst>
                  <a:outerShdw blurRad="38100" dist="38100" dir="2700000" algn="tl">
                    <a:srgbClr val="000000"/>
                  </a:outerShdw>
                </a:effectLst>
                <a:latin typeface="Arial" charset="0"/>
                <a:ea typeface="ＭＳ Ｐゴシック" charset="0"/>
              </a:rPr>
              <a:t> y/o dificultad para respirar</a:t>
            </a:r>
          </a:p>
          <a:p>
            <a:pPr lvl="1" eaLnBrk="1" hangingPunct="1">
              <a:defRPr/>
            </a:pPr>
            <a:r>
              <a:rPr lang="es-ES" sz="1600" dirty="0">
                <a:effectLst>
                  <a:outerShdw blurRad="38100" dist="38100" dir="2700000" algn="tl">
                    <a:srgbClr val="000000"/>
                  </a:outerShdw>
                </a:effectLst>
                <a:latin typeface="Arial" charset="0"/>
                <a:ea typeface="ＭＳ Ｐゴシック" charset="0"/>
              </a:rPr>
              <a:t>Administración oral de antihistamínico </a:t>
            </a:r>
            <a:r>
              <a:rPr lang="es-ES" sz="1600" dirty="0" err="1">
                <a:effectLst>
                  <a:outerShdw blurRad="38100" dist="38100" dir="2700000" algn="tl">
                    <a:srgbClr val="000000"/>
                  </a:outerShdw>
                </a:effectLst>
                <a:latin typeface="Arial" charset="0"/>
                <a:ea typeface="ＭＳ Ｐゴシック" charset="0"/>
              </a:rPr>
              <a:t>Hidroxicina</a:t>
            </a:r>
            <a:r>
              <a:rPr lang="es-ES" sz="1600" dirty="0">
                <a:effectLst>
                  <a:outerShdw blurRad="38100" dist="38100" dir="2700000" algn="tl">
                    <a:srgbClr val="000000"/>
                  </a:outerShdw>
                </a:effectLst>
                <a:latin typeface="Arial" charset="0"/>
                <a:ea typeface="ＭＳ Ｐゴシック" charset="0"/>
              </a:rPr>
              <a:t> 1 mg,/Kg + </a:t>
            </a:r>
            <a:r>
              <a:rPr lang="es-ES" sz="1600" dirty="0" err="1">
                <a:effectLst>
                  <a:outerShdw blurRad="38100" dist="38100" dir="2700000" algn="tl">
                    <a:srgbClr val="000000"/>
                  </a:outerShdw>
                </a:effectLst>
                <a:latin typeface="Arial" charset="0"/>
                <a:ea typeface="ＭＳ Ｐゴシック" charset="0"/>
              </a:rPr>
              <a:t>corticosteroide</a:t>
            </a:r>
            <a:r>
              <a:rPr lang="es-ES" sz="1600" dirty="0">
                <a:effectLst>
                  <a:outerShdw blurRad="38100" dist="38100" dir="2700000" algn="tl">
                    <a:srgbClr val="000000"/>
                  </a:outerShdw>
                </a:effectLst>
                <a:latin typeface="Arial" charset="0"/>
                <a:ea typeface="ＭＳ Ｐゴシック" charset="0"/>
              </a:rPr>
              <a:t> oral </a:t>
            </a:r>
            <a:r>
              <a:rPr lang="es-ES" sz="1600" dirty="0" err="1">
                <a:effectLst>
                  <a:outerShdw blurRad="38100" dist="38100" dir="2700000" algn="tl">
                    <a:srgbClr val="000000"/>
                  </a:outerShdw>
                </a:effectLst>
                <a:latin typeface="Arial" charset="0"/>
                <a:ea typeface="ＭＳ Ｐゴシック" charset="0"/>
              </a:rPr>
              <a:t>Metil</a:t>
            </a:r>
            <a:r>
              <a:rPr lang="es-ES" sz="1600" dirty="0">
                <a:effectLst>
                  <a:outerShdw blurRad="38100" dist="38100" dir="2700000" algn="tl">
                    <a:srgbClr val="000000"/>
                  </a:outerShdw>
                </a:effectLst>
                <a:latin typeface="Arial" charset="0"/>
                <a:ea typeface="ＭＳ Ｐゴシック" charset="0"/>
              </a:rPr>
              <a:t> </a:t>
            </a:r>
            <a:r>
              <a:rPr lang="es-ES" sz="1600" dirty="0" err="1">
                <a:effectLst>
                  <a:outerShdw blurRad="38100" dist="38100" dir="2700000" algn="tl">
                    <a:srgbClr val="000000"/>
                  </a:outerShdw>
                </a:effectLst>
                <a:latin typeface="Arial" charset="0"/>
                <a:ea typeface="ＭＳ Ｐゴシック" charset="0"/>
              </a:rPr>
              <a:t>prednisolona</a:t>
            </a:r>
            <a:r>
              <a:rPr lang="es-ES" sz="1600" dirty="0">
                <a:effectLst>
                  <a:outerShdw blurRad="38100" dist="38100" dir="2700000" algn="tl">
                    <a:srgbClr val="000000"/>
                  </a:outerShdw>
                </a:effectLst>
                <a:latin typeface="Arial" charset="0"/>
                <a:ea typeface="ＭＳ Ｐゴシック" charset="0"/>
              </a:rPr>
              <a:t> 1 mg.(Kg (</a:t>
            </a:r>
            <a:r>
              <a:rPr lang="es-ES" sz="1600" dirty="0" err="1">
                <a:effectLst>
                  <a:outerShdw blurRad="38100" dist="38100" dir="2700000" algn="tl">
                    <a:srgbClr val="000000"/>
                  </a:outerShdw>
                </a:effectLst>
                <a:latin typeface="Arial" charset="0"/>
                <a:ea typeface="ＭＳ Ｐゴシック" charset="0"/>
              </a:rPr>
              <a:t>Estilsona</a:t>
            </a:r>
            <a:r>
              <a:rPr lang="es-ES" sz="1600" dirty="0">
                <a:effectLst>
                  <a:outerShdw blurRad="38100" dist="38100" dir="2700000" algn="tl">
                    <a:srgbClr val="000000"/>
                  </a:outerShdw>
                </a:effectLst>
                <a:latin typeface="Arial" charset="0"/>
                <a:ea typeface="ＭＳ Ｐゴシック" charset="0"/>
              </a:rPr>
              <a:t> gotas , </a:t>
            </a:r>
            <a:r>
              <a:rPr lang="es-ES" sz="1600" dirty="0" err="1">
                <a:effectLst>
                  <a:outerShdw blurRad="38100" dist="38100" dir="2700000" algn="tl">
                    <a:srgbClr val="000000"/>
                  </a:outerShdw>
                </a:effectLst>
                <a:latin typeface="Arial" charset="0"/>
                <a:ea typeface="ＭＳ Ｐゴシック" charset="0"/>
              </a:rPr>
              <a:t>Paidocort</a:t>
            </a:r>
            <a:r>
              <a:rPr lang="es-ES" sz="1600" dirty="0">
                <a:effectLst>
                  <a:outerShdw blurRad="38100" dist="38100" dir="2700000" algn="tl">
                    <a:srgbClr val="000000"/>
                  </a:outerShdw>
                </a:effectLst>
                <a:latin typeface="Arial" charset="0"/>
                <a:ea typeface="ＭＳ Ｐゴシック" charset="0"/>
              </a:rPr>
              <a:t>)    	</a:t>
            </a:r>
          </a:p>
          <a:p>
            <a:pPr eaLnBrk="1" hangingPunct="1">
              <a:defRPr/>
            </a:pPr>
            <a:r>
              <a:rPr lang="es-ES" sz="1600" dirty="0">
                <a:effectLst>
                  <a:outerShdw blurRad="38100" dist="38100" dir="2700000" algn="tl">
                    <a:srgbClr val="000000"/>
                  </a:outerShdw>
                </a:effectLst>
                <a:latin typeface="Arial" charset="0"/>
                <a:ea typeface="ＭＳ Ｐゴシック" charset="0"/>
              </a:rPr>
              <a:t>JUNTO CON Administración de </a:t>
            </a:r>
            <a:r>
              <a:rPr lang="es-ES" sz="1600" dirty="0">
                <a:solidFill>
                  <a:srgbClr val="FF0000"/>
                </a:solidFill>
                <a:effectLst>
                  <a:outerShdw blurRad="38100" dist="38100" dir="2700000" algn="tl">
                    <a:srgbClr val="000000"/>
                  </a:outerShdw>
                </a:effectLst>
                <a:latin typeface="Arial" charset="0"/>
                <a:ea typeface="ＭＳ Ｐゴシック" charset="0"/>
              </a:rPr>
              <a:t>ADRENALINA IM con JEXT o ALTELLUS </a:t>
            </a:r>
            <a:r>
              <a:rPr lang="es-ES" sz="1600" dirty="0" err="1">
                <a:solidFill>
                  <a:srgbClr val="FF0000"/>
                </a:solidFill>
                <a:effectLst>
                  <a:outerShdw blurRad="38100" dist="38100" dir="2700000" algn="tl">
                    <a:srgbClr val="000000"/>
                  </a:outerShdw>
                </a:effectLst>
                <a:latin typeface="Arial" charset="0"/>
                <a:ea typeface="ＭＳ Ｐゴシック" charset="0"/>
              </a:rPr>
              <a:t>autoinyectable</a:t>
            </a:r>
            <a:r>
              <a:rPr lang="es-ES" sz="1600" dirty="0">
                <a:solidFill>
                  <a:srgbClr val="FF0000"/>
                </a:solidFill>
                <a:effectLst>
                  <a:outerShdw blurRad="38100" dist="38100" dir="2700000" algn="tl">
                    <a:srgbClr val="000000"/>
                  </a:outerShdw>
                </a:effectLst>
                <a:latin typeface="Arial" charset="0"/>
                <a:ea typeface="ＭＳ Ｐゴシック" charset="0"/>
              </a:rPr>
              <a:t>.	</a:t>
            </a:r>
          </a:p>
          <a:p>
            <a:pPr lvl="2" eaLnBrk="1" hangingPunct="1">
              <a:defRPr/>
            </a:pPr>
            <a:r>
              <a:rPr lang="es-ES" sz="1200" dirty="0">
                <a:effectLst>
                  <a:outerShdw blurRad="38100" dist="38100" dir="2700000" algn="tl">
                    <a:srgbClr val="000000"/>
                  </a:outerShdw>
                </a:effectLst>
                <a:latin typeface="Arial" charset="0"/>
                <a:ea typeface="ＭＳ Ｐゴシック" charset="0"/>
              </a:rPr>
              <a:t>Una dosis.  Vía: intramuscular. Punto de administración:   Vasto externo</a:t>
            </a:r>
          </a:p>
          <a:p>
            <a:pPr lvl="2" eaLnBrk="1" hangingPunct="1">
              <a:defRPr/>
            </a:pPr>
            <a:r>
              <a:rPr lang="es-ES" sz="1200" dirty="0">
                <a:effectLst>
                  <a:outerShdw blurRad="38100" dist="38100" dir="2700000" algn="tl">
                    <a:srgbClr val="000000"/>
                  </a:outerShdw>
                </a:effectLst>
                <a:latin typeface="Arial" charset="0"/>
                <a:ea typeface="ＭＳ Ｐゴシック" charset="0"/>
              </a:rPr>
              <a:t>Precauciones: pacientes con edad &gt;50 años; cardiópatas; HTA. ( 150 o 0,15).</a:t>
            </a:r>
          </a:p>
          <a:p>
            <a:pPr eaLnBrk="1" hangingPunct="1">
              <a:defRPr/>
            </a:pPr>
            <a:r>
              <a:rPr lang="es-ES" sz="1600" dirty="0">
                <a:effectLst>
                  <a:outerShdw blurRad="38100" dist="38100" dir="2700000" algn="tl">
                    <a:srgbClr val="000000"/>
                  </a:outerShdw>
                </a:effectLst>
                <a:latin typeface="Arial" charset="0"/>
                <a:ea typeface="ＭＳ Ｐゴシック" charset="0"/>
              </a:rPr>
              <a:t>Acudir lo antes posible a un Servicio Médico de Urgencias para su valoración y completar el tratamiento si fuera necesario.</a:t>
            </a:r>
            <a:endParaRPr lang="es-ES" sz="1600" i="1" dirty="0">
              <a:effectLst>
                <a:outerShdw blurRad="38100" dist="38100" dir="2700000" algn="tl">
                  <a:srgbClr val="000000"/>
                </a:outerShdw>
              </a:effectLst>
              <a:latin typeface="Arial" charset="0"/>
              <a:ea typeface="ＭＳ Ｐゴシック" charset="0"/>
            </a:endParaRPr>
          </a:p>
          <a:p>
            <a:pPr eaLnBrk="1" hangingPunct="1">
              <a:defRPr/>
            </a:pPr>
            <a:r>
              <a:rPr lang="es-ES" sz="1600" i="1" dirty="0">
                <a:effectLst>
                  <a:outerShdw blurRad="38100" dist="38100" dir="2700000" algn="tl">
                    <a:srgbClr val="000000"/>
                  </a:outerShdw>
                </a:effectLst>
                <a:latin typeface="Arial" charset="0"/>
                <a:ea typeface="ＭＳ Ｐゴシック" charset="0"/>
              </a:rPr>
              <a:t>Debe instruirse al paciente en la forma de administración de la medicación indicada y debe llevar siempre consigo esta medicación.</a:t>
            </a:r>
          </a:p>
        </p:txBody>
      </p:sp>
      <p:sp>
        <p:nvSpPr>
          <p:cNvPr id="402435" name="Rectangle 3"/>
          <p:cNvSpPr>
            <a:spLocks noGrp="1" noChangeArrowheads="1"/>
          </p:cNvSpPr>
          <p:nvPr>
            <p:ph type="title"/>
          </p:nvPr>
        </p:nvSpPr>
        <p:spPr>
          <a:xfrm>
            <a:off x="635789" y="44450"/>
            <a:ext cx="6419850" cy="1008063"/>
          </a:xfrm>
        </p:spPr>
        <p:txBody>
          <a:bodyPr/>
          <a:lstStyle/>
          <a:p>
            <a:pPr eaLnBrk="1" hangingPunct="1">
              <a:defRPr/>
            </a:pPr>
            <a:r>
              <a:rPr lang="es-ES" dirty="0">
                <a:solidFill>
                  <a:srgbClr val="FF0000"/>
                </a:solidFill>
                <a:latin typeface="Comic Sans MS" charset="0"/>
                <a:ea typeface="ＭＳ Ｐゴシック" charset="0"/>
                <a:cs typeface="+mj-cs"/>
              </a:rPr>
              <a:t>Picadura de insectos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462D397C-A212-054E-9926-DA063CC14F41}" type="slidenum">
              <a:rPr lang="es-ES" sz="1400">
                <a:solidFill>
                  <a:srgbClr val="00FFFF"/>
                </a:solidFill>
              </a:rPr>
              <a:pPr eaLnBrk="1" hangingPunct="1"/>
              <a:t>46</a:t>
            </a:fld>
            <a:endParaRPr lang="es-ES" sz="1400">
              <a:solidFill>
                <a:srgbClr val="00FFFF"/>
              </a:solidFill>
            </a:endParaRPr>
          </a:p>
        </p:txBody>
      </p:sp>
      <p:sp>
        <p:nvSpPr>
          <p:cNvPr id="403458" name="Rectangle 2"/>
          <p:cNvSpPr>
            <a:spLocks noGrp="1" noChangeArrowheads="1"/>
          </p:cNvSpPr>
          <p:nvPr>
            <p:ph type="body" idx="1"/>
          </p:nvPr>
        </p:nvSpPr>
        <p:spPr>
          <a:xfrm>
            <a:off x="446088" y="1052513"/>
            <a:ext cx="8229600" cy="5545137"/>
          </a:xfrm>
        </p:spPr>
        <p:txBody>
          <a:bodyPr/>
          <a:lstStyle/>
          <a:p>
            <a:pPr algn="ctr" eaLnBrk="1" hangingPunct="1">
              <a:buFont typeface="Wingdings" charset="0"/>
              <a:buNone/>
              <a:defRPr/>
            </a:pPr>
            <a:r>
              <a:rPr lang="es-ES" sz="2400" dirty="0">
                <a:solidFill>
                  <a:srgbClr val="FF0000"/>
                </a:solidFill>
                <a:effectLst>
                  <a:outerShdw blurRad="38100" dist="38100" dir="2700000" algn="tl">
                    <a:srgbClr val="000000"/>
                  </a:outerShdw>
                </a:effectLst>
                <a:latin typeface="Arial" charset="0"/>
                <a:ea typeface="ＭＳ Ｐゴシック" charset="0"/>
                <a:cs typeface="+mn-cs"/>
              </a:rPr>
              <a:t>Conducta a seguir ante la sospecha de alergia</a:t>
            </a:r>
            <a:endParaRPr lang="es-ES" dirty="0">
              <a:solidFill>
                <a:srgbClr val="FF0000"/>
              </a:solidFill>
              <a:effectLst>
                <a:outerShdw blurRad="38100" dist="38100" dir="2700000" algn="tl">
                  <a:srgbClr val="000000"/>
                </a:outerShdw>
              </a:effectLst>
              <a:latin typeface="Arial" charset="0"/>
              <a:ea typeface="ＭＳ Ｐゴシック" charset="0"/>
              <a:cs typeface="+mn-cs"/>
            </a:endParaRPr>
          </a:p>
        </p:txBody>
      </p:sp>
      <p:sp>
        <p:nvSpPr>
          <p:cNvPr id="403459" name="Rectangle 3"/>
          <p:cNvSpPr>
            <a:spLocks noGrp="1" noChangeArrowheads="1"/>
          </p:cNvSpPr>
          <p:nvPr>
            <p:ph type="title"/>
          </p:nvPr>
        </p:nvSpPr>
        <p:spPr>
          <a:xfrm>
            <a:off x="1409589" y="125409"/>
            <a:ext cx="6419850" cy="927104"/>
          </a:xfrm>
        </p:spPr>
        <p:txBody>
          <a:bodyPr/>
          <a:lstStyle/>
          <a:p>
            <a:pPr eaLnBrk="1" hangingPunct="1">
              <a:defRPr/>
            </a:pPr>
            <a:r>
              <a:rPr lang="es-ES" dirty="0">
                <a:solidFill>
                  <a:srgbClr val="FF0000"/>
                </a:solidFill>
                <a:latin typeface="Comic Sans MS" charset="0"/>
                <a:ea typeface="ＭＳ Ｐゴシック" charset="0"/>
                <a:cs typeface="+mj-cs"/>
              </a:rPr>
              <a:t>Picadura de insectos</a:t>
            </a:r>
          </a:p>
        </p:txBody>
      </p:sp>
      <p:grpSp>
        <p:nvGrpSpPr>
          <p:cNvPr id="53252" name="Group 4"/>
          <p:cNvGrpSpPr>
            <a:grpSpLocks/>
          </p:cNvGrpSpPr>
          <p:nvPr/>
        </p:nvGrpSpPr>
        <p:grpSpPr bwMode="auto">
          <a:xfrm>
            <a:off x="2700338" y="1557338"/>
            <a:ext cx="3897312" cy="1008062"/>
            <a:chOff x="1060" y="1570"/>
            <a:chExt cx="2455" cy="635"/>
          </a:xfrm>
        </p:grpSpPr>
        <p:sp>
          <p:nvSpPr>
            <p:cNvPr id="403461" name="Rectangle 5"/>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3462" name="Rectangle 6"/>
            <p:cNvSpPr>
              <a:spLocks noChangeArrowheads="1"/>
            </p:cNvSpPr>
            <p:nvPr/>
          </p:nvSpPr>
          <p:spPr bwMode="auto">
            <a:xfrm>
              <a:off x="1499" y="1615"/>
              <a:ext cx="1526" cy="523"/>
            </a:xfrm>
            <a:prstGeom prst="rect">
              <a:avLst/>
            </a:prstGeom>
            <a:noFill/>
            <a:ln w="9525">
              <a:noFill/>
              <a:miter lim="800000"/>
              <a:headEnd/>
              <a:tailEnd/>
            </a:ln>
          </p:spPr>
          <p:txBody>
            <a:bodyPr wrap="none" lIns="0" tIns="0" rIns="0" bIns="0">
              <a:spAutoFit/>
            </a:bodyPr>
            <a:lstStyle/>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DAR INSTRUCCIONES DE </a:t>
              </a:r>
            </a:p>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TRATAMIENTO </a:t>
              </a:r>
            </a:p>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ANTE NUEVA PICADURA</a:t>
              </a:r>
              <a:endParaRPr lang="es-ES_tradnl" b="1" dirty="0">
                <a:solidFill>
                  <a:schemeClr val="bg1"/>
                </a:solidFill>
                <a:effectLst>
                  <a:outerShdw blurRad="38100" dist="38100" dir="2700000" algn="tl">
                    <a:srgbClr val="000000"/>
                  </a:outerShdw>
                </a:effectLst>
                <a:ea typeface="ＭＳ Ｐゴシック" charset="0"/>
                <a:cs typeface="+mn-cs"/>
              </a:endParaRPr>
            </a:p>
          </p:txBody>
        </p:sp>
      </p:grpSp>
      <p:sp>
        <p:nvSpPr>
          <p:cNvPr id="403463" name="Rectangle 7"/>
          <p:cNvSpPr>
            <a:spLocks noChangeArrowheads="1"/>
          </p:cNvSpPr>
          <p:nvPr/>
        </p:nvSpPr>
        <p:spPr bwMode="auto">
          <a:xfrm>
            <a:off x="4708525" y="5734050"/>
            <a:ext cx="3248025"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FFF00"/>
                </a:solidFill>
                <a:effectLst>
                  <a:outerShdw blurRad="38100" dist="38100" dir="2700000" algn="tl">
                    <a:srgbClr val="000000"/>
                  </a:outerShdw>
                </a:effectLst>
                <a:ea typeface="ＭＳ Ｐゴシック" charset="0"/>
                <a:cs typeface="+mn-cs"/>
              </a:rPr>
              <a:t> Remitir a</a:t>
            </a:r>
          </a:p>
          <a:p>
            <a:pPr algn="ctr">
              <a:defRPr/>
            </a:pPr>
            <a:r>
              <a:rPr lang="es-ES" b="1" dirty="0">
                <a:solidFill>
                  <a:srgbClr val="FFFF00"/>
                </a:solidFill>
                <a:effectLst>
                  <a:outerShdw blurRad="38100" dist="38100" dir="2700000" algn="tl">
                    <a:srgbClr val="000000"/>
                  </a:outerShdw>
                </a:effectLst>
                <a:ea typeface="ＭＳ Ｐゴシック" charset="0"/>
                <a:cs typeface="+mn-cs"/>
              </a:rPr>
              <a:t>UNIDAD DE ALERGOLOGÍA</a:t>
            </a:r>
          </a:p>
          <a:p>
            <a:pPr algn="ctr">
              <a:defRPr/>
            </a:pPr>
            <a:r>
              <a:rPr lang="es-ES" b="1" dirty="0">
                <a:solidFill>
                  <a:schemeClr val="bg1"/>
                </a:solidFill>
                <a:effectLst>
                  <a:outerShdw blurRad="38100" dist="38100" dir="2700000" algn="tl">
                    <a:srgbClr val="000000"/>
                  </a:outerShdw>
                </a:effectLst>
                <a:ea typeface="ＭＳ Ｐゴシック" charset="0"/>
                <a:cs typeface="+mn-cs"/>
              </a:rPr>
              <a:t>Para estudio etiológico</a:t>
            </a:r>
          </a:p>
        </p:txBody>
      </p:sp>
      <p:sp>
        <p:nvSpPr>
          <p:cNvPr id="403464" name="Line 8"/>
          <p:cNvSpPr>
            <a:spLocks noChangeShapeType="1"/>
          </p:cNvSpPr>
          <p:nvPr/>
        </p:nvSpPr>
        <p:spPr bwMode="auto">
          <a:xfrm>
            <a:off x="4572000" y="2708275"/>
            <a:ext cx="0" cy="5032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3465" name="Line 9"/>
          <p:cNvSpPr>
            <a:spLocks noChangeShapeType="1"/>
          </p:cNvSpPr>
          <p:nvPr/>
        </p:nvSpPr>
        <p:spPr bwMode="auto">
          <a:xfrm>
            <a:off x="2627313" y="5084763"/>
            <a:ext cx="0"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53256" name="Group 10"/>
          <p:cNvGrpSpPr>
            <a:grpSpLocks/>
          </p:cNvGrpSpPr>
          <p:nvPr/>
        </p:nvGrpSpPr>
        <p:grpSpPr bwMode="auto">
          <a:xfrm>
            <a:off x="2700338" y="3213100"/>
            <a:ext cx="3897312" cy="433388"/>
            <a:chOff x="1060" y="1570"/>
            <a:chExt cx="2455" cy="635"/>
          </a:xfrm>
        </p:grpSpPr>
        <p:sp>
          <p:nvSpPr>
            <p:cNvPr id="403467" name="Rectangle 11"/>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3468" name="Rectangle 12"/>
            <p:cNvSpPr>
              <a:spLocks noChangeArrowheads="1"/>
            </p:cNvSpPr>
            <p:nvPr/>
          </p:nvSpPr>
          <p:spPr bwMode="auto">
            <a:xfrm>
              <a:off x="1437" y="1614"/>
              <a:ext cx="1649"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SEGÚN TIPO DE REACCIÓN</a:t>
              </a:r>
            </a:p>
          </p:txBody>
        </p:sp>
      </p:grpSp>
      <p:grpSp>
        <p:nvGrpSpPr>
          <p:cNvPr id="53257" name="Group 13"/>
          <p:cNvGrpSpPr>
            <a:grpSpLocks/>
          </p:cNvGrpSpPr>
          <p:nvPr/>
        </p:nvGrpSpPr>
        <p:grpSpPr bwMode="auto">
          <a:xfrm>
            <a:off x="1258888" y="4364038"/>
            <a:ext cx="2160587" cy="433387"/>
            <a:chOff x="1060" y="1570"/>
            <a:chExt cx="2455" cy="635"/>
          </a:xfrm>
        </p:grpSpPr>
        <p:sp>
          <p:nvSpPr>
            <p:cNvPr id="403470" name="Rectangle 14"/>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3471" name="Rectangle 15"/>
            <p:cNvSpPr>
              <a:spLocks noChangeArrowheads="1"/>
            </p:cNvSpPr>
            <p:nvPr/>
          </p:nvSpPr>
          <p:spPr bwMode="auto">
            <a:xfrm>
              <a:off x="1452" y="1614"/>
              <a:ext cx="1628" cy="406"/>
            </a:xfrm>
            <a:prstGeom prst="rect">
              <a:avLst/>
            </a:prstGeom>
            <a:noFill/>
            <a:ln w="9525">
              <a:noFill/>
              <a:miter lim="800000"/>
              <a:headEnd/>
              <a:tailEnd/>
            </a:ln>
          </p:spPr>
          <p:txBody>
            <a:bodyPr wrap="none" lIns="0" tIns="0" rIns="0" bIns="0">
              <a:spAutoFit/>
            </a:bodyPr>
            <a:lstStyle/>
            <a:p>
              <a:pPr algn="ctr" eaLnBrk="0" hangingPunct="0">
                <a:defRPr/>
              </a:pPr>
              <a:r>
                <a:rPr lang="es-ES_tradnl" b="1" i="1" dirty="0">
                  <a:solidFill>
                    <a:srgbClr val="FFFFFF"/>
                  </a:solidFill>
                  <a:effectLst>
                    <a:outerShdw blurRad="38100" dist="38100" dir="2700000" algn="tl">
                      <a:srgbClr val="000000"/>
                    </a:outerShdw>
                  </a:effectLst>
                  <a:ea typeface="ＭＳ Ｐゴシック" charset="0"/>
                  <a:cs typeface="+mn-cs"/>
                </a:rPr>
                <a:t>LOCAL &lt; 10 CM</a:t>
              </a:r>
            </a:p>
          </p:txBody>
        </p:sp>
      </p:grpSp>
      <p:grpSp>
        <p:nvGrpSpPr>
          <p:cNvPr id="53258" name="Group 19"/>
          <p:cNvGrpSpPr>
            <a:grpSpLocks/>
          </p:cNvGrpSpPr>
          <p:nvPr/>
        </p:nvGrpSpPr>
        <p:grpSpPr bwMode="auto">
          <a:xfrm>
            <a:off x="3851275" y="4365625"/>
            <a:ext cx="2160588" cy="433388"/>
            <a:chOff x="1060" y="1570"/>
            <a:chExt cx="2455" cy="635"/>
          </a:xfrm>
        </p:grpSpPr>
        <p:sp>
          <p:nvSpPr>
            <p:cNvPr id="403476" name="Rectangle 20"/>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3477" name="Rectangle 21"/>
            <p:cNvSpPr>
              <a:spLocks noChangeArrowheads="1"/>
            </p:cNvSpPr>
            <p:nvPr/>
          </p:nvSpPr>
          <p:spPr bwMode="auto">
            <a:xfrm>
              <a:off x="1439" y="1614"/>
              <a:ext cx="1654"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LOCAL &gt; 10 CM</a:t>
              </a:r>
            </a:p>
          </p:txBody>
        </p:sp>
      </p:grpSp>
      <p:grpSp>
        <p:nvGrpSpPr>
          <p:cNvPr id="53259" name="Group 22"/>
          <p:cNvGrpSpPr>
            <a:grpSpLocks/>
          </p:cNvGrpSpPr>
          <p:nvPr/>
        </p:nvGrpSpPr>
        <p:grpSpPr bwMode="auto">
          <a:xfrm>
            <a:off x="6227763" y="4365625"/>
            <a:ext cx="2160587" cy="594270"/>
            <a:chOff x="1060" y="1570"/>
            <a:chExt cx="2455" cy="639"/>
          </a:xfrm>
        </p:grpSpPr>
        <p:sp>
          <p:nvSpPr>
            <p:cNvPr id="403479" name="Rectangle 23"/>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3480" name="Rectangle 24"/>
            <p:cNvSpPr>
              <a:spLocks noChangeArrowheads="1"/>
            </p:cNvSpPr>
            <p:nvPr/>
          </p:nvSpPr>
          <p:spPr bwMode="auto">
            <a:xfrm>
              <a:off x="1383" y="1613"/>
              <a:ext cx="1763" cy="59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GENERALIZADA</a:t>
              </a:r>
            </a:p>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SISTÉMICA</a:t>
              </a:r>
            </a:p>
          </p:txBody>
        </p:sp>
      </p:grpSp>
      <p:sp>
        <p:nvSpPr>
          <p:cNvPr id="403481" name="Line 25"/>
          <p:cNvSpPr>
            <a:spLocks noChangeShapeType="1"/>
          </p:cNvSpPr>
          <p:nvPr/>
        </p:nvSpPr>
        <p:spPr bwMode="auto">
          <a:xfrm>
            <a:off x="3059113" y="3789363"/>
            <a:ext cx="0" cy="503237"/>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3482" name="Line 26"/>
          <p:cNvSpPr>
            <a:spLocks noChangeShapeType="1"/>
          </p:cNvSpPr>
          <p:nvPr/>
        </p:nvSpPr>
        <p:spPr bwMode="auto">
          <a:xfrm>
            <a:off x="6443663" y="3789363"/>
            <a:ext cx="0" cy="503237"/>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3483" name="Line 27"/>
          <p:cNvSpPr>
            <a:spLocks noChangeShapeType="1"/>
          </p:cNvSpPr>
          <p:nvPr/>
        </p:nvSpPr>
        <p:spPr bwMode="auto">
          <a:xfrm>
            <a:off x="4859338" y="3789363"/>
            <a:ext cx="0" cy="503237"/>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3484" name="Rectangle 28"/>
          <p:cNvSpPr>
            <a:spLocks noChangeArrowheads="1"/>
          </p:cNvSpPr>
          <p:nvPr/>
        </p:nvSpPr>
        <p:spPr bwMode="auto">
          <a:xfrm>
            <a:off x="1042988" y="5734050"/>
            <a:ext cx="3248025"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FFFFF"/>
                </a:solidFill>
                <a:effectLst>
                  <a:outerShdw blurRad="38100" dist="38100" dir="2700000" algn="tl">
                    <a:srgbClr val="000000"/>
                  </a:outerShdw>
                </a:effectLst>
                <a:ea typeface="ＭＳ Ｐゴシック" charset="0"/>
                <a:cs typeface="+mn-cs"/>
              </a:rPr>
              <a:t> </a:t>
            </a:r>
            <a:r>
              <a:rPr lang="es-ES" b="1" dirty="0">
                <a:solidFill>
                  <a:srgbClr val="FFFF00"/>
                </a:solidFill>
                <a:effectLst>
                  <a:outerShdw blurRad="38100" dist="38100" dir="2700000" algn="tl">
                    <a:srgbClr val="000000"/>
                  </a:outerShdw>
                </a:effectLst>
                <a:ea typeface="ＭＳ Ｐゴシック" charset="0"/>
                <a:cs typeface="+mn-cs"/>
              </a:rPr>
              <a:t>Control por</a:t>
            </a:r>
          </a:p>
          <a:p>
            <a:pPr algn="ctr">
              <a:defRPr/>
            </a:pPr>
            <a:r>
              <a:rPr lang="es-ES" b="1" dirty="0">
                <a:solidFill>
                  <a:srgbClr val="FFFF00"/>
                </a:solidFill>
                <a:effectLst>
                  <a:outerShdw blurRad="38100" dist="38100" dir="2700000" algn="tl">
                    <a:srgbClr val="000000"/>
                  </a:outerShdw>
                </a:effectLst>
                <a:ea typeface="ＭＳ Ｐゴシック" charset="0"/>
                <a:cs typeface="+mn-cs"/>
              </a:rPr>
              <a:t>MÉDICO </a:t>
            </a:r>
            <a:r>
              <a:rPr lang="es-ES" b="1" dirty="0">
                <a:solidFill>
                  <a:srgbClr val="FFFF00"/>
                </a:solidFill>
                <a:effectLst>
                  <a:outerShdw blurRad="38100" dist="38100" dir="2700000" algn="tl">
                    <a:srgbClr val="000000"/>
                  </a:outerShdw>
                </a:effectLst>
                <a:ea typeface="ＭＳ Ｐゴシック" charset="0"/>
              </a:rPr>
              <a:t>Pediatra</a:t>
            </a:r>
            <a:endParaRPr lang="es-ES" b="1" dirty="0">
              <a:solidFill>
                <a:srgbClr val="FFFF00"/>
              </a:solidFill>
              <a:effectLst>
                <a:outerShdw blurRad="38100" dist="38100" dir="2700000" algn="tl">
                  <a:srgbClr val="000000"/>
                </a:outerShdw>
              </a:effectLst>
              <a:ea typeface="ＭＳ Ｐゴシック" charset="0"/>
              <a:cs typeface="+mn-cs"/>
            </a:endParaRPr>
          </a:p>
          <a:p>
            <a:pPr algn="ctr">
              <a:defRPr/>
            </a:pPr>
            <a:r>
              <a:rPr lang="es-ES" b="1" dirty="0">
                <a:solidFill>
                  <a:srgbClr val="FFFFFF"/>
                </a:solidFill>
                <a:effectLst>
                  <a:outerShdw blurRad="38100" dist="38100" dir="2700000" algn="tl">
                    <a:srgbClr val="000000"/>
                  </a:outerShdw>
                </a:effectLst>
                <a:ea typeface="ＭＳ Ｐゴシック" charset="0"/>
                <a:cs typeface="+mn-cs"/>
              </a:rPr>
              <a:t>tratamiento sintomático</a:t>
            </a:r>
          </a:p>
        </p:txBody>
      </p:sp>
      <p:sp>
        <p:nvSpPr>
          <p:cNvPr id="403485" name="Line 29"/>
          <p:cNvSpPr>
            <a:spLocks noChangeShapeType="1"/>
          </p:cNvSpPr>
          <p:nvPr/>
        </p:nvSpPr>
        <p:spPr bwMode="auto">
          <a:xfrm>
            <a:off x="7380288" y="5084763"/>
            <a:ext cx="0"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3486" name="Line 30"/>
          <p:cNvSpPr>
            <a:spLocks noChangeShapeType="1"/>
          </p:cNvSpPr>
          <p:nvPr/>
        </p:nvSpPr>
        <p:spPr bwMode="auto">
          <a:xfrm>
            <a:off x="5435600" y="5084763"/>
            <a:ext cx="0"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83850055-8A13-EE46-B560-972EB0D348AC}" type="slidenum">
              <a:rPr lang="es-ES" sz="1400">
                <a:solidFill>
                  <a:srgbClr val="00FFFF"/>
                </a:solidFill>
              </a:rPr>
              <a:pPr eaLnBrk="1" hangingPunct="1"/>
              <a:t>47</a:t>
            </a:fld>
            <a:endParaRPr lang="es-ES" sz="1400">
              <a:solidFill>
                <a:srgbClr val="00FFFF"/>
              </a:solidFill>
            </a:endParaRPr>
          </a:p>
        </p:txBody>
      </p:sp>
      <p:sp>
        <p:nvSpPr>
          <p:cNvPr id="404483" name="Rectangle 3"/>
          <p:cNvSpPr>
            <a:spLocks noGrp="1" noChangeArrowheads="1"/>
          </p:cNvSpPr>
          <p:nvPr>
            <p:ph type="title"/>
          </p:nvPr>
        </p:nvSpPr>
        <p:spPr>
          <a:xfrm>
            <a:off x="1740143" y="44450"/>
            <a:ext cx="6113220" cy="1223963"/>
          </a:xfrm>
        </p:spPr>
        <p:txBody>
          <a:bodyPr/>
          <a:lstStyle/>
          <a:p>
            <a:pPr eaLnBrk="1" hangingPunct="1">
              <a:defRPr/>
            </a:pPr>
            <a:r>
              <a:rPr lang="es-ES" dirty="0">
                <a:solidFill>
                  <a:srgbClr val="FF0000"/>
                </a:solidFill>
                <a:latin typeface="Comic Sans MS" charset="0"/>
                <a:ea typeface="ＭＳ Ｐゴシック" charset="0"/>
                <a:cs typeface="+mj-cs"/>
              </a:rPr>
              <a:t>Picadura de insectos</a:t>
            </a:r>
          </a:p>
        </p:txBody>
      </p:sp>
      <p:grpSp>
        <p:nvGrpSpPr>
          <p:cNvPr id="54275" name="Group 4"/>
          <p:cNvGrpSpPr>
            <a:grpSpLocks/>
          </p:cNvGrpSpPr>
          <p:nvPr/>
        </p:nvGrpSpPr>
        <p:grpSpPr bwMode="auto">
          <a:xfrm>
            <a:off x="2916238" y="1268413"/>
            <a:ext cx="3897312" cy="431800"/>
            <a:chOff x="1060" y="1570"/>
            <a:chExt cx="2455" cy="635"/>
          </a:xfrm>
        </p:grpSpPr>
        <p:sp>
          <p:nvSpPr>
            <p:cNvPr id="404485" name="Rectangle 5"/>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effectLst>
                  <a:outerShdw blurRad="38100" dist="38100" dir="2700000" algn="tl">
                    <a:srgbClr val="000000"/>
                  </a:outerShdw>
                </a:effectLst>
                <a:ea typeface="ＭＳ Ｐゴシック" charset="0"/>
                <a:cs typeface="+mn-cs"/>
              </a:endParaRPr>
            </a:p>
          </p:txBody>
        </p:sp>
        <p:sp>
          <p:nvSpPr>
            <p:cNvPr id="404486" name="Rectangle 6"/>
            <p:cNvSpPr>
              <a:spLocks noChangeArrowheads="1"/>
            </p:cNvSpPr>
            <p:nvPr/>
          </p:nvSpPr>
          <p:spPr bwMode="auto">
            <a:xfrm>
              <a:off x="1472" y="1614"/>
              <a:ext cx="1590" cy="407"/>
            </a:xfrm>
            <a:prstGeom prst="rect">
              <a:avLst/>
            </a:prstGeom>
            <a:noFill/>
            <a:ln w="9525">
              <a:noFill/>
              <a:miter lim="800000"/>
              <a:headEnd/>
              <a:tailEnd/>
            </a:ln>
          </p:spPr>
          <p:txBody>
            <a:bodyPr wrap="none" lIns="0" tIns="0" rIns="0" bIns="0">
              <a:spAutoFit/>
            </a:bodyPr>
            <a:lstStyle/>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ESTUDIO ALERGOLÓGICO</a:t>
              </a:r>
              <a:endParaRPr lang="es-ES_tradnl" b="1" dirty="0">
                <a:solidFill>
                  <a:schemeClr val="bg1"/>
                </a:solidFill>
                <a:effectLst>
                  <a:outerShdw blurRad="38100" dist="38100" dir="2700000" algn="tl">
                    <a:srgbClr val="000000"/>
                  </a:outerShdw>
                </a:effectLst>
                <a:ea typeface="ＭＳ Ｐゴシック" charset="0"/>
                <a:cs typeface="+mn-cs"/>
              </a:endParaRPr>
            </a:p>
          </p:txBody>
        </p:sp>
      </p:grpSp>
      <p:sp>
        <p:nvSpPr>
          <p:cNvPr id="404488" name="Line 8"/>
          <p:cNvSpPr>
            <a:spLocks noChangeShapeType="1"/>
          </p:cNvSpPr>
          <p:nvPr/>
        </p:nvSpPr>
        <p:spPr bwMode="auto">
          <a:xfrm>
            <a:off x="4643438" y="1916113"/>
            <a:ext cx="0" cy="122555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4489" name="Line 9"/>
          <p:cNvSpPr>
            <a:spLocks noChangeShapeType="1"/>
          </p:cNvSpPr>
          <p:nvPr/>
        </p:nvSpPr>
        <p:spPr bwMode="auto">
          <a:xfrm>
            <a:off x="7618445" y="5241447"/>
            <a:ext cx="0" cy="576262"/>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54278" name="Group 10"/>
          <p:cNvGrpSpPr>
            <a:grpSpLocks/>
          </p:cNvGrpSpPr>
          <p:nvPr/>
        </p:nvGrpSpPr>
        <p:grpSpPr bwMode="auto">
          <a:xfrm>
            <a:off x="2700338" y="3213100"/>
            <a:ext cx="3897312" cy="433388"/>
            <a:chOff x="1060" y="1570"/>
            <a:chExt cx="2455" cy="635"/>
          </a:xfrm>
        </p:grpSpPr>
        <p:sp>
          <p:nvSpPr>
            <p:cNvPr id="404491" name="Rectangle 11"/>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04492" name="Rectangle 12"/>
            <p:cNvSpPr>
              <a:spLocks noChangeArrowheads="1"/>
            </p:cNvSpPr>
            <p:nvPr/>
          </p:nvSpPr>
          <p:spPr bwMode="auto">
            <a:xfrm>
              <a:off x="1437" y="1614"/>
              <a:ext cx="1649" cy="406"/>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SEGÚN TIPO DE REACCIÓN</a:t>
              </a:r>
            </a:p>
          </p:txBody>
        </p:sp>
      </p:grpSp>
      <p:grpSp>
        <p:nvGrpSpPr>
          <p:cNvPr id="54279" name="Group 13"/>
          <p:cNvGrpSpPr>
            <a:grpSpLocks/>
          </p:cNvGrpSpPr>
          <p:nvPr/>
        </p:nvGrpSpPr>
        <p:grpSpPr bwMode="auto">
          <a:xfrm>
            <a:off x="1620838" y="4508500"/>
            <a:ext cx="1079500" cy="433388"/>
            <a:chOff x="1060" y="1570"/>
            <a:chExt cx="2455" cy="635"/>
          </a:xfrm>
        </p:grpSpPr>
        <p:sp>
          <p:nvSpPr>
            <p:cNvPr id="404494" name="Rectangle 14"/>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04495" name="Rectangle 15"/>
            <p:cNvSpPr>
              <a:spLocks noChangeArrowheads="1"/>
            </p:cNvSpPr>
            <p:nvPr/>
          </p:nvSpPr>
          <p:spPr bwMode="auto">
            <a:xfrm>
              <a:off x="1683" y="1614"/>
              <a:ext cx="1165"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Local</a:t>
              </a:r>
            </a:p>
          </p:txBody>
        </p:sp>
      </p:grpSp>
      <p:grpSp>
        <p:nvGrpSpPr>
          <p:cNvPr id="54280" name="Group 16"/>
          <p:cNvGrpSpPr>
            <a:grpSpLocks/>
          </p:cNvGrpSpPr>
          <p:nvPr/>
        </p:nvGrpSpPr>
        <p:grpSpPr bwMode="auto">
          <a:xfrm>
            <a:off x="3203575" y="4365625"/>
            <a:ext cx="2911475" cy="646113"/>
            <a:chOff x="907" y="1570"/>
            <a:chExt cx="2725" cy="635"/>
          </a:xfrm>
        </p:grpSpPr>
        <p:sp>
          <p:nvSpPr>
            <p:cNvPr id="404497" name="Rectangle 17"/>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04498" name="Rectangle 18"/>
            <p:cNvSpPr>
              <a:spLocks noChangeArrowheads="1"/>
            </p:cNvSpPr>
            <p:nvPr/>
          </p:nvSpPr>
          <p:spPr bwMode="auto">
            <a:xfrm>
              <a:off x="907" y="1614"/>
              <a:ext cx="2725" cy="540"/>
            </a:xfrm>
            <a:prstGeom prst="rect">
              <a:avLst/>
            </a:prstGeom>
            <a:noFill/>
            <a:ln w="9525">
              <a:noFill/>
              <a:miter lim="800000"/>
              <a:headEnd/>
              <a:tailEnd/>
            </a:ln>
          </p:spPr>
          <p:txBody>
            <a:bodyPr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Generalizada</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Urticaria/Angioedema</a:t>
              </a:r>
            </a:p>
          </p:txBody>
        </p:sp>
      </p:grpSp>
      <p:grpSp>
        <p:nvGrpSpPr>
          <p:cNvPr id="54281" name="Group 19"/>
          <p:cNvGrpSpPr>
            <a:grpSpLocks/>
          </p:cNvGrpSpPr>
          <p:nvPr/>
        </p:nvGrpSpPr>
        <p:grpSpPr bwMode="auto">
          <a:xfrm>
            <a:off x="6227763" y="4365625"/>
            <a:ext cx="2160587" cy="594270"/>
            <a:chOff x="1060" y="1570"/>
            <a:chExt cx="2455" cy="639"/>
          </a:xfrm>
        </p:grpSpPr>
        <p:sp>
          <p:nvSpPr>
            <p:cNvPr id="404500" name="Rectangle 20"/>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04501" name="Rectangle 21"/>
            <p:cNvSpPr>
              <a:spLocks noChangeArrowheads="1"/>
            </p:cNvSpPr>
            <p:nvPr/>
          </p:nvSpPr>
          <p:spPr bwMode="auto">
            <a:xfrm>
              <a:off x="1611" y="1613"/>
              <a:ext cx="1311" cy="596"/>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Reacción</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Anafiláctica</a:t>
              </a:r>
            </a:p>
          </p:txBody>
        </p:sp>
      </p:grpSp>
      <p:sp>
        <p:nvSpPr>
          <p:cNvPr id="404502" name="Line 22"/>
          <p:cNvSpPr>
            <a:spLocks noChangeShapeType="1"/>
          </p:cNvSpPr>
          <p:nvPr/>
        </p:nvSpPr>
        <p:spPr bwMode="auto">
          <a:xfrm flipH="1">
            <a:off x="2555875" y="3789363"/>
            <a:ext cx="503238" cy="4318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4503" name="Line 23"/>
          <p:cNvSpPr>
            <a:spLocks noChangeShapeType="1"/>
          </p:cNvSpPr>
          <p:nvPr/>
        </p:nvSpPr>
        <p:spPr bwMode="auto">
          <a:xfrm>
            <a:off x="6300788" y="3789363"/>
            <a:ext cx="504825" cy="4318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4504" name="Line 24"/>
          <p:cNvSpPr>
            <a:spLocks noChangeShapeType="1"/>
          </p:cNvSpPr>
          <p:nvPr/>
        </p:nvSpPr>
        <p:spPr bwMode="auto">
          <a:xfrm>
            <a:off x="4859338" y="3789363"/>
            <a:ext cx="0" cy="503237"/>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4505" name="Rectangle 25"/>
          <p:cNvSpPr>
            <a:spLocks noChangeArrowheads="1"/>
          </p:cNvSpPr>
          <p:nvPr/>
        </p:nvSpPr>
        <p:spPr bwMode="auto">
          <a:xfrm>
            <a:off x="179388" y="5734050"/>
            <a:ext cx="2808287"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a:solidFill>
                  <a:srgbClr val="FFFF00"/>
                </a:solidFill>
                <a:effectLst>
                  <a:outerShdw blurRad="38100" dist="38100" dir="2700000" algn="tl">
                    <a:srgbClr val="000000"/>
                  </a:outerShdw>
                </a:effectLst>
                <a:ea typeface="ＭＳ Ｐゴシック" charset="0"/>
                <a:cs typeface="+mn-cs"/>
              </a:rPr>
              <a:t>Tratamiento </a:t>
            </a:r>
          </a:p>
          <a:p>
            <a:pPr algn="ctr">
              <a:defRPr/>
            </a:pPr>
            <a:r>
              <a:rPr lang="es-ES" b="1">
                <a:solidFill>
                  <a:srgbClr val="FFFF00"/>
                </a:solidFill>
                <a:effectLst>
                  <a:outerShdw blurRad="38100" dist="38100" dir="2700000" algn="tl">
                    <a:srgbClr val="000000"/>
                  </a:outerShdw>
                </a:effectLst>
                <a:ea typeface="ＭＳ Ｐゴシック" charset="0"/>
                <a:cs typeface="+mn-cs"/>
              </a:rPr>
              <a:t>Sintomático</a:t>
            </a:r>
          </a:p>
        </p:txBody>
      </p:sp>
      <p:sp>
        <p:nvSpPr>
          <p:cNvPr id="404506" name="Line 26"/>
          <p:cNvSpPr>
            <a:spLocks noChangeShapeType="1"/>
          </p:cNvSpPr>
          <p:nvPr/>
        </p:nvSpPr>
        <p:spPr bwMode="auto">
          <a:xfrm>
            <a:off x="7380288" y="5084763"/>
            <a:ext cx="0" cy="576262"/>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4507" name="Line 27"/>
          <p:cNvSpPr>
            <a:spLocks noChangeShapeType="1"/>
          </p:cNvSpPr>
          <p:nvPr/>
        </p:nvSpPr>
        <p:spPr bwMode="auto">
          <a:xfrm>
            <a:off x="4787900" y="5084763"/>
            <a:ext cx="0"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54288" name="Group 28"/>
          <p:cNvGrpSpPr>
            <a:grpSpLocks/>
          </p:cNvGrpSpPr>
          <p:nvPr/>
        </p:nvGrpSpPr>
        <p:grpSpPr bwMode="auto">
          <a:xfrm>
            <a:off x="2195513" y="2205038"/>
            <a:ext cx="5400675" cy="576262"/>
            <a:chOff x="1060" y="1570"/>
            <a:chExt cx="2455" cy="635"/>
          </a:xfrm>
        </p:grpSpPr>
        <p:sp>
          <p:nvSpPr>
            <p:cNvPr id="404509" name="Rectangle 29"/>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effectLst>
                  <a:outerShdw blurRad="38100" dist="38100" dir="2700000" algn="tl">
                    <a:srgbClr val="000000"/>
                  </a:outerShdw>
                </a:effectLst>
                <a:ea typeface="ＭＳ Ｐゴシック" charset="0"/>
                <a:cs typeface="+mn-cs"/>
              </a:endParaRPr>
            </a:p>
          </p:txBody>
        </p:sp>
        <p:sp>
          <p:nvSpPr>
            <p:cNvPr id="404510" name="Rectangle 30"/>
            <p:cNvSpPr>
              <a:spLocks noChangeArrowheads="1"/>
            </p:cNvSpPr>
            <p:nvPr/>
          </p:nvSpPr>
          <p:spPr bwMode="auto">
            <a:xfrm>
              <a:off x="1416" y="1615"/>
              <a:ext cx="1695" cy="543"/>
            </a:xfrm>
            <a:prstGeom prst="rect">
              <a:avLst/>
            </a:prstGeom>
            <a:noFill/>
            <a:ln w="9525">
              <a:noFill/>
              <a:miter lim="800000"/>
              <a:headEnd/>
              <a:tailEnd/>
            </a:ln>
          </p:spPr>
          <p:txBody>
            <a:bodyPr lIns="0" tIns="0" rIns="0" bIns="0">
              <a:spAutoFit/>
            </a:bodyPr>
            <a:lstStyle/>
            <a:p>
              <a:pPr algn="ctr" eaLnBrk="0" hangingPunct="0">
                <a:defRPr/>
              </a:pPr>
              <a:r>
                <a:rPr lang="es-ES" sz="1400" b="1" dirty="0">
                  <a:solidFill>
                    <a:srgbClr val="FFFFFF"/>
                  </a:solidFill>
                  <a:effectLst>
                    <a:outerShdw blurRad="38100" dist="38100" dir="2700000" algn="tl">
                      <a:srgbClr val="000000"/>
                    </a:outerShdw>
                  </a:effectLst>
                  <a:ea typeface="ＭＳ Ｐゴシック" charset="0"/>
                  <a:cs typeface="+mn-cs"/>
                </a:rPr>
                <a:t>INDICAR EL TRATAMIENTO ANTE </a:t>
              </a:r>
            </a:p>
            <a:p>
              <a:pPr algn="ctr" eaLnBrk="0" hangingPunct="0">
                <a:defRPr/>
              </a:pPr>
              <a:r>
                <a:rPr lang="es-ES" sz="1400" b="1" dirty="0">
                  <a:solidFill>
                    <a:srgbClr val="FFFFFF"/>
                  </a:solidFill>
                  <a:effectLst>
                    <a:outerShdw blurRad="38100" dist="38100" dir="2700000" algn="tl">
                      <a:srgbClr val="000000"/>
                    </a:outerShdw>
                  </a:effectLst>
                  <a:ea typeface="ＭＳ Ｐゴシック" charset="0"/>
                  <a:cs typeface="+mn-cs"/>
                </a:rPr>
                <a:t>UNA NUEVA PICADURA</a:t>
              </a:r>
              <a:r>
                <a:rPr lang="es-ES" b="1" dirty="0">
                  <a:solidFill>
                    <a:srgbClr val="FFFFFF"/>
                  </a:solidFill>
                  <a:effectLst>
                    <a:outerShdw blurRad="38100" dist="38100" dir="2700000" algn="tl">
                      <a:srgbClr val="000000"/>
                    </a:outerShdw>
                  </a:effectLst>
                  <a:ea typeface="ＭＳ Ｐゴシック" charset="0"/>
                  <a:cs typeface="+mn-cs"/>
                </a:rPr>
                <a:t> </a:t>
              </a:r>
              <a:endParaRPr lang="es-ES_tradnl" b="1" dirty="0">
                <a:solidFill>
                  <a:srgbClr val="FFFFFF"/>
                </a:solidFill>
                <a:effectLst>
                  <a:outerShdw blurRad="38100" dist="38100" dir="2700000" algn="tl">
                    <a:srgbClr val="000000"/>
                  </a:outerShdw>
                </a:effectLst>
                <a:ea typeface="ＭＳ Ｐゴシック" charset="0"/>
                <a:cs typeface="+mn-cs"/>
              </a:endParaRPr>
            </a:p>
          </p:txBody>
        </p:sp>
      </p:grpSp>
      <p:sp>
        <p:nvSpPr>
          <p:cNvPr id="404511" name="Rectangle 31"/>
          <p:cNvSpPr>
            <a:spLocks noChangeArrowheads="1"/>
          </p:cNvSpPr>
          <p:nvPr/>
        </p:nvSpPr>
        <p:spPr bwMode="auto">
          <a:xfrm>
            <a:off x="3203575" y="5734050"/>
            <a:ext cx="2808288"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a:solidFill>
                  <a:srgbClr val="FFFF00"/>
                </a:solidFill>
                <a:effectLst>
                  <a:outerShdw blurRad="38100" dist="38100" dir="2700000" algn="tl">
                    <a:srgbClr val="000000"/>
                  </a:outerShdw>
                </a:effectLst>
                <a:ea typeface="ＭＳ Ｐゴシック" charset="0"/>
                <a:cs typeface="+mn-cs"/>
              </a:rPr>
              <a:t>Valoración Indicación</a:t>
            </a:r>
          </a:p>
          <a:p>
            <a:pPr algn="ctr">
              <a:defRPr/>
            </a:pPr>
            <a:r>
              <a:rPr lang="es-ES" b="1">
                <a:solidFill>
                  <a:srgbClr val="FFFF00"/>
                </a:solidFill>
                <a:effectLst>
                  <a:outerShdw blurRad="38100" dist="38100" dir="2700000" algn="tl">
                    <a:srgbClr val="000000"/>
                  </a:outerShdw>
                </a:effectLst>
                <a:ea typeface="ＭＳ Ｐゴシック" charset="0"/>
                <a:cs typeface="+mn-cs"/>
              </a:rPr>
              <a:t>Inmunoterapia</a:t>
            </a:r>
          </a:p>
        </p:txBody>
      </p:sp>
      <p:sp>
        <p:nvSpPr>
          <p:cNvPr id="404512" name="Rectangle 32"/>
          <p:cNvSpPr>
            <a:spLocks noChangeArrowheads="1"/>
          </p:cNvSpPr>
          <p:nvPr/>
        </p:nvSpPr>
        <p:spPr bwMode="auto">
          <a:xfrm>
            <a:off x="6227763" y="5734050"/>
            <a:ext cx="2808287"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a:solidFill>
                  <a:srgbClr val="FFFF00"/>
                </a:solidFill>
                <a:effectLst>
                  <a:outerShdw blurRad="38100" dist="38100" dir="2700000" algn="tl">
                    <a:srgbClr val="000000"/>
                  </a:outerShdw>
                </a:effectLst>
                <a:ea typeface="ＭＳ Ｐゴシック" charset="0"/>
                <a:cs typeface="+mn-cs"/>
              </a:rPr>
              <a:t>INMUNOTERAPIA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28A5DA-642B-4D9C-BA56-D34D1A8E810A}"/>
              </a:ext>
            </a:extLst>
          </p:cNvPr>
          <p:cNvPicPr>
            <a:picLocks noChangeAspect="1"/>
          </p:cNvPicPr>
          <p:nvPr/>
        </p:nvPicPr>
        <p:blipFill>
          <a:blip r:embed="rId2"/>
          <a:stretch>
            <a:fillRect/>
          </a:stretch>
        </p:blipFill>
        <p:spPr>
          <a:xfrm>
            <a:off x="0" y="0"/>
            <a:ext cx="3125306" cy="4586240"/>
          </a:xfrm>
          <a:prstGeom prst="rect">
            <a:avLst/>
          </a:prstGeom>
        </p:spPr>
      </p:pic>
      <p:sp>
        <p:nvSpPr>
          <p:cNvPr id="3" name="Marcador de contenido 2">
            <a:extLst>
              <a:ext uri="{FF2B5EF4-FFF2-40B4-BE49-F238E27FC236}">
                <a16:creationId xmlns:a16="http://schemas.microsoft.com/office/drawing/2014/main" id="{C8CF4A83-D42B-4103-6EF9-316CD26FC24B}"/>
              </a:ext>
            </a:extLst>
          </p:cNvPr>
          <p:cNvSpPr>
            <a:spLocks noGrp="1"/>
          </p:cNvSpPr>
          <p:nvPr>
            <p:ph idx="1"/>
          </p:nvPr>
        </p:nvSpPr>
        <p:spPr>
          <a:xfrm>
            <a:off x="3503975" y="5329414"/>
            <a:ext cx="4979278" cy="1124686"/>
          </a:xfrm>
        </p:spPr>
        <p:txBody>
          <a:bodyPr>
            <a:normAutofit lnSpcReduction="10000"/>
          </a:bodyPr>
          <a:lstStyle/>
          <a:p>
            <a:pPr marL="0" indent="0">
              <a:buNone/>
            </a:pPr>
            <a:r>
              <a:rPr lang="es-ES" b="1" i="1" dirty="0"/>
              <a:t>Dr. Juan Carlos </a:t>
            </a:r>
            <a:r>
              <a:rPr lang="es-ES" b="1" i="1" dirty="0" err="1"/>
              <a:t>Cerdá</a:t>
            </a:r>
            <a:r>
              <a:rPr lang="es-ES" b="1" i="1" dirty="0"/>
              <a:t> Mir</a:t>
            </a:r>
          </a:p>
          <a:p>
            <a:pPr marL="0" indent="0">
              <a:buNone/>
            </a:pPr>
            <a:r>
              <a:rPr lang="es-ES" sz="2200" dirty="0"/>
              <a:t>Consorcio Hospital General Universitario de Valencia</a:t>
            </a:r>
          </a:p>
        </p:txBody>
      </p:sp>
      <p:sp>
        <p:nvSpPr>
          <p:cNvPr id="6" name="object 23">
            <a:extLst>
              <a:ext uri="{FF2B5EF4-FFF2-40B4-BE49-F238E27FC236}">
                <a16:creationId xmlns:a16="http://schemas.microsoft.com/office/drawing/2014/main" id="{7367DE72-2648-4C5F-B7F1-898B981F7C66}"/>
              </a:ext>
            </a:extLst>
          </p:cNvPr>
          <p:cNvSpPr txBox="1"/>
          <p:nvPr/>
        </p:nvSpPr>
        <p:spPr>
          <a:xfrm>
            <a:off x="122697" y="4380308"/>
            <a:ext cx="2418874" cy="3061094"/>
          </a:xfrm>
          <a:prstGeom prst="rect">
            <a:avLst/>
          </a:prstGeom>
        </p:spPr>
        <p:txBody>
          <a:bodyPr vert="horz" wrap="square" lIns="0" tIns="37465" rIns="0" bIns="0" rtlCol="0">
            <a:spAutoFit/>
          </a:bodyPr>
          <a:lstStyle/>
          <a:p>
            <a:pPr marL="103505" marR="164465" algn="ctr">
              <a:lnSpc>
                <a:spcPts val="2250"/>
              </a:lnSpc>
              <a:spcBef>
                <a:spcPts val="295"/>
              </a:spcBef>
            </a:pPr>
            <a:endParaRPr lang="es-ES" sz="2000" b="1" spc="40" dirty="0">
              <a:solidFill>
                <a:srgbClr val="37B5FF"/>
              </a:solidFill>
              <a:latin typeface="Trebuchet MS"/>
              <a:cs typeface="Trebuchet MS"/>
            </a:endParaRPr>
          </a:p>
          <a:p>
            <a:pPr marL="103505" marR="164465" algn="ctr">
              <a:lnSpc>
                <a:spcPts val="2250"/>
              </a:lnSpc>
              <a:spcBef>
                <a:spcPts val="295"/>
              </a:spcBef>
            </a:pPr>
            <a:r>
              <a:rPr sz="2000" b="1" spc="40" dirty="0">
                <a:solidFill>
                  <a:srgbClr val="0000FF"/>
                </a:solidFill>
                <a:latin typeface="Trebuchet MS"/>
                <a:cs typeface="Trebuchet MS"/>
              </a:rPr>
              <a:t>I</a:t>
            </a:r>
            <a:r>
              <a:rPr lang="es-ES" sz="2000" b="1" spc="40" dirty="0">
                <a:solidFill>
                  <a:srgbClr val="0000FF"/>
                </a:solidFill>
                <a:latin typeface="Trebuchet MS"/>
                <a:cs typeface="Trebuchet MS"/>
              </a:rPr>
              <a:t>V</a:t>
            </a:r>
            <a:r>
              <a:rPr sz="2000" b="1" spc="40" dirty="0">
                <a:solidFill>
                  <a:srgbClr val="0000FF"/>
                </a:solidFill>
                <a:latin typeface="Trebuchet MS"/>
                <a:cs typeface="Trebuchet MS"/>
              </a:rPr>
              <a:t> </a:t>
            </a:r>
            <a:r>
              <a:rPr sz="2000" b="1" spc="-45" dirty="0">
                <a:solidFill>
                  <a:srgbClr val="0000FF"/>
                </a:solidFill>
                <a:latin typeface="Trebuchet MS"/>
                <a:cs typeface="Trebuchet MS"/>
              </a:rPr>
              <a:t>JORNADA </a:t>
            </a:r>
            <a:r>
              <a:rPr sz="2000" b="1" spc="-70" dirty="0">
                <a:solidFill>
                  <a:srgbClr val="0000FF"/>
                </a:solidFill>
                <a:latin typeface="Trebuchet MS"/>
                <a:cs typeface="Trebuchet MS"/>
              </a:rPr>
              <a:t>VIRTUAL</a:t>
            </a:r>
            <a:r>
              <a:rPr sz="2000" b="1" spc="-65" dirty="0">
                <a:solidFill>
                  <a:srgbClr val="0000FF"/>
                </a:solidFill>
                <a:latin typeface="Trebuchet MS"/>
                <a:cs typeface="Trebuchet MS"/>
              </a:rPr>
              <a:t> </a:t>
            </a:r>
            <a:r>
              <a:rPr sz="2000" b="1" spc="-110" dirty="0">
                <a:solidFill>
                  <a:srgbClr val="0000FF"/>
                </a:solidFill>
                <a:latin typeface="Trebuchet MS"/>
                <a:cs typeface="Trebuchet MS"/>
              </a:rPr>
              <a:t>EN </a:t>
            </a:r>
            <a:r>
              <a:rPr sz="2000" b="1" spc="-105" dirty="0">
                <a:solidFill>
                  <a:srgbClr val="0000FF"/>
                </a:solidFill>
                <a:latin typeface="Trebuchet MS"/>
                <a:cs typeface="Trebuchet MS"/>
              </a:rPr>
              <a:t> </a:t>
            </a:r>
            <a:r>
              <a:rPr sz="2000" b="1" spc="-45" dirty="0">
                <a:solidFill>
                  <a:srgbClr val="0000FF"/>
                </a:solidFill>
                <a:latin typeface="Trebuchet MS"/>
                <a:cs typeface="Trebuchet MS"/>
              </a:rPr>
              <a:t>PEDIATRIA:</a:t>
            </a:r>
            <a:r>
              <a:rPr sz="2000" b="1" spc="95" dirty="0">
                <a:solidFill>
                  <a:srgbClr val="0000FF"/>
                </a:solidFill>
                <a:latin typeface="Trebuchet MS"/>
                <a:cs typeface="Trebuchet MS"/>
              </a:rPr>
              <a:t> </a:t>
            </a:r>
            <a:r>
              <a:rPr sz="2000" b="1" spc="-50" dirty="0">
                <a:solidFill>
                  <a:srgbClr val="0000FF"/>
                </a:solidFill>
                <a:latin typeface="Trebuchet MS"/>
                <a:cs typeface="Trebuchet MS"/>
              </a:rPr>
              <a:t>PREGUNTAS</a:t>
            </a:r>
            <a:r>
              <a:rPr sz="2000" b="1" spc="100" dirty="0">
                <a:solidFill>
                  <a:srgbClr val="0000FF"/>
                </a:solidFill>
                <a:latin typeface="Trebuchet MS"/>
                <a:cs typeface="Trebuchet MS"/>
              </a:rPr>
              <a:t> </a:t>
            </a:r>
            <a:r>
              <a:rPr sz="2000" b="1" spc="-195" dirty="0">
                <a:solidFill>
                  <a:srgbClr val="0000FF"/>
                </a:solidFill>
                <a:latin typeface="Trebuchet MS"/>
                <a:cs typeface="Trebuchet MS"/>
              </a:rPr>
              <a:t>Y </a:t>
            </a:r>
            <a:r>
              <a:rPr sz="2000" b="1" spc="-590" dirty="0">
                <a:solidFill>
                  <a:srgbClr val="0000FF"/>
                </a:solidFill>
                <a:latin typeface="Trebuchet MS"/>
                <a:cs typeface="Trebuchet MS"/>
              </a:rPr>
              <a:t> </a:t>
            </a:r>
            <a:r>
              <a:rPr sz="2000" b="1" dirty="0">
                <a:solidFill>
                  <a:srgbClr val="0000FF"/>
                </a:solidFill>
                <a:latin typeface="Trebuchet MS"/>
                <a:cs typeface="Trebuchet MS"/>
              </a:rPr>
              <a:t>RESPUESTAS</a:t>
            </a:r>
            <a:endParaRPr sz="2000" dirty="0">
              <a:solidFill>
                <a:srgbClr val="0000FF"/>
              </a:solidFill>
              <a:latin typeface="Trebuchet MS"/>
              <a:cs typeface="Trebuchet MS"/>
            </a:endParaRPr>
          </a:p>
          <a:p>
            <a:pPr algn="ctr">
              <a:lnSpc>
                <a:spcPct val="100000"/>
              </a:lnSpc>
              <a:spcBef>
                <a:spcPts val="750"/>
              </a:spcBef>
            </a:pPr>
            <a:r>
              <a:rPr sz="1700" b="1" spc="-25" dirty="0">
                <a:solidFill>
                  <a:srgbClr val="EC4049"/>
                </a:solidFill>
                <a:latin typeface="Trebuchet MS"/>
                <a:cs typeface="Trebuchet MS"/>
              </a:rPr>
              <a:t>"</a:t>
            </a:r>
            <a:r>
              <a:rPr sz="1700" b="1" spc="-345" dirty="0">
                <a:solidFill>
                  <a:srgbClr val="EC4049"/>
                </a:solidFill>
                <a:latin typeface="Trebuchet MS"/>
                <a:cs typeface="Trebuchet MS"/>
              </a:rPr>
              <a:t> </a:t>
            </a:r>
            <a:r>
              <a:rPr sz="1600" b="1" spc="210" dirty="0">
                <a:solidFill>
                  <a:srgbClr val="EC4049"/>
                </a:solidFill>
                <a:latin typeface="Trebuchet MS"/>
                <a:cs typeface="Trebuchet MS"/>
              </a:rPr>
              <a:t>S</a:t>
            </a:r>
            <a:r>
              <a:rPr sz="1600" b="1" spc="-95" dirty="0">
                <a:solidFill>
                  <a:srgbClr val="EC4049"/>
                </a:solidFill>
                <a:latin typeface="Trebuchet MS"/>
                <a:cs typeface="Trebuchet MS"/>
              </a:rPr>
              <a:t>O</a:t>
            </a:r>
            <a:r>
              <a:rPr sz="1600" b="1" spc="130" dirty="0">
                <a:solidFill>
                  <a:srgbClr val="EC4049"/>
                </a:solidFill>
                <a:latin typeface="Trebuchet MS"/>
                <a:cs typeface="Trebuchet MS"/>
              </a:rPr>
              <a:t>M</a:t>
            </a:r>
            <a:r>
              <a:rPr sz="1600" b="1" spc="-95" dirty="0">
                <a:solidFill>
                  <a:srgbClr val="EC4049"/>
                </a:solidFill>
                <a:latin typeface="Trebuchet MS"/>
                <a:cs typeface="Trebuchet MS"/>
              </a:rPr>
              <a:t>O</a:t>
            </a:r>
            <a:r>
              <a:rPr sz="1600" b="1" spc="45" dirty="0">
                <a:solidFill>
                  <a:srgbClr val="EC4049"/>
                </a:solidFill>
                <a:latin typeface="Trebuchet MS"/>
                <a:cs typeface="Trebuchet MS"/>
              </a:rPr>
              <a:t>S</a:t>
            </a:r>
            <a:r>
              <a:rPr sz="1600" b="1" spc="200" dirty="0">
                <a:solidFill>
                  <a:srgbClr val="EC4049"/>
                </a:solidFill>
                <a:latin typeface="Trebuchet MS"/>
                <a:cs typeface="Trebuchet MS"/>
              </a:rPr>
              <a:t> </a:t>
            </a:r>
            <a:r>
              <a:rPr sz="1600" b="1" spc="-15" dirty="0">
                <a:solidFill>
                  <a:srgbClr val="EC4049"/>
                </a:solidFill>
                <a:latin typeface="Trebuchet MS"/>
                <a:cs typeface="Trebuchet MS"/>
              </a:rPr>
              <a:t>L</a:t>
            </a:r>
            <a:r>
              <a:rPr sz="1600" b="1" spc="-260" dirty="0">
                <a:solidFill>
                  <a:srgbClr val="EC4049"/>
                </a:solidFill>
                <a:latin typeface="Trebuchet MS"/>
                <a:cs typeface="Trebuchet MS"/>
              </a:rPr>
              <a:t>O</a:t>
            </a:r>
            <a:r>
              <a:rPr sz="1600" b="1" spc="200" dirty="0">
                <a:solidFill>
                  <a:srgbClr val="EC4049"/>
                </a:solidFill>
                <a:latin typeface="Trebuchet MS"/>
                <a:cs typeface="Trebuchet MS"/>
              </a:rPr>
              <a:t> </a:t>
            </a:r>
            <a:r>
              <a:rPr sz="1600" b="1" spc="-75" dirty="0">
                <a:solidFill>
                  <a:srgbClr val="EC4049"/>
                </a:solidFill>
                <a:latin typeface="Trebuchet MS"/>
                <a:cs typeface="Trebuchet MS"/>
              </a:rPr>
              <a:t>Q</a:t>
            </a:r>
            <a:r>
              <a:rPr sz="1600" b="1" spc="-40" dirty="0">
                <a:solidFill>
                  <a:srgbClr val="EC4049"/>
                </a:solidFill>
                <a:latin typeface="Trebuchet MS"/>
                <a:cs typeface="Trebuchet MS"/>
              </a:rPr>
              <a:t>U</a:t>
            </a:r>
            <a:r>
              <a:rPr sz="1600" b="1" spc="-155" dirty="0">
                <a:solidFill>
                  <a:srgbClr val="EC4049"/>
                </a:solidFill>
                <a:latin typeface="Trebuchet MS"/>
                <a:cs typeface="Trebuchet MS"/>
              </a:rPr>
              <a:t>E</a:t>
            </a:r>
            <a:r>
              <a:rPr sz="1600" b="1" spc="200" dirty="0">
                <a:solidFill>
                  <a:srgbClr val="EC4049"/>
                </a:solidFill>
                <a:latin typeface="Trebuchet MS"/>
                <a:cs typeface="Trebuchet MS"/>
              </a:rPr>
              <a:t> </a:t>
            </a:r>
            <a:r>
              <a:rPr sz="1600" b="1" spc="30" dirty="0">
                <a:solidFill>
                  <a:srgbClr val="EC4049"/>
                </a:solidFill>
                <a:latin typeface="Trebuchet MS"/>
                <a:cs typeface="Trebuchet MS"/>
              </a:rPr>
              <a:t>A</a:t>
            </a:r>
            <a:r>
              <a:rPr sz="1600" b="1" spc="65" dirty="0">
                <a:solidFill>
                  <a:srgbClr val="EC4049"/>
                </a:solidFill>
                <a:latin typeface="Trebuchet MS"/>
                <a:cs typeface="Trebuchet MS"/>
              </a:rPr>
              <a:t>P</a:t>
            </a:r>
            <a:r>
              <a:rPr sz="1600" b="1" spc="55" dirty="0">
                <a:solidFill>
                  <a:srgbClr val="EC4049"/>
                </a:solidFill>
                <a:latin typeface="Trebuchet MS"/>
                <a:cs typeface="Trebuchet MS"/>
              </a:rPr>
              <a:t>R</a:t>
            </a:r>
            <a:r>
              <a:rPr sz="1600" b="1" spc="10" dirty="0">
                <a:solidFill>
                  <a:srgbClr val="EC4049"/>
                </a:solidFill>
                <a:latin typeface="Trebuchet MS"/>
                <a:cs typeface="Trebuchet MS"/>
              </a:rPr>
              <a:t>E</a:t>
            </a:r>
            <a:r>
              <a:rPr sz="1600" b="1" spc="20" dirty="0">
                <a:solidFill>
                  <a:srgbClr val="EC4049"/>
                </a:solidFill>
                <a:latin typeface="Trebuchet MS"/>
                <a:cs typeface="Trebuchet MS"/>
              </a:rPr>
              <a:t>N</a:t>
            </a:r>
            <a:r>
              <a:rPr sz="1600" b="1" spc="10" dirty="0">
                <a:solidFill>
                  <a:srgbClr val="EC4049"/>
                </a:solidFill>
                <a:latin typeface="Trebuchet MS"/>
                <a:cs typeface="Trebuchet MS"/>
              </a:rPr>
              <a:t>DE</a:t>
            </a:r>
            <a:r>
              <a:rPr sz="1600" b="1" spc="130" dirty="0">
                <a:solidFill>
                  <a:srgbClr val="EC4049"/>
                </a:solidFill>
                <a:latin typeface="Trebuchet MS"/>
                <a:cs typeface="Trebuchet MS"/>
              </a:rPr>
              <a:t>M</a:t>
            </a:r>
            <a:r>
              <a:rPr sz="1600" b="1" spc="-95" dirty="0">
                <a:solidFill>
                  <a:srgbClr val="EC4049"/>
                </a:solidFill>
                <a:latin typeface="Trebuchet MS"/>
                <a:cs typeface="Trebuchet MS"/>
              </a:rPr>
              <a:t>O</a:t>
            </a:r>
            <a:r>
              <a:rPr sz="1600" b="1" spc="210" dirty="0">
                <a:solidFill>
                  <a:srgbClr val="EC4049"/>
                </a:solidFill>
                <a:latin typeface="Trebuchet MS"/>
                <a:cs typeface="Trebuchet MS"/>
              </a:rPr>
              <a:t>S</a:t>
            </a:r>
            <a:r>
              <a:rPr sz="1700" b="1" spc="-25" dirty="0">
                <a:solidFill>
                  <a:srgbClr val="EC4049"/>
                </a:solidFill>
                <a:latin typeface="Trebuchet MS"/>
                <a:cs typeface="Trebuchet MS"/>
              </a:rPr>
              <a:t>"</a:t>
            </a:r>
            <a:br>
              <a:rPr lang="es-ES" sz="1700" dirty="0">
                <a:solidFill>
                  <a:srgbClr val="EC4049"/>
                </a:solidFill>
                <a:latin typeface="Trebuchet MS"/>
                <a:cs typeface="Trebuchet MS"/>
              </a:rPr>
            </a:br>
            <a:endParaRPr lang="es-ES" sz="1700" dirty="0">
              <a:solidFill>
                <a:srgbClr val="EC4049"/>
              </a:solidFill>
              <a:latin typeface="Trebuchet MS"/>
              <a:cs typeface="Trebuchet MS"/>
            </a:endParaRPr>
          </a:p>
          <a:p>
            <a:pPr algn="ctr">
              <a:lnSpc>
                <a:spcPct val="100000"/>
              </a:lnSpc>
              <a:spcBef>
                <a:spcPts val="750"/>
              </a:spcBef>
            </a:pPr>
            <a:r>
              <a:rPr lang="es-ES" b="1" spc="-65" dirty="0">
                <a:latin typeface="Trebuchet MS"/>
                <a:cs typeface="Trebuchet MS"/>
              </a:rPr>
              <a:t>9</a:t>
            </a:r>
            <a:r>
              <a:rPr b="1" spc="-114" dirty="0">
                <a:latin typeface="Trebuchet MS"/>
                <a:cs typeface="Trebuchet MS"/>
              </a:rPr>
              <a:t> </a:t>
            </a:r>
            <a:r>
              <a:rPr lang="es-ES" b="1" spc="-135" dirty="0">
                <a:latin typeface="Trebuchet MS"/>
                <a:cs typeface="Trebuchet MS"/>
              </a:rPr>
              <a:t>y</a:t>
            </a:r>
            <a:r>
              <a:rPr b="1" spc="-114" dirty="0">
                <a:latin typeface="Trebuchet MS"/>
                <a:cs typeface="Trebuchet MS"/>
              </a:rPr>
              <a:t> </a:t>
            </a:r>
            <a:r>
              <a:rPr lang="es-ES" b="1" spc="-114" dirty="0">
                <a:latin typeface="Trebuchet MS"/>
                <a:cs typeface="Trebuchet MS"/>
              </a:rPr>
              <a:t>10 </a:t>
            </a:r>
            <a:r>
              <a:rPr lang="es-ES" b="1" spc="-135" dirty="0">
                <a:latin typeface="Trebuchet MS"/>
                <a:cs typeface="Trebuchet MS"/>
              </a:rPr>
              <a:t>de</a:t>
            </a:r>
            <a:r>
              <a:rPr b="1" spc="-114" dirty="0">
                <a:latin typeface="Trebuchet MS"/>
                <a:cs typeface="Trebuchet MS"/>
              </a:rPr>
              <a:t> </a:t>
            </a:r>
            <a:r>
              <a:rPr b="1" spc="-125" dirty="0">
                <a:latin typeface="Trebuchet MS"/>
                <a:cs typeface="Trebuchet MS"/>
              </a:rPr>
              <a:t>N</a:t>
            </a:r>
            <a:r>
              <a:rPr lang="es-ES" b="1" spc="-220" dirty="0" err="1">
                <a:latin typeface="Trebuchet MS"/>
                <a:cs typeface="Trebuchet MS"/>
              </a:rPr>
              <a:t>oviembre</a:t>
            </a:r>
            <a:r>
              <a:rPr b="1" spc="-114" dirty="0">
                <a:latin typeface="Trebuchet MS"/>
                <a:cs typeface="Trebuchet MS"/>
              </a:rPr>
              <a:t> </a:t>
            </a:r>
            <a:r>
              <a:rPr b="1" spc="-140" dirty="0">
                <a:latin typeface="Trebuchet MS"/>
                <a:cs typeface="Trebuchet MS"/>
              </a:rPr>
              <a:t>2</a:t>
            </a:r>
            <a:r>
              <a:rPr b="1" spc="-75" dirty="0">
                <a:latin typeface="Trebuchet MS"/>
                <a:cs typeface="Trebuchet MS"/>
              </a:rPr>
              <a:t>0</a:t>
            </a:r>
            <a:r>
              <a:rPr b="1" spc="-140" dirty="0">
                <a:latin typeface="Trebuchet MS"/>
                <a:cs typeface="Trebuchet MS"/>
              </a:rPr>
              <a:t>2</a:t>
            </a:r>
            <a:r>
              <a:rPr lang="es-ES" b="1" spc="-355" dirty="0">
                <a:latin typeface="Trebuchet MS"/>
                <a:cs typeface="Trebuchet MS"/>
              </a:rPr>
              <a:t>3</a:t>
            </a:r>
            <a:endParaRPr b="1" dirty="0">
              <a:latin typeface="Trebuchet MS"/>
              <a:cs typeface="Trebuchet MS"/>
            </a:endParaRPr>
          </a:p>
        </p:txBody>
      </p:sp>
      <p:sp>
        <p:nvSpPr>
          <p:cNvPr id="2" name="Título 1">
            <a:extLst>
              <a:ext uri="{FF2B5EF4-FFF2-40B4-BE49-F238E27FC236}">
                <a16:creationId xmlns:a16="http://schemas.microsoft.com/office/drawing/2014/main" id="{1EDD4344-043E-C1B8-86AA-4DA7F168FA27}"/>
              </a:ext>
            </a:extLst>
          </p:cNvPr>
          <p:cNvSpPr>
            <a:spLocks noGrp="1"/>
          </p:cNvSpPr>
          <p:nvPr>
            <p:ph type="title"/>
          </p:nvPr>
        </p:nvSpPr>
        <p:spPr>
          <a:xfrm>
            <a:off x="3321576" y="1350997"/>
            <a:ext cx="5564873" cy="3384120"/>
          </a:xfrm>
          <a:solidFill>
            <a:schemeClr val="accent5">
              <a:lumMod val="50000"/>
            </a:schemeClr>
          </a:solidFill>
          <a:ln w="57150" cmpd="sng">
            <a:solidFill>
              <a:srgbClr val="FF0000"/>
            </a:solidFill>
          </a:ln>
        </p:spPr>
        <p:txBody>
          <a:bodyPr>
            <a:noAutofit/>
          </a:bodyPr>
          <a:lstStyle/>
          <a:p>
            <a:pPr algn="ctr"/>
            <a:r>
              <a:rPr lang="es-ES" sz="5400" b="1" dirty="0">
                <a:solidFill>
                  <a:schemeClr val="bg1"/>
                </a:solidFill>
              </a:rPr>
              <a:t> “Todo lo que pica es Alergia”</a:t>
            </a:r>
          </a:p>
        </p:txBody>
      </p:sp>
      <p:pic>
        <p:nvPicPr>
          <p:cNvPr id="8" name="Imagen 7" descr="Omosquito_Post2_v0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64" y="270469"/>
            <a:ext cx="5596785" cy="4599209"/>
          </a:xfrm>
          <a:prstGeom prst="rect">
            <a:avLst/>
          </a:prstGeom>
        </p:spPr>
      </p:pic>
      <p:pic>
        <p:nvPicPr>
          <p:cNvPr id="14" name="Imagen 13" descr="ortiga-urt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664" y="270469"/>
            <a:ext cx="5193589" cy="4237597"/>
          </a:xfrm>
          <a:prstGeom prst="rect">
            <a:avLst/>
          </a:prstGeom>
        </p:spPr>
      </p:pic>
      <p:pic>
        <p:nvPicPr>
          <p:cNvPr id="4" name="Imagen 3" descr="me pic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89662" y="206618"/>
            <a:ext cx="5596787" cy="4663059"/>
          </a:xfrm>
          <a:prstGeom prst="rect">
            <a:avLst/>
          </a:prstGeom>
          <a:ln>
            <a:solidFill>
              <a:srgbClr val="FF0000"/>
            </a:solidFill>
          </a:ln>
        </p:spPr>
      </p:pic>
      <p:sp>
        <p:nvSpPr>
          <p:cNvPr id="7" name="CuadroTexto 6"/>
          <p:cNvSpPr txBox="1"/>
          <p:nvPr/>
        </p:nvSpPr>
        <p:spPr>
          <a:xfrm>
            <a:off x="2946717" y="3016580"/>
            <a:ext cx="5218765" cy="1323439"/>
          </a:xfrm>
          <a:prstGeom prst="rect">
            <a:avLst/>
          </a:prstGeom>
          <a:noFill/>
        </p:spPr>
        <p:txBody>
          <a:bodyPr wrap="square" rtlCol="0">
            <a:spAutoFit/>
          </a:bodyPr>
          <a:lstStyle/>
          <a:p>
            <a:pPr algn="ctr"/>
            <a:r>
              <a:rPr lang="es-ES" sz="8000" dirty="0"/>
              <a:t>URTICARIA</a:t>
            </a:r>
          </a:p>
        </p:txBody>
      </p:sp>
      <p:sp>
        <p:nvSpPr>
          <p:cNvPr id="15" name="Título 1">
            <a:extLst>
              <a:ext uri="{FF2B5EF4-FFF2-40B4-BE49-F238E27FC236}">
                <a16:creationId xmlns:a16="http://schemas.microsoft.com/office/drawing/2014/main" id="{1EDD4344-043E-C1B8-86AA-4DA7F168FA27}"/>
              </a:ext>
            </a:extLst>
          </p:cNvPr>
          <p:cNvSpPr txBox="1">
            <a:spLocks/>
          </p:cNvSpPr>
          <p:nvPr/>
        </p:nvSpPr>
        <p:spPr>
          <a:xfrm>
            <a:off x="2714725" y="206618"/>
            <a:ext cx="6344877" cy="4744040"/>
          </a:xfrm>
          <a:prstGeom prst="rect">
            <a:avLst/>
          </a:prstGeom>
          <a:solidFill>
            <a:srgbClr val="0000FF"/>
          </a:solidFill>
          <a:ln w="57150" cmpd="sng">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6000" b="1" dirty="0">
                <a:solidFill>
                  <a:schemeClr val="bg1"/>
                </a:solidFill>
              </a:rPr>
              <a:t> “NO Todo lo que pica es Alergia”</a:t>
            </a:r>
          </a:p>
        </p:txBody>
      </p:sp>
    </p:spTree>
    <p:extLst>
      <p:ext uri="{BB962C8B-B14F-4D97-AF65-F5344CB8AC3E}">
        <p14:creationId xmlns:p14="http://schemas.microsoft.com/office/powerpoint/2010/main" val="220397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ngiodema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550" y="3381320"/>
            <a:ext cx="4160696" cy="285908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ítulo 1">
            <a:extLst>
              <a:ext uri="{FF2B5EF4-FFF2-40B4-BE49-F238E27FC236}">
                <a16:creationId xmlns:a16="http://schemas.microsoft.com/office/drawing/2014/main" id="{70E5FEFB-7CA4-5215-FA9E-310AB60CA81B}"/>
              </a:ext>
            </a:extLst>
          </p:cNvPr>
          <p:cNvSpPr>
            <a:spLocks noGrp="1"/>
          </p:cNvSpPr>
          <p:nvPr>
            <p:ph type="title"/>
          </p:nvPr>
        </p:nvSpPr>
        <p:spPr>
          <a:xfrm>
            <a:off x="1746305" y="365126"/>
            <a:ext cx="5669819" cy="691161"/>
          </a:xfrm>
          <a:solidFill>
            <a:schemeClr val="accent3"/>
          </a:solidFill>
          <a:ln>
            <a:solidFill>
              <a:srgbClr val="1F4E79"/>
            </a:solidFill>
          </a:ln>
        </p:spPr>
        <p:txBody>
          <a:bodyPr>
            <a:normAutofit fontScale="90000"/>
          </a:bodyPr>
          <a:lstStyle/>
          <a:p>
            <a:pPr algn="ctr"/>
            <a:r>
              <a:rPr lang="es-ES" sz="3600" b="1" dirty="0"/>
              <a:t>DEFINICION Urticaria Crónica</a:t>
            </a:r>
          </a:p>
        </p:txBody>
      </p:sp>
      <p:sp>
        <p:nvSpPr>
          <p:cNvPr id="4" name="Marcador de contenido 3"/>
          <p:cNvSpPr>
            <a:spLocks noGrp="1"/>
          </p:cNvSpPr>
          <p:nvPr>
            <p:ph idx="1"/>
          </p:nvPr>
        </p:nvSpPr>
        <p:spPr>
          <a:xfrm>
            <a:off x="257963" y="1185862"/>
            <a:ext cx="4861587" cy="5054545"/>
          </a:xfrm>
          <a:solidFill>
            <a:srgbClr val="BDD7EE"/>
          </a:solidFill>
          <a:ln>
            <a:solidFill>
              <a:srgbClr val="1F4E79"/>
            </a:solidFill>
          </a:ln>
        </p:spPr>
        <p:txBody>
          <a:bodyPr>
            <a:noAutofit/>
          </a:bodyPr>
          <a:lstStyle/>
          <a:p>
            <a:r>
              <a:rPr lang="es-ES" dirty="0"/>
              <a:t>Presencia espontánea de elementos </a:t>
            </a:r>
            <a:r>
              <a:rPr lang="es-ES" dirty="0" err="1"/>
              <a:t>habonosos</a:t>
            </a:r>
            <a:r>
              <a:rPr lang="es-ES" dirty="0"/>
              <a:t>, </a:t>
            </a:r>
            <a:r>
              <a:rPr lang="es-ES" dirty="0" err="1"/>
              <a:t>angioedema</a:t>
            </a:r>
            <a:r>
              <a:rPr lang="es-ES" dirty="0"/>
              <a:t> o ambos, </a:t>
            </a:r>
          </a:p>
          <a:p>
            <a:r>
              <a:rPr lang="es-ES" dirty="0"/>
              <a:t>Los elementos </a:t>
            </a:r>
            <a:r>
              <a:rPr lang="es-ES" dirty="0" err="1"/>
              <a:t>maculopapulosos</a:t>
            </a:r>
            <a:r>
              <a:rPr lang="es-ES" dirty="0"/>
              <a:t> pueden ser de forma y tamaño variable en ocasiones rodeadas de eritema fijo.</a:t>
            </a:r>
          </a:p>
          <a:p>
            <a:r>
              <a:rPr lang="es-ES" dirty="0"/>
              <a:t>Fugaces, evanescentes que desaparecen sin dejar lesión residual.</a:t>
            </a:r>
          </a:p>
          <a:p>
            <a:r>
              <a:rPr lang="es-ES" dirty="0"/>
              <a:t>Asociados a prurito intenso/ardor.</a:t>
            </a:r>
          </a:p>
          <a:p>
            <a:r>
              <a:rPr lang="es-ES" dirty="0"/>
              <a:t>Con una duración mayor de seis semanas.</a:t>
            </a:r>
          </a:p>
          <a:p>
            <a:endParaRPr lang="es-ES" dirty="0"/>
          </a:p>
        </p:txBody>
      </p:sp>
      <p:sp>
        <p:nvSpPr>
          <p:cNvPr id="7" name="CuadroTexto 6"/>
          <p:cNvSpPr txBox="1"/>
          <p:nvPr/>
        </p:nvSpPr>
        <p:spPr>
          <a:xfrm>
            <a:off x="1733114" y="6442977"/>
            <a:ext cx="7268949" cy="369332"/>
          </a:xfrm>
          <a:prstGeom prst="rect">
            <a:avLst/>
          </a:prstGeom>
          <a:noFill/>
        </p:spPr>
        <p:txBody>
          <a:bodyPr wrap="square" rtlCol="0">
            <a:spAutoFit/>
          </a:bodyPr>
          <a:lstStyle/>
          <a:p>
            <a:r>
              <a:rPr lang="es-ES" dirty="0"/>
              <a:t>EAACI/GA (2)LEN/EDF/WAO. </a:t>
            </a:r>
            <a:r>
              <a:rPr lang="es-ES" dirty="0" err="1"/>
              <a:t>Allergy</a:t>
            </a:r>
            <a:r>
              <a:rPr lang="es-ES" dirty="0"/>
              <a:t>.. 2014; 69:868-887.</a:t>
            </a:r>
          </a:p>
        </p:txBody>
      </p:sp>
      <p:pic>
        <p:nvPicPr>
          <p:cNvPr id="8" name="Picture 4" descr="u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847" y="1185862"/>
            <a:ext cx="1766153" cy="3070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0892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Comida bas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7063"/>
            <a:ext cx="5364163" cy="242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Rectangle 2"/>
          <p:cNvSpPr>
            <a:spLocks noGrp="1" noChangeArrowheads="1"/>
          </p:cNvSpPr>
          <p:nvPr>
            <p:ph type="title"/>
          </p:nvPr>
        </p:nvSpPr>
        <p:spPr>
          <a:xfrm>
            <a:off x="468313" y="0"/>
            <a:ext cx="8001000" cy="981075"/>
          </a:xfrm>
        </p:spPr>
        <p:txBody>
          <a:bodyPr/>
          <a:lstStyle/>
          <a:p>
            <a:pPr eaLnBrk="1" hangingPunct="1">
              <a:defRPr/>
            </a:pPr>
            <a:r>
              <a:rPr lang="es-ES_tradnl" dirty="0">
                <a:cs typeface="+mj-cs"/>
              </a:rPr>
              <a:t>ALERGIA  A  ALIMENTOS</a:t>
            </a:r>
          </a:p>
        </p:txBody>
      </p:sp>
      <p:graphicFrame>
        <p:nvGraphicFramePr>
          <p:cNvPr id="18435" name="Object 3"/>
          <p:cNvGraphicFramePr>
            <a:graphicFrameLocks noGrp="1" noChangeAspect="1"/>
          </p:cNvGraphicFramePr>
          <p:nvPr>
            <p:ph type="dgm" idx="1"/>
          </p:nvPr>
        </p:nvGraphicFramePr>
        <p:xfrm>
          <a:off x="323850" y="1052513"/>
          <a:ext cx="8424863" cy="3770312"/>
        </p:xfrm>
        <a:graphic>
          <a:graphicData uri="http://schemas.openxmlformats.org/presentationml/2006/ole">
            <mc:AlternateContent xmlns:mc="http://schemas.openxmlformats.org/markup-compatibility/2006">
              <mc:Choice xmlns:v="urn:schemas-microsoft-com:vml" Requires="v">
                <p:oleObj name="MS Org Chart" r:id="rId3" imgW="10006642" imgH="4477109" progId="OrgPlusWOPX.4">
                  <p:embed followColorScheme="full"/>
                </p:oleObj>
              </mc:Choice>
              <mc:Fallback>
                <p:oleObj name="MS Org Chart" r:id="rId3" imgW="10006642" imgH="4477109" progId="OrgPlusWOPX.4">
                  <p:embed followColorScheme="full"/>
                  <p:pic>
                    <p:nvPicPr>
                      <p:cNvPr id="184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052513"/>
                        <a:ext cx="8424863" cy="377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5FEFB-7CA4-5215-FA9E-310AB60CA81B}"/>
              </a:ext>
            </a:extLst>
          </p:cNvPr>
          <p:cNvSpPr>
            <a:spLocks noGrp="1"/>
          </p:cNvSpPr>
          <p:nvPr>
            <p:ph type="title"/>
          </p:nvPr>
        </p:nvSpPr>
        <p:spPr>
          <a:xfrm>
            <a:off x="1338077" y="382532"/>
            <a:ext cx="6044027" cy="691161"/>
          </a:xfrm>
          <a:solidFill>
            <a:srgbClr val="5BD078"/>
          </a:solidFill>
          <a:ln>
            <a:solidFill>
              <a:srgbClr val="000000"/>
            </a:solidFill>
          </a:ln>
        </p:spPr>
        <p:txBody>
          <a:bodyPr>
            <a:normAutofit/>
          </a:bodyPr>
          <a:lstStyle/>
          <a:p>
            <a:pPr algn="ctr"/>
            <a:r>
              <a:rPr lang="es-ES" sz="3600" b="1" dirty="0"/>
              <a:t>Clasificación Urticaria Crónica</a:t>
            </a:r>
          </a:p>
        </p:txBody>
      </p:sp>
      <p:sp>
        <p:nvSpPr>
          <p:cNvPr id="4" name="Marcador de contenido 3"/>
          <p:cNvSpPr>
            <a:spLocks noGrp="1"/>
          </p:cNvSpPr>
          <p:nvPr>
            <p:ph idx="1"/>
          </p:nvPr>
        </p:nvSpPr>
        <p:spPr>
          <a:xfrm>
            <a:off x="549273" y="1633895"/>
            <a:ext cx="5721547" cy="4736077"/>
          </a:xfrm>
          <a:solidFill>
            <a:schemeClr val="accent1">
              <a:lumMod val="40000"/>
              <a:lumOff val="60000"/>
            </a:schemeClr>
          </a:solidFill>
          <a:ln>
            <a:solidFill>
              <a:schemeClr val="tx1"/>
            </a:solidFill>
          </a:ln>
        </p:spPr>
        <p:txBody>
          <a:bodyPr>
            <a:normAutofit fontScale="92500" lnSpcReduction="20000"/>
          </a:bodyPr>
          <a:lstStyle/>
          <a:p>
            <a:pPr marL="0" indent="0">
              <a:buNone/>
            </a:pPr>
            <a:endParaRPr lang="es-ES" b="1" dirty="0"/>
          </a:p>
          <a:p>
            <a:pPr marL="0" indent="0">
              <a:buNone/>
            </a:pPr>
            <a:r>
              <a:rPr lang="es-ES" sz="3200" b="1" dirty="0"/>
              <a:t>URTICARIA CRÓNICA ESPONTÁNEA </a:t>
            </a:r>
            <a:r>
              <a:rPr lang="es-ES" dirty="0"/>
              <a:t>(antes: Urticaria crónica idiopática).</a:t>
            </a:r>
          </a:p>
          <a:p>
            <a:r>
              <a:rPr lang="es-ES" dirty="0"/>
              <a:t>Posibles factores desencadenantes: Infecciosos, parasitarios, genéticos, medicamentos AAS, AINE</a:t>
            </a:r>
            <a:r>
              <a:rPr lang="es-ES" baseline="-25000" dirty="0"/>
              <a:t>S</a:t>
            </a:r>
            <a:r>
              <a:rPr lang="es-ES" dirty="0"/>
              <a:t>, IECA</a:t>
            </a:r>
            <a:r>
              <a:rPr lang="es-ES" baseline="-25000" dirty="0"/>
              <a:t>S , </a:t>
            </a:r>
            <a:r>
              <a:rPr lang="es-ES" dirty="0"/>
              <a:t>E. Tiroidea autoinmune.</a:t>
            </a:r>
          </a:p>
          <a:p>
            <a:r>
              <a:rPr lang="es-ES" dirty="0"/>
              <a:t>El 50% son de etiología desconocida.</a:t>
            </a:r>
          </a:p>
          <a:p>
            <a:endParaRPr lang="es-ES" dirty="0"/>
          </a:p>
          <a:p>
            <a:pPr marL="0" indent="0">
              <a:buNone/>
            </a:pPr>
            <a:r>
              <a:rPr lang="es-ES" sz="3000" b="1" dirty="0"/>
              <a:t>URTICARIA CRONICA INDUCIBLE </a:t>
            </a:r>
            <a:r>
              <a:rPr lang="es-ES" b="1" dirty="0"/>
              <a:t>(Urticaria física):</a:t>
            </a:r>
          </a:p>
          <a:p>
            <a:r>
              <a:rPr lang="es-ES" dirty="0"/>
              <a:t>Factores desencadenantes físicos, estrés y medicamentos antiinflamatorios.</a:t>
            </a:r>
          </a:p>
          <a:p>
            <a:pPr marL="0" indent="0">
              <a:buNone/>
            </a:pPr>
            <a:endParaRPr lang="es-ES" dirty="0"/>
          </a:p>
          <a:p>
            <a:endParaRPr lang="es-ES" dirty="0"/>
          </a:p>
        </p:txBody>
      </p:sp>
      <p:pic>
        <p:nvPicPr>
          <p:cNvPr id="3" name="Imagen 2"/>
          <p:cNvPicPr>
            <a:picLocks noChangeAspect="1"/>
          </p:cNvPicPr>
          <p:nvPr/>
        </p:nvPicPr>
        <p:blipFill>
          <a:blip r:embed="rId2"/>
          <a:stretch>
            <a:fillRect/>
          </a:stretch>
        </p:blipFill>
        <p:spPr>
          <a:xfrm>
            <a:off x="6418236" y="1633895"/>
            <a:ext cx="2603035" cy="4736077"/>
          </a:xfrm>
          <a:prstGeom prst="rect">
            <a:avLst/>
          </a:prstGeom>
          <a:ln>
            <a:solidFill>
              <a:srgbClr val="1F4E79"/>
            </a:solidFill>
          </a:ln>
        </p:spPr>
      </p:pic>
      <p:pic>
        <p:nvPicPr>
          <p:cNvPr id="5" name="Imagen 4" descr="Logotipo&#10;&#10;Descripción generada automáticamente">
            <a:extLst>
              <a:ext uri="{FF2B5EF4-FFF2-40B4-BE49-F238E27FC236}">
                <a16:creationId xmlns:a16="http://schemas.microsoft.com/office/drawing/2014/main" id="{A54BFC3A-3FD2-2D99-15A3-FBB30DBA4BB4}"/>
              </a:ext>
            </a:extLst>
          </p:cNvPr>
          <p:cNvPicPr>
            <a:picLocks noChangeAspect="1"/>
          </p:cNvPicPr>
          <p:nvPr/>
        </p:nvPicPr>
        <p:blipFill>
          <a:blip r:embed="rId3"/>
          <a:stretch>
            <a:fillRect/>
          </a:stretch>
        </p:blipFill>
        <p:spPr>
          <a:xfrm>
            <a:off x="8187673" y="6472263"/>
            <a:ext cx="956327" cy="372000"/>
          </a:xfrm>
          <a:prstGeom prst="rect">
            <a:avLst/>
          </a:prstGeom>
        </p:spPr>
      </p:pic>
    </p:spTree>
    <p:extLst>
      <p:ext uri="{BB962C8B-B14F-4D97-AF65-F5344CB8AC3E}">
        <p14:creationId xmlns:p14="http://schemas.microsoft.com/office/powerpoint/2010/main" val="2348238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224" name="AutoShape 128"/>
          <p:cNvSpPr>
            <a:spLocks noChangeArrowheads="1"/>
          </p:cNvSpPr>
          <p:nvPr/>
        </p:nvSpPr>
        <p:spPr bwMode="auto">
          <a:xfrm rot="-2666091">
            <a:off x="687388" y="2438400"/>
            <a:ext cx="914400" cy="914400"/>
          </a:xfrm>
          <a:prstGeom prst="lightningBolt">
            <a:avLst/>
          </a:prstGeom>
          <a:gradFill rotWithShape="0">
            <a:gsLst>
              <a:gs pos="0">
                <a:schemeClr val="accent1"/>
              </a:gs>
              <a:gs pos="100000">
                <a:srgbClr val="FFFF00"/>
              </a:gs>
            </a:gsLst>
            <a:lin ang="5400000" scaled="1"/>
          </a:gradFill>
          <a:ln w="12700">
            <a:solidFill>
              <a:schemeClr val="tx1"/>
            </a:solidFill>
            <a:miter lim="800000"/>
            <a:headEnd type="none" w="sm" len="sm"/>
            <a:tailEnd type="none" w="sm" len="sm"/>
          </a:ln>
          <a:effectLst>
            <a:outerShdw blurRad="63500" dist="38099" dir="2700000" algn="ctr" rotWithShape="0">
              <a:srgbClr val="FFFF00">
                <a:alpha val="74998"/>
              </a:srgbClr>
            </a:outerShdw>
          </a:effectLst>
        </p:spPr>
        <p:txBody>
          <a:bodyPr wrap="none" anchor="ctr"/>
          <a:lstStyle/>
          <a:p>
            <a:pPr>
              <a:defRPr/>
            </a:pPr>
            <a:endParaRPr lang="es-ES">
              <a:cs typeface="+mn-cs"/>
            </a:endParaRPr>
          </a:p>
        </p:txBody>
      </p:sp>
      <p:sp>
        <p:nvSpPr>
          <p:cNvPr id="4098" name="Rectangle 74"/>
          <p:cNvSpPr>
            <a:spLocks noChangeArrowheads="1"/>
          </p:cNvSpPr>
          <p:nvPr/>
        </p:nvSpPr>
        <p:spPr bwMode="auto">
          <a:xfrm>
            <a:off x="1588" y="0"/>
            <a:ext cx="1638300"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ES"/>
          </a:p>
        </p:txBody>
      </p:sp>
      <p:sp>
        <p:nvSpPr>
          <p:cNvPr id="4099" name="Freeform 75"/>
          <p:cNvSpPr>
            <a:spLocks/>
          </p:cNvSpPr>
          <p:nvPr/>
        </p:nvSpPr>
        <p:spPr bwMode="auto">
          <a:xfrm>
            <a:off x="11114" y="9525"/>
            <a:ext cx="828675" cy="1819275"/>
          </a:xfrm>
          <a:custGeom>
            <a:avLst/>
            <a:gdLst>
              <a:gd name="T0" fmla="*/ 828675 w 522"/>
              <a:gd name="T1" fmla="*/ 1819275 h 1146"/>
              <a:gd name="T2" fmla="*/ 723900 w 522"/>
              <a:gd name="T3" fmla="*/ 1190625 h 1146"/>
              <a:gd name="T4" fmla="*/ 581025 w 522"/>
              <a:gd name="T5" fmla="*/ 1476375 h 1146"/>
              <a:gd name="T6" fmla="*/ 628650 w 522"/>
              <a:gd name="T7" fmla="*/ 1152525 h 1146"/>
              <a:gd name="T8" fmla="*/ 333375 w 522"/>
              <a:gd name="T9" fmla="*/ 1543050 h 1146"/>
              <a:gd name="T10" fmla="*/ 542925 w 522"/>
              <a:gd name="T11" fmla="*/ 1047750 h 1146"/>
              <a:gd name="T12" fmla="*/ 295275 w 522"/>
              <a:gd name="T13" fmla="*/ 1200150 h 1146"/>
              <a:gd name="T14" fmla="*/ 485775 w 522"/>
              <a:gd name="T15" fmla="*/ 962025 h 1146"/>
              <a:gd name="T16" fmla="*/ 0 w 522"/>
              <a:gd name="T17" fmla="*/ 876300 h 1146"/>
              <a:gd name="T18" fmla="*/ 485775 w 522"/>
              <a:gd name="T19" fmla="*/ 790575 h 1146"/>
              <a:gd name="T20" fmla="*/ 295275 w 522"/>
              <a:gd name="T21" fmla="*/ 552450 h 1146"/>
              <a:gd name="T22" fmla="*/ 542925 w 522"/>
              <a:gd name="T23" fmla="*/ 704850 h 1146"/>
              <a:gd name="T24" fmla="*/ 333375 w 522"/>
              <a:gd name="T25" fmla="*/ 209550 h 1146"/>
              <a:gd name="T26" fmla="*/ 638175 w 522"/>
              <a:gd name="T27" fmla="*/ 600075 h 1146"/>
              <a:gd name="T28" fmla="*/ 590550 w 522"/>
              <a:gd name="T29" fmla="*/ 285750 h 1146"/>
              <a:gd name="T30" fmla="*/ 733425 w 522"/>
              <a:gd name="T31" fmla="*/ 561975 h 1146"/>
              <a:gd name="T32" fmla="*/ 828675 w 522"/>
              <a:gd name="T33" fmla="*/ 0 h 1146"/>
              <a:gd name="T34" fmla="*/ 828675 w 522"/>
              <a:gd name="T35" fmla="*/ 1819275 h 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2" h="1146">
                <a:moveTo>
                  <a:pt x="522" y="1146"/>
                </a:moveTo>
                <a:lnTo>
                  <a:pt x="456" y="750"/>
                </a:lnTo>
                <a:lnTo>
                  <a:pt x="366" y="930"/>
                </a:lnTo>
                <a:lnTo>
                  <a:pt x="396" y="726"/>
                </a:lnTo>
                <a:lnTo>
                  <a:pt x="210" y="972"/>
                </a:lnTo>
                <a:lnTo>
                  <a:pt x="342" y="660"/>
                </a:lnTo>
                <a:lnTo>
                  <a:pt x="186" y="756"/>
                </a:lnTo>
                <a:lnTo>
                  <a:pt x="306" y="606"/>
                </a:lnTo>
                <a:lnTo>
                  <a:pt x="0" y="552"/>
                </a:lnTo>
                <a:lnTo>
                  <a:pt x="306" y="498"/>
                </a:lnTo>
                <a:lnTo>
                  <a:pt x="186" y="348"/>
                </a:lnTo>
                <a:lnTo>
                  <a:pt x="342" y="444"/>
                </a:lnTo>
                <a:lnTo>
                  <a:pt x="210" y="132"/>
                </a:lnTo>
                <a:lnTo>
                  <a:pt x="402" y="378"/>
                </a:lnTo>
                <a:lnTo>
                  <a:pt x="372" y="180"/>
                </a:lnTo>
                <a:lnTo>
                  <a:pt x="462" y="354"/>
                </a:lnTo>
                <a:lnTo>
                  <a:pt x="522" y="0"/>
                </a:lnTo>
                <a:lnTo>
                  <a:pt x="522" y="1146"/>
                </a:lnTo>
                <a:close/>
              </a:path>
            </a:pathLst>
          </a:custGeom>
          <a:solidFill>
            <a:srgbClr val="FFB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4100" name="Freeform 76"/>
          <p:cNvSpPr>
            <a:spLocks/>
          </p:cNvSpPr>
          <p:nvPr/>
        </p:nvSpPr>
        <p:spPr bwMode="auto">
          <a:xfrm>
            <a:off x="868363" y="76200"/>
            <a:ext cx="762000" cy="1714500"/>
          </a:xfrm>
          <a:custGeom>
            <a:avLst/>
            <a:gdLst>
              <a:gd name="T0" fmla="*/ 104775 w 480"/>
              <a:gd name="T1" fmla="*/ 1562100 h 1080"/>
              <a:gd name="T2" fmla="*/ 57150 w 480"/>
              <a:gd name="T3" fmla="*/ 1447800 h 1080"/>
              <a:gd name="T4" fmla="*/ 161925 w 480"/>
              <a:gd name="T5" fmla="*/ 1495425 h 1080"/>
              <a:gd name="T6" fmla="*/ 66675 w 480"/>
              <a:gd name="T7" fmla="*/ 1323975 h 1080"/>
              <a:gd name="T8" fmla="*/ 200025 w 480"/>
              <a:gd name="T9" fmla="*/ 1419225 h 1080"/>
              <a:gd name="T10" fmla="*/ 66675 w 480"/>
              <a:gd name="T11" fmla="*/ 1200150 h 1080"/>
              <a:gd name="T12" fmla="*/ 285750 w 480"/>
              <a:gd name="T13" fmla="*/ 1362075 h 1080"/>
              <a:gd name="T14" fmla="*/ 228600 w 480"/>
              <a:gd name="T15" fmla="*/ 1038225 h 1080"/>
              <a:gd name="T16" fmla="*/ 371475 w 480"/>
              <a:gd name="T17" fmla="*/ 1304925 h 1080"/>
              <a:gd name="T18" fmla="*/ 342900 w 480"/>
              <a:gd name="T19" fmla="*/ 1085850 h 1080"/>
              <a:gd name="T20" fmla="*/ 466725 w 480"/>
              <a:gd name="T21" fmla="*/ 1276350 h 1080"/>
              <a:gd name="T22" fmla="*/ 457200 w 480"/>
              <a:gd name="T23" fmla="*/ 1143000 h 1080"/>
              <a:gd name="T24" fmla="*/ 542925 w 480"/>
              <a:gd name="T25" fmla="*/ 1266825 h 1080"/>
              <a:gd name="T26" fmla="*/ 581025 w 480"/>
              <a:gd name="T27" fmla="*/ 1209675 h 1080"/>
              <a:gd name="T28" fmla="*/ 762000 w 480"/>
              <a:gd name="T29" fmla="*/ 1276350 h 1080"/>
              <a:gd name="T30" fmla="*/ 609600 w 480"/>
              <a:gd name="T31" fmla="*/ 1152525 h 1080"/>
              <a:gd name="T32" fmla="*/ 647700 w 480"/>
              <a:gd name="T33" fmla="*/ 1085850 h 1080"/>
              <a:gd name="T34" fmla="*/ 495300 w 480"/>
              <a:gd name="T35" fmla="*/ 1076325 h 1080"/>
              <a:gd name="T36" fmla="*/ 609600 w 480"/>
              <a:gd name="T37" fmla="*/ 1019175 h 1080"/>
              <a:gd name="T38" fmla="*/ 390525 w 480"/>
              <a:gd name="T39" fmla="*/ 1009650 h 1080"/>
              <a:gd name="T40" fmla="*/ 590550 w 480"/>
              <a:gd name="T41" fmla="*/ 914400 h 1080"/>
              <a:gd name="T42" fmla="*/ 295275 w 480"/>
              <a:gd name="T43" fmla="*/ 933450 h 1080"/>
              <a:gd name="T44" fmla="*/ 571500 w 480"/>
              <a:gd name="T45" fmla="*/ 819150 h 1080"/>
              <a:gd name="T46" fmla="*/ 323850 w 480"/>
              <a:gd name="T47" fmla="*/ 714375 h 1080"/>
              <a:gd name="T48" fmla="*/ 581025 w 480"/>
              <a:gd name="T49" fmla="*/ 714375 h 1080"/>
              <a:gd name="T50" fmla="*/ 428625 w 480"/>
              <a:gd name="T51" fmla="*/ 647700 h 1080"/>
              <a:gd name="T52" fmla="*/ 619125 w 480"/>
              <a:gd name="T53" fmla="*/ 647700 h 1080"/>
              <a:gd name="T54" fmla="*/ 533400 w 480"/>
              <a:gd name="T55" fmla="*/ 581025 h 1080"/>
              <a:gd name="T56" fmla="*/ 657225 w 480"/>
              <a:gd name="T57" fmla="*/ 561975 h 1080"/>
              <a:gd name="T58" fmla="*/ 571500 w 480"/>
              <a:gd name="T59" fmla="*/ 428625 h 1080"/>
              <a:gd name="T60" fmla="*/ 504825 w 480"/>
              <a:gd name="T61" fmla="*/ 523875 h 1080"/>
              <a:gd name="T62" fmla="*/ 485775 w 480"/>
              <a:gd name="T63" fmla="*/ 419100 h 1080"/>
              <a:gd name="T64" fmla="*/ 390525 w 480"/>
              <a:gd name="T65" fmla="*/ 581025 h 1080"/>
              <a:gd name="T66" fmla="*/ 400050 w 480"/>
              <a:gd name="T67" fmla="*/ 419100 h 1080"/>
              <a:gd name="T68" fmla="*/ 276225 w 480"/>
              <a:gd name="T69" fmla="*/ 638175 h 1080"/>
              <a:gd name="T70" fmla="*/ 304800 w 480"/>
              <a:gd name="T71" fmla="*/ 371475 h 1080"/>
              <a:gd name="T72" fmla="*/ 66675 w 480"/>
              <a:gd name="T73" fmla="*/ 581025 h 1080"/>
              <a:gd name="T74" fmla="*/ 228600 w 480"/>
              <a:gd name="T75" fmla="*/ 323850 h 1080"/>
              <a:gd name="T76" fmla="*/ 47625 w 480"/>
              <a:gd name="T77" fmla="*/ 457200 h 1080"/>
              <a:gd name="T78" fmla="*/ 152400 w 480"/>
              <a:gd name="T79" fmla="*/ 257175 h 1080"/>
              <a:gd name="T80" fmla="*/ 38100 w 480"/>
              <a:gd name="T81" fmla="*/ 333375 h 1080"/>
              <a:gd name="T82" fmla="*/ 104775 w 480"/>
              <a:gd name="T83" fmla="*/ 200025 h 1080"/>
              <a:gd name="T84" fmla="*/ 38100 w 480"/>
              <a:gd name="T85" fmla="*/ 190500 h 1080"/>
              <a:gd name="T86" fmla="*/ 0 w 480"/>
              <a:gd name="T87" fmla="*/ 0 h 1080"/>
              <a:gd name="T88" fmla="*/ 238125 w 480"/>
              <a:gd name="T89" fmla="*/ 714375 h 1080"/>
              <a:gd name="T90" fmla="*/ 28575 w 480"/>
              <a:gd name="T91" fmla="*/ 1123950 h 10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0" h="1080">
                <a:moveTo>
                  <a:pt x="18" y="1080"/>
                </a:moveTo>
                <a:lnTo>
                  <a:pt x="66" y="984"/>
                </a:lnTo>
                <a:lnTo>
                  <a:pt x="36" y="960"/>
                </a:lnTo>
                <a:lnTo>
                  <a:pt x="36" y="912"/>
                </a:lnTo>
                <a:lnTo>
                  <a:pt x="84" y="960"/>
                </a:lnTo>
                <a:lnTo>
                  <a:pt x="102" y="942"/>
                </a:lnTo>
                <a:lnTo>
                  <a:pt x="42" y="870"/>
                </a:lnTo>
                <a:lnTo>
                  <a:pt x="42" y="834"/>
                </a:lnTo>
                <a:lnTo>
                  <a:pt x="114" y="918"/>
                </a:lnTo>
                <a:lnTo>
                  <a:pt x="126" y="894"/>
                </a:lnTo>
                <a:lnTo>
                  <a:pt x="42" y="792"/>
                </a:lnTo>
                <a:lnTo>
                  <a:pt x="42" y="756"/>
                </a:lnTo>
                <a:lnTo>
                  <a:pt x="162" y="876"/>
                </a:lnTo>
                <a:lnTo>
                  <a:pt x="180" y="858"/>
                </a:lnTo>
                <a:lnTo>
                  <a:pt x="54" y="714"/>
                </a:lnTo>
                <a:lnTo>
                  <a:pt x="144" y="654"/>
                </a:lnTo>
                <a:lnTo>
                  <a:pt x="204" y="834"/>
                </a:lnTo>
                <a:lnTo>
                  <a:pt x="234" y="822"/>
                </a:lnTo>
                <a:lnTo>
                  <a:pt x="186" y="660"/>
                </a:lnTo>
                <a:lnTo>
                  <a:pt x="216" y="684"/>
                </a:lnTo>
                <a:lnTo>
                  <a:pt x="264" y="804"/>
                </a:lnTo>
                <a:lnTo>
                  <a:pt x="294" y="804"/>
                </a:lnTo>
                <a:lnTo>
                  <a:pt x="258" y="702"/>
                </a:lnTo>
                <a:lnTo>
                  <a:pt x="288" y="720"/>
                </a:lnTo>
                <a:lnTo>
                  <a:pt x="318" y="804"/>
                </a:lnTo>
                <a:lnTo>
                  <a:pt x="342" y="798"/>
                </a:lnTo>
                <a:lnTo>
                  <a:pt x="324" y="738"/>
                </a:lnTo>
                <a:lnTo>
                  <a:pt x="366" y="762"/>
                </a:lnTo>
                <a:lnTo>
                  <a:pt x="372" y="798"/>
                </a:lnTo>
                <a:lnTo>
                  <a:pt x="480" y="804"/>
                </a:lnTo>
                <a:lnTo>
                  <a:pt x="420" y="708"/>
                </a:lnTo>
                <a:lnTo>
                  <a:pt x="384" y="726"/>
                </a:lnTo>
                <a:lnTo>
                  <a:pt x="348" y="702"/>
                </a:lnTo>
                <a:lnTo>
                  <a:pt x="408" y="684"/>
                </a:lnTo>
                <a:lnTo>
                  <a:pt x="396" y="660"/>
                </a:lnTo>
                <a:lnTo>
                  <a:pt x="312" y="678"/>
                </a:lnTo>
                <a:lnTo>
                  <a:pt x="282" y="660"/>
                </a:lnTo>
                <a:lnTo>
                  <a:pt x="384" y="642"/>
                </a:lnTo>
                <a:lnTo>
                  <a:pt x="372" y="618"/>
                </a:lnTo>
                <a:lnTo>
                  <a:pt x="246" y="636"/>
                </a:lnTo>
                <a:lnTo>
                  <a:pt x="210" y="618"/>
                </a:lnTo>
                <a:lnTo>
                  <a:pt x="372" y="576"/>
                </a:lnTo>
                <a:lnTo>
                  <a:pt x="366" y="546"/>
                </a:lnTo>
                <a:lnTo>
                  <a:pt x="186" y="588"/>
                </a:lnTo>
                <a:lnTo>
                  <a:pt x="174" y="480"/>
                </a:lnTo>
                <a:lnTo>
                  <a:pt x="360" y="516"/>
                </a:lnTo>
                <a:lnTo>
                  <a:pt x="366" y="492"/>
                </a:lnTo>
                <a:lnTo>
                  <a:pt x="204" y="450"/>
                </a:lnTo>
                <a:lnTo>
                  <a:pt x="234" y="432"/>
                </a:lnTo>
                <a:lnTo>
                  <a:pt x="366" y="450"/>
                </a:lnTo>
                <a:lnTo>
                  <a:pt x="378" y="426"/>
                </a:lnTo>
                <a:lnTo>
                  <a:pt x="270" y="408"/>
                </a:lnTo>
                <a:lnTo>
                  <a:pt x="300" y="390"/>
                </a:lnTo>
                <a:lnTo>
                  <a:pt x="390" y="408"/>
                </a:lnTo>
                <a:lnTo>
                  <a:pt x="396" y="384"/>
                </a:lnTo>
                <a:lnTo>
                  <a:pt x="336" y="366"/>
                </a:lnTo>
                <a:lnTo>
                  <a:pt x="378" y="342"/>
                </a:lnTo>
                <a:lnTo>
                  <a:pt x="414" y="354"/>
                </a:lnTo>
                <a:lnTo>
                  <a:pt x="474" y="264"/>
                </a:lnTo>
                <a:lnTo>
                  <a:pt x="360" y="270"/>
                </a:lnTo>
                <a:lnTo>
                  <a:pt x="354" y="306"/>
                </a:lnTo>
                <a:lnTo>
                  <a:pt x="318" y="330"/>
                </a:lnTo>
                <a:lnTo>
                  <a:pt x="330" y="270"/>
                </a:lnTo>
                <a:lnTo>
                  <a:pt x="306" y="264"/>
                </a:lnTo>
                <a:lnTo>
                  <a:pt x="276" y="348"/>
                </a:lnTo>
                <a:lnTo>
                  <a:pt x="246" y="366"/>
                </a:lnTo>
                <a:lnTo>
                  <a:pt x="282" y="264"/>
                </a:lnTo>
                <a:lnTo>
                  <a:pt x="252" y="264"/>
                </a:lnTo>
                <a:lnTo>
                  <a:pt x="210" y="384"/>
                </a:lnTo>
                <a:lnTo>
                  <a:pt x="174" y="402"/>
                </a:lnTo>
                <a:lnTo>
                  <a:pt x="222" y="240"/>
                </a:lnTo>
                <a:lnTo>
                  <a:pt x="192" y="234"/>
                </a:lnTo>
                <a:lnTo>
                  <a:pt x="138" y="414"/>
                </a:lnTo>
                <a:lnTo>
                  <a:pt x="42" y="366"/>
                </a:lnTo>
                <a:lnTo>
                  <a:pt x="162" y="228"/>
                </a:lnTo>
                <a:lnTo>
                  <a:pt x="144" y="204"/>
                </a:lnTo>
                <a:lnTo>
                  <a:pt x="30" y="324"/>
                </a:lnTo>
                <a:lnTo>
                  <a:pt x="30" y="288"/>
                </a:lnTo>
                <a:lnTo>
                  <a:pt x="108" y="186"/>
                </a:lnTo>
                <a:lnTo>
                  <a:pt x="96" y="162"/>
                </a:lnTo>
                <a:lnTo>
                  <a:pt x="24" y="246"/>
                </a:lnTo>
                <a:lnTo>
                  <a:pt x="24" y="210"/>
                </a:lnTo>
                <a:lnTo>
                  <a:pt x="84" y="144"/>
                </a:lnTo>
                <a:lnTo>
                  <a:pt x="66" y="126"/>
                </a:lnTo>
                <a:lnTo>
                  <a:pt x="24" y="168"/>
                </a:lnTo>
                <a:lnTo>
                  <a:pt x="24" y="120"/>
                </a:lnTo>
                <a:lnTo>
                  <a:pt x="54" y="96"/>
                </a:lnTo>
                <a:lnTo>
                  <a:pt x="0" y="0"/>
                </a:lnTo>
                <a:lnTo>
                  <a:pt x="0" y="378"/>
                </a:lnTo>
                <a:lnTo>
                  <a:pt x="150" y="450"/>
                </a:lnTo>
                <a:lnTo>
                  <a:pt x="150" y="618"/>
                </a:lnTo>
                <a:lnTo>
                  <a:pt x="18" y="708"/>
                </a:lnTo>
                <a:lnTo>
                  <a:pt x="18" y="1080"/>
                </a:lnTo>
                <a:close/>
              </a:path>
            </a:pathLst>
          </a:custGeom>
          <a:solidFill>
            <a:srgbClr val="00B2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4101" name="Freeform 77"/>
          <p:cNvSpPr>
            <a:spLocks/>
          </p:cNvSpPr>
          <p:nvPr/>
        </p:nvSpPr>
        <p:spPr bwMode="auto">
          <a:xfrm>
            <a:off x="877889" y="752475"/>
            <a:ext cx="219075" cy="381000"/>
          </a:xfrm>
          <a:custGeom>
            <a:avLst/>
            <a:gdLst>
              <a:gd name="T0" fmla="*/ 0 w 138"/>
              <a:gd name="T1" fmla="*/ 85725 h 240"/>
              <a:gd name="T2" fmla="*/ 114300 w 138"/>
              <a:gd name="T3" fmla="*/ 0 h 240"/>
              <a:gd name="T4" fmla="*/ 104775 w 138"/>
              <a:gd name="T5" fmla="*/ 133350 h 240"/>
              <a:gd name="T6" fmla="*/ 219075 w 138"/>
              <a:gd name="T7" fmla="*/ 190500 h 240"/>
              <a:gd name="T8" fmla="*/ 95250 w 138"/>
              <a:gd name="T9" fmla="*/ 257175 h 240"/>
              <a:gd name="T10" fmla="*/ 104775 w 138"/>
              <a:gd name="T11" fmla="*/ 381000 h 240"/>
              <a:gd name="T12" fmla="*/ 0 w 138"/>
              <a:gd name="T13" fmla="*/ 304800 h 240"/>
              <a:gd name="T14" fmla="*/ 0 w 138"/>
              <a:gd name="T15" fmla="*/ 276225 h 240"/>
              <a:gd name="T16" fmla="*/ 85725 w 138"/>
              <a:gd name="T17" fmla="*/ 342900 h 240"/>
              <a:gd name="T18" fmla="*/ 76200 w 138"/>
              <a:gd name="T19" fmla="*/ 238125 h 240"/>
              <a:gd name="T20" fmla="*/ 180975 w 138"/>
              <a:gd name="T21" fmla="*/ 190500 h 240"/>
              <a:gd name="T22" fmla="*/ 85725 w 138"/>
              <a:gd name="T23" fmla="*/ 142875 h 240"/>
              <a:gd name="T24" fmla="*/ 95250 w 138"/>
              <a:gd name="T25" fmla="*/ 38100 h 240"/>
              <a:gd name="T26" fmla="*/ 0 w 138"/>
              <a:gd name="T27" fmla="*/ 123825 h 240"/>
              <a:gd name="T28" fmla="*/ 0 w 138"/>
              <a:gd name="T29" fmla="*/ 85725 h 2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8" h="240">
                <a:moveTo>
                  <a:pt x="0" y="54"/>
                </a:moveTo>
                <a:lnTo>
                  <a:pt x="72" y="0"/>
                </a:lnTo>
                <a:lnTo>
                  <a:pt x="66" y="84"/>
                </a:lnTo>
                <a:lnTo>
                  <a:pt x="138" y="120"/>
                </a:lnTo>
                <a:lnTo>
                  <a:pt x="60" y="162"/>
                </a:lnTo>
                <a:lnTo>
                  <a:pt x="66" y="240"/>
                </a:lnTo>
                <a:lnTo>
                  <a:pt x="0" y="192"/>
                </a:lnTo>
                <a:lnTo>
                  <a:pt x="0" y="174"/>
                </a:lnTo>
                <a:lnTo>
                  <a:pt x="54" y="216"/>
                </a:lnTo>
                <a:lnTo>
                  <a:pt x="48" y="150"/>
                </a:lnTo>
                <a:lnTo>
                  <a:pt x="114" y="120"/>
                </a:lnTo>
                <a:lnTo>
                  <a:pt x="54" y="90"/>
                </a:lnTo>
                <a:lnTo>
                  <a:pt x="60" y="24"/>
                </a:lnTo>
                <a:lnTo>
                  <a:pt x="0" y="78"/>
                </a:lnTo>
                <a:lnTo>
                  <a:pt x="0" y="54"/>
                </a:lnTo>
                <a:close/>
              </a:path>
            </a:pathLst>
          </a:custGeom>
          <a:solidFill>
            <a:srgbClr val="00B2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4174" name="Line 78"/>
          <p:cNvSpPr>
            <a:spLocks noChangeShapeType="1"/>
          </p:cNvSpPr>
          <p:nvPr/>
        </p:nvSpPr>
        <p:spPr bwMode="auto">
          <a:xfrm>
            <a:off x="3278188" y="3733800"/>
            <a:ext cx="3429000" cy="2286000"/>
          </a:xfrm>
          <a:prstGeom prst="line">
            <a:avLst/>
          </a:prstGeom>
          <a:noFill/>
          <a:ln w="127000">
            <a:solidFill>
              <a:srgbClr val="FF0033"/>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75" name="Oval 79"/>
          <p:cNvSpPr>
            <a:spLocks noChangeArrowheads="1"/>
          </p:cNvSpPr>
          <p:nvPr/>
        </p:nvSpPr>
        <p:spPr bwMode="auto">
          <a:xfrm>
            <a:off x="1684339" y="1606550"/>
            <a:ext cx="2730500" cy="2197100"/>
          </a:xfrm>
          <a:prstGeom prst="ellipse">
            <a:avLst/>
          </a:prstGeom>
          <a:gradFill rotWithShape="0">
            <a:gsLst>
              <a:gs pos="0">
                <a:schemeClr val="bg1"/>
              </a:gs>
              <a:gs pos="100000">
                <a:srgbClr val="99FFFF"/>
              </a:gs>
            </a:gsLst>
            <a:lin ang="2700000" scaled="1"/>
          </a:gradFill>
          <a:ln w="12700">
            <a:solidFill>
              <a:srgbClr val="99FFFF"/>
            </a:solidFill>
            <a:round/>
            <a:headEnd/>
            <a:tailEnd/>
          </a:ln>
          <a:effectLst/>
          <a:extLst>
            <a:ext uri="{AF507438-7753-43e0-B8FC-AC1667EBCBE1}">
              <a14:hiddenEffects xmlns:a14="http://schemas.microsoft.com/office/drawing/2010/main" xmlns="">
                <a:effectLst>
                  <a:outerShdw blurRad="63500" dist="125724"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76" name="Oval 80"/>
          <p:cNvSpPr>
            <a:spLocks noChangeArrowheads="1"/>
          </p:cNvSpPr>
          <p:nvPr/>
        </p:nvSpPr>
        <p:spPr bwMode="auto">
          <a:xfrm>
            <a:off x="2065339" y="2139950"/>
            <a:ext cx="1206500" cy="1054100"/>
          </a:xfrm>
          <a:prstGeom prst="ellipse">
            <a:avLst/>
          </a:prstGeom>
          <a:gradFill rotWithShape="0">
            <a:gsLst>
              <a:gs pos="0">
                <a:schemeClr val="bg1"/>
              </a:gs>
              <a:gs pos="100000">
                <a:schemeClr val="accent1"/>
              </a:gs>
            </a:gsLst>
            <a:lin ang="2700000" scaled="1"/>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77" name="Oval 81"/>
          <p:cNvSpPr>
            <a:spLocks noChangeArrowheads="1"/>
          </p:cNvSpPr>
          <p:nvPr/>
        </p:nvSpPr>
        <p:spPr bwMode="auto">
          <a:xfrm>
            <a:off x="3132139" y="27495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78" name="Oval 82"/>
          <p:cNvSpPr>
            <a:spLocks noChangeArrowheads="1"/>
          </p:cNvSpPr>
          <p:nvPr/>
        </p:nvSpPr>
        <p:spPr bwMode="auto">
          <a:xfrm>
            <a:off x="3513139" y="2292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79" name="Oval 83"/>
          <p:cNvSpPr>
            <a:spLocks noChangeArrowheads="1"/>
          </p:cNvSpPr>
          <p:nvPr/>
        </p:nvSpPr>
        <p:spPr bwMode="auto">
          <a:xfrm>
            <a:off x="3970339" y="2825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0" name="Oval 84"/>
          <p:cNvSpPr>
            <a:spLocks noChangeArrowheads="1"/>
          </p:cNvSpPr>
          <p:nvPr/>
        </p:nvSpPr>
        <p:spPr bwMode="auto">
          <a:xfrm>
            <a:off x="3665539" y="2901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1" name="Oval 85"/>
          <p:cNvSpPr>
            <a:spLocks noChangeArrowheads="1"/>
          </p:cNvSpPr>
          <p:nvPr/>
        </p:nvSpPr>
        <p:spPr bwMode="auto">
          <a:xfrm>
            <a:off x="3208339" y="3282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2" name="Oval 86"/>
          <p:cNvSpPr>
            <a:spLocks noChangeArrowheads="1"/>
          </p:cNvSpPr>
          <p:nvPr/>
        </p:nvSpPr>
        <p:spPr bwMode="auto">
          <a:xfrm>
            <a:off x="3284539" y="2901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3" name="Oval 87"/>
          <p:cNvSpPr>
            <a:spLocks noChangeArrowheads="1"/>
          </p:cNvSpPr>
          <p:nvPr/>
        </p:nvSpPr>
        <p:spPr bwMode="auto">
          <a:xfrm>
            <a:off x="3436938" y="3054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4" name="Oval 88"/>
          <p:cNvSpPr>
            <a:spLocks noChangeArrowheads="1"/>
          </p:cNvSpPr>
          <p:nvPr/>
        </p:nvSpPr>
        <p:spPr bwMode="auto">
          <a:xfrm>
            <a:off x="3589339" y="3359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5" name="Oval 89"/>
          <p:cNvSpPr>
            <a:spLocks noChangeArrowheads="1"/>
          </p:cNvSpPr>
          <p:nvPr/>
        </p:nvSpPr>
        <p:spPr bwMode="auto">
          <a:xfrm>
            <a:off x="3208339" y="2063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6" name="Oval 90"/>
          <p:cNvSpPr>
            <a:spLocks noChangeArrowheads="1"/>
          </p:cNvSpPr>
          <p:nvPr/>
        </p:nvSpPr>
        <p:spPr bwMode="auto">
          <a:xfrm>
            <a:off x="4046539" y="2444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7" name="Oval 91"/>
          <p:cNvSpPr>
            <a:spLocks noChangeArrowheads="1"/>
          </p:cNvSpPr>
          <p:nvPr/>
        </p:nvSpPr>
        <p:spPr bwMode="auto">
          <a:xfrm>
            <a:off x="2903539" y="3054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8" name="Oval 92"/>
          <p:cNvSpPr>
            <a:spLocks noChangeArrowheads="1"/>
          </p:cNvSpPr>
          <p:nvPr/>
        </p:nvSpPr>
        <p:spPr bwMode="auto">
          <a:xfrm>
            <a:off x="2598739" y="3435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89" name="Oval 93"/>
          <p:cNvSpPr>
            <a:spLocks noChangeArrowheads="1"/>
          </p:cNvSpPr>
          <p:nvPr/>
        </p:nvSpPr>
        <p:spPr bwMode="auto">
          <a:xfrm>
            <a:off x="3513139" y="2825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0" name="Oval 94"/>
          <p:cNvSpPr>
            <a:spLocks noChangeArrowheads="1"/>
          </p:cNvSpPr>
          <p:nvPr/>
        </p:nvSpPr>
        <p:spPr bwMode="auto">
          <a:xfrm>
            <a:off x="3665539" y="2444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1" name="Oval 95"/>
          <p:cNvSpPr>
            <a:spLocks noChangeArrowheads="1"/>
          </p:cNvSpPr>
          <p:nvPr/>
        </p:nvSpPr>
        <p:spPr bwMode="auto">
          <a:xfrm>
            <a:off x="3817939" y="2597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2" name="Oval 96"/>
          <p:cNvSpPr>
            <a:spLocks noChangeArrowheads="1"/>
          </p:cNvSpPr>
          <p:nvPr/>
        </p:nvSpPr>
        <p:spPr bwMode="auto">
          <a:xfrm>
            <a:off x="2751139" y="2901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3" name="Oval 97"/>
          <p:cNvSpPr>
            <a:spLocks noChangeArrowheads="1"/>
          </p:cNvSpPr>
          <p:nvPr/>
        </p:nvSpPr>
        <p:spPr bwMode="auto">
          <a:xfrm>
            <a:off x="3360739" y="2444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4" name="Oval 98"/>
          <p:cNvSpPr>
            <a:spLocks noChangeArrowheads="1"/>
          </p:cNvSpPr>
          <p:nvPr/>
        </p:nvSpPr>
        <p:spPr bwMode="auto">
          <a:xfrm>
            <a:off x="3741739" y="2216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5" name="Oval 99"/>
          <p:cNvSpPr>
            <a:spLocks noChangeArrowheads="1"/>
          </p:cNvSpPr>
          <p:nvPr/>
        </p:nvSpPr>
        <p:spPr bwMode="auto">
          <a:xfrm>
            <a:off x="2979739" y="2520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196" name="Freeform 100"/>
          <p:cNvSpPr>
            <a:spLocks/>
          </p:cNvSpPr>
          <p:nvPr/>
        </p:nvSpPr>
        <p:spPr bwMode="auto">
          <a:xfrm>
            <a:off x="3659189" y="1143000"/>
            <a:ext cx="230187" cy="534988"/>
          </a:xfrm>
          <a:custGeom>
            <a:avLst/>
            <a:gdLst>
              <a:gd name="T0" fmla="*/ 0 w 145"/>
              <a:gd name="T1" fmla="*/ 336 h 337"/>
              <a:gd name="T2" fmla="*/ 144 w 145"/>
              <a:gd name="T3" fmla="*/ 192 h 337"/>
              <a:gd name="T4" fmla="*/ 144 w 145"/>
              <a:gd name="T5" fmla="*/ 0 h 337"/>
              <a:gd name="T6" fmla="*/ 144 w 145"/>
              <a:gd name="T7" fmla="*/ 192 h 337"/>
              <a:gd name="T8" fmla="*/ 0 w 145"/>
              <a:gd name="T9" fmla="*/ 336 h 337"/>
            </a:gdLst>
            <a:ahLst/>
            <a:cxnLst>
              <a:cxn ang="0">
                <a:pos x="T0" y="T1"/>
              </a:cxn>
              <a:cxn ang="0">
                <a:pos x="T2" y="T3"/>
              </a:cxn>
              <a:cxn ang="0">
                <a:pos x="T4" y="T5"/>
              </a:cxn>
              <a:cxn ang="0">
                <a:pos x="T6" y="T7"/>
              </a:cxn>
              <a:cxn ang="0">
                <a:pos x="T8" y="T9"/>
              </a:cxn>
            </a:cxnLst>
            <a:rect l="0" t="0" r="r" b="b"/>
            <a:pathLst>
              <a:path w="145" h="337">
                <a:moveTo>
                  <a:pt x="0" y="336"/>
                </a:moveTo>
                <a:lnTo>
                  <a:pt x="144" y="192"/>
                </a:lnTo>
                <a:lnTo>
                  <a:pt x="144" y="0"/>
                </a:lnTo>
                <a:lnTo>
                  <a:pt x="144" y="192"/>
                </a:lnTo>
                <a:lnTo>
                  <a:pt x="0" y="336"/>
                </a:lnTo>
              </a:path>
            </a:pathLst>
          </a:custGeom>
          <a:solidFill>
            <a:schemeClr val="accent1"/>
          </a:solidFill>
          <a:ln w="101600" cap="rnd"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4197" name="Freeform 101"/>
          <p:cNvSpPr>
            <a:spLocks/>
          </p:cNvSpPr>
          <p:nvPr/>
        </p:nvSpPr>
        <p:spPr bwMode="auto">
          <a:xfrm>
            <a:off x="3735389" y="1524000"/>
            <a:ext cx="534987" cy="230188"/>
          </a:xfrm>
          <a:custGeom>
            <a:avLst/>
            <a:gdLst>
              <a:gd name="T0" fmla="*/ 0 w 337"/>
              <a:gd name="T1" fmla="*/ 144 h 145"/>
              <a:gd name="T2" fmla="*/ 144 w 337"/>
              <a:gd name="T3" fmla="*/ 0 h 145"/>
              <a:gd name="T4" fmla="*/ 336 w 337"/>
              <a:gd name="T5" fmla="*/ 0 h 145"/>
            </a:gdLst>
            <a:ahLst/>
            <a:cxnLst>
              <a:cxn ang="0">
                <a:pos x="T0" y="T1"/>
              </a:cxn>
              <a:cxn ang="0">
                <a:pos x="T2" y="T3"/>
              </a:cxn>
              <a:cxn ang="0">
                <a:pos x="T4" y="T5"/>
              </a:cxn>
            </a:cxnLst>
            <a:rect l="0" t="0" r="r" b="b"/>
            <a:pathLst>
              <a:path w="337" h="145">
                <a:moveTo>
                  <a:pt x="0" y="144"/>
                </a:moveTo>
                <a:lnTo>
                  <a:pt x="144" y="0"/>
                </a:lnTo>
                <a:lnTo>
                  <a:pt x="336" y="0"/>
                </a:lnTo>
              </a:path>
            </a:pathLst>
          </a:custGeom>
          <a:noFill/>
          <a:ln w="101600" cap="rnd"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4198" name="Freeform 102"/>
          <p:cNvSpPr>
            <a:spLocks/>
          </p:cNvSpPr>
          <p:nvPr/>
        </p:nvSpPr>
        <p:spPr bwMode="auto">
          <a:xfrm>
            <a:off x="4040189" y="1828800"/>
            <a:ext cx="534987" cy="230188"/>
          </a:xfrm>
          <a:custGeom>
            <a:avLst/>
            <a:gdLst>
              <a:gd name="T0" fmla="*/ 0 w 337"/>
              <a:gd name="T1" fmla="*/ 144 h 145"/>
              <a:gd name="T2" fmla="*/ 144 w 337"/>
              <a:gd name="T3" fmla="*/ 0 h 145"/>
              <a:gd name="T4" fmla="*/ 336 w 337"/>
              <a:gd name="T5" fmla="*/ 0 h 145"/>
            </a:gdLst>
            <a:ahLst/>
            <a:cxnLst>
              <a:cxn ang="0">
                <a:pos x="T0" y="T1"/>
              </a:cxn>
              <a:cxn ang="0">
                <a:pos x="T2" y="T3"/>
              </a:cxn>
              <a:cxn ang="0">
                <a:pos x="T4" y="T5"/>
              </a:cxn>
            </a:cxnLst>
            <a:rect l="0" t="0" r="r" b="b"/>
            <a:pathLst>
              <a:path w="337" h="145">
                <a:moveTo>
                  <a:pt x="0" y="144"/>
                </a:moveTo>
                <a:lnTo>
                  <a:pt x="144" y="0"/>
                </a:lnTo>
                <a:lnTo>
                  <a:pt x="336" y="0"/>
                </a:lnTo>
              </a:path>
            </a:pathLst>
          </a:custGeom>
          <a:noFill/>
          <a:ln w="101600" cap="rnd" cmpd="sng">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4199" name="Freeform 103"/>
          <p:cNvSpPr>
            <a:spLocks/>
          </p:cNvSpPr>
          <p:nvPr/>
        </p:nvSpPr>
        <p:spPr bwMode="auto">
          <a:xfrm>
            <a:off x="3963989" y="1447800"/>
            <a:ext cx="230187" cy="534988"/>
          </a:xfrm>
          <a:custGeom>
            <a:avLst/>
            <a:gdLst>
              <a:gd name="T0" fmla="*/ 0 w 145"/>
              <a:gd name="T1" fmla="*/ 336 h 337"/>
              <a:gd name="T2" fmla="*/ 144 w 145"/>
              <a:gd name="T3" fmla="*/ 192 h 337"/>
              <a:gd name="T4" fmla="*/ 144 w 145"/>
              <a:gd name="T5" fmla="*/ 0 h 337"/>
              <a:gd name="T6" fmla="*/ 144 w 145"/>
              <a:gd name="T7" fmla="*/ 192 h 337"/>
              <a:gd name="T8" fmla="*/ 0 w 145"/>
              <a:gd name="T9" fmla="*/ 336 h 337"/>
            </a:gdLst>
            <a:ahLst/>
            <a:cxnLst>
              <a:cxn ang="0">
                <a:pos x="T0" y="T1"/>
              </a:cxn>
              <a:cxn ang="0">
                <a:pos x="T2" y="T3"/>
              </a:cxn>
              <a:cxn ang="0">
                <a:pos x="T4" y="T5"/>
              </a:cxn>
              <a:cxn ang="0">
                <a:pos x="T6" y="T7"/>
              </a:cxn>
              <a:cxn ang="0">
                <a:pos x="T8" y="T9"/>
              </a:cxn>
            </a:cxnLst>
            <a:rect l="0" t="0" r="r" b="b"/>
            <a:pathLst>
              <a:path w="145" h="337">
                <a:moveTo>
                  <a:pt x="0" y="336"/>
                </a:moveTo>
                <a:lnTo>
                  <a:pt x="144" y="192"/>
                </a:lnTo>
                <a:lnTo>
                  <a:pt x="144" y="0"/>
                </a:lnTo>
                <a:lnTo>
                  <a:pt x="144" y="192"/>
                </a:lnTo>
                <a:lnTo>
                  <a:pt x="0" y="336"/>
                </a:lnTo>
              </a:path>
            </a:pathLst>
          </a:custGeom>
          <a:solidFill>
            <a:schemeClr val="bg1"/>
          </a:solidFill>
          <a:ln w="101600" cap="rnd"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s-ES">
              <a:cs typeface="+mn-cs"/>
            </a:endParaRPr>
          </a:p>
        </p:txBody>
      </p:sp>
      <p:sp>
        <p:nvSpPr>
          <p:cNvPr id="4200" name="Oval 104"/>
          <p:cNvSpPr>
            <a:spLocks noChangeArrowheads="1"/>
          </p:cNvSpPr>
          <p:nvPr/>
        </p:nvSpPr>
        <p:spPr bwMode="auto">
          <a:xfrm>
            <a:off x="3055939" y="3206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1" name="Oval 105"/>
          <p:cNvSpPr>
            <a:spLocks noChangeArrowheads="1"/>
          </p:cNvSpPr>
          <p:nvPr/>
        </p:nvSpPr>
        <p:spPr bwMode="auto">
          <a:xfrm>
            <a:off x="2903539" y="2292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2" name="Oval 106"/>
          <p:cNvSpPr>
            <a:spLocks noChangeArrowheads="1"/>
          </p:cNvSpPr>
          <p:nvPr/>
        </p:nvSpPr>
        <p:spPr bwMode="auto">
          <a:xfrm>
            <a:off x="2903539" y="3435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3" name="Oval 107"/>
          <p:cNvSpPr>
            <a:spLocks noChangeArrowheads="1"/>
          </p:cNvSpPr>
          <p:nvPr/>
        </p:nvSpPr>
        <p:spPr bwMode="auto">
          <a:xfrm>
            <a:off x="2674939" y="3206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4" name="Oval 108"/>
          <p:cNvSpPr>
            <a:spLocks noChangeArrowheads="1"/>
          </p:cNvSpPr>
          <p:nvPr/>
        </p:nvSpPr>
        <p:spPr bwMode="auto">
          <a:xfrm>
            <a:off x="2522539" y="1835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5" name="Oval 109"/>
          <p:cNvSpPr>
            <a:spLocks noChangeArrowheads="1"/>
          </p:cNvSpPr>
          <p:nvPr/>
        </p:nvSpPr>
        <p:spPr bwMode="auto">
          <a:xfrm>
            <a:off x="2827339" y="1911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6" name="Oval 110"/>
          <p:cNvSpPr>
            <a:spLocks noChangeArrowheads="1"/>
          </p:cNvSpPr>
          <p:nvPr/>
        </p:nvSpPr>
        <p:spPr bwMode="auto">
          <a:xfrm>
            <a:off x="1989139" y="2597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7" name="Oval 111"/>
          <p:cNvSpPr>
            <a:spLocks noChangeArrowheads="1"/>
          </p:cNvSpPr>
          <p:nvPr/>
        </p:nvSpPr>
        <p:spPr bwMode="auto">
          <a:xfrm>
            <a:off x="2217739" y="3054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8" name="Oval 112"/>
          <p:cNvSpPr>
            <a:spLocks noChangeArrowheads="1"/>
          </p:cNvSpPr>
          <p:nvPr/>
        </p:nvSpPr>
        <p:spPr bwMode="auto">
          <a:xfrm>
            <a:off x="3208339" y="3359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09" name="Oval 113"/>
          <p:cNvSpPr>
            <a:spLocks noChangeArrowheads="1"/>
          </p:cNvSpPr>
          <p:nvPr/>
        </p:nvSpPr>
        <p:spPr bwMode="auto">
          <a:xfrm>
            <a:off x="3360739" y="35115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0" name="Oval 114"/>
          <p:cNvSpPr>
            <a:spLocks noChangeArrowheads="1"/>
          </p:cNvSpPr>
          <p:nvPr/>
        </p:nvSpPr>
        <p:spPr bwMode="auto">
          <a:xfrm>
            <a:off x="3055939" y="1835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1" name="Oval 115"/>
          <p:cNvSpPr>
            <a:spLocks noChangeArrowheads="1"/>
          </p:cNvSpPr>
          <p:nvPr/>
        </p:nvSpPr>
        <p:spPr bwMode="auto">
          <a:xfrm>
            <a:off x="1836739" y="2825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2" name="Oval 116"/>
          <p:cNvSpPr>
            <a:spLocks noChangeArrowheads="1"/>
          </p:cNvSpPr>
          <p:nvPr/>
        </p:nvSpPr>
        <p:spPr bwMode="auto">
          <a:xfrm>
            <a:off x="3284539" y="19113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3" name="Oval 117"/>
          <p:cNvSpPr>
            <a:spLocks noChangeArrowheads="1"/>
          </p:cNvSpPr>
          <p:nvPr/>
        </p:nvSpPr>
        <p:spPr bwMode="auto">
          <a:xfrm>
            <a:off x="2446339" y="29019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4" name="Oval 118"/>
          <p:cNvSpPr>
            <a:spLocks noChangeArrowheads="1"/>
          </p:cNvSpPr>
          <p:nvPr/>
        </p:nvSpPr>
        <p:spPr bwMode="auto">
          <a:xfrm>
            <a:off x="2293938" y="33591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5" name="Oval 119"/>
          <p:cNvSpPr>
            <a:spLocks noChangeArrowheads="1"/>
          </p:cNvSpPr>
          <p:nvPr/>
        </p:nvSpPr>
        <p:spPr bwMode="auto">
          <a:xfrm>
            <a:off x="1989139" y="28257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6" name="Oval 120"/>
          <p:cNvSpPr>
            <a:spLocks noChangeArrowheads="1"/>
          </p:cNvSpPr>
          <p:nvPr/>
        </p:nvSpPr>
        <p:spPr bwMode="auto">
          <a:xfrm>
            <a:off x="2141539" y="1987550"/>
            <a:ext cx="215900" cy="215900"/>
          </a:xfrm>
          <a:prstGeom prst="ellipse">
            <a:avLst/>
          </a:prstGeom>
          <a:gradFill rotWithShape="0">
            <a:gsLst>
              <a:gs pos="0">
                <a:schemeClr val="bg1"/>
              </a:gs>
              <a:gs pos="100000">
                <a:schemeClr val="accent2"/>
              </a:gs>
            </a:gsLst>
            <a:path path="rect">
              <a:fillToRect l="100000" b="100000"/>
            </a:path>
          </a:gradFill>
          <a:ln w="127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4219" name="Rectangle 123"/>
          <p:cNvSpPr>
            <a:spLocks noChangeArrowheads="1"/>
          </p:cNvSpPr>
          <p:nvPr/>
        </p:nvSpPr>
        <p:spPr bwMode="auto">
          <a:xfrm>
            <a:off x="2996178" y="4362177"/>
            <a:ext cx="3490913" cy="1131974"/>
          </a:xfrm>
          <a:prstGeom prst="rect">
            <a:avLst/>
          </a:prstGeom>
          <a:solidFill>
            <a:schemeClr val="accent1"/>
          </a:solidFill>
          <a:ln w="254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s-ES" sz="900">
              <a:cs typeface="+mn-cs"/>
            </a:endParaRPr>
          </a:p>
        </p:txBody>
      </p:sp>
      <p:sp>
        <p:nvSpPr>
          <p:cNvPr id="4220" name="Rectangle 124"/>
          <p:cNvSpPr>
            <a:spLocks noChangeArrowheads="1"/>
          </p:cNvSpPr>
          <p:nvPr/>
        </p:nvSpPr>
        <p:spPr bwMode="auto">
          <a:xfrm>
            <a:off x="3391434" y="4457587"/>
            <a:ext cx="2898864" cy="1036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2700" algn="ctr" rotWithShape="0">
                    <a:schemeClr val="bg1">
                      <a:alpha val="74998"/>
                    </a:schemeClr>
                  </a:outerShdw>
                </a:effectLst>
              </a14:hiddenEffects>
            </a:ext>
          </a:extLst>
        </p:spPr>
        <p:txBody>
          <a:bodyPr wrap="square" lIns="92075" tIns="46038" rIns="92075" bIns="46038">
            <a:spAutoFit/>
          </a:bodyPr>
          <a:lstStyle/>
          <a:p>
            <a:pPr>
              <a:defRPr/>
            </a:pPr>
            <a:r>
              <a:rPr lang="es-ES_tradnl" sz="2800" b="1" baseline="30000" dirty="0">
                <a:cs typeface="+mn-cs"/>
              </a:rPr>
              <a:t>LIBERACION MEDIADORES</a:t>
            </a:r>
          </a:p>
          <a:p>
            <a:pPr>
              <a:defRPr/>
            </a:pPr>
            <a:r>
              <a:rPr lang="es-ES_tradnl" sz="2800" b="1" baseline="30000" dirty="0">
                <a:cs typeface="+mn-cs"/>
              </a:rPr>
              <a:t>      - Histamina</a:t>
            </a:r>
          </a:p>
          <a:p>
            <a:pPr>
              <a:defRPr/>
            </a:pPr>
            <a:r>
              <a:rPr lang="es-ES_tradnl" sz="2800" b="1" baseline="30000" dirty="0">
                <a:cs typeface="+mn-cs"/>
              </a:rPr>
              <a:t>      - Otros (FQE, FQN, </a:t>
            </a:r>
            <a:r>
              <a:rPr lang="es-ES_tradnl" sz="3600" b="1" baseline="30000" dirty="0">
                <a:cs typeface="+mn-cs"/>
              </a:rPr>
              <a:t>…</a:t>
            </a:r>
          </a:p>
        </p:txBody>
      </p:sp>
      <p:sp>
        <p:nvSpPr>
          <p:cNvPr id="4221" name="Rectangle 125"/>
          <p:cNvSpPr>
            <a:spLocks noChangeArrowheads="1"/>
          </p:cNvSpPr>
          <p:nvPr/>
        </p:nvSpPr>
        <p:spPr bwMode="auto">
          <a:xfrm>
            <a:off x="5868989" y="6019801"/>
            <a:ext cx="2378856" cy="64697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2075" tIns="46038" rIns="92075" bIns="46038">
            <a:spAutoFit/>
          </a:bodyPr>
          <a:lstStyle/>
          <a:p>
            <a:pPr>
              <a:defRPr/>
            </a:pPr>
            <a:r>
              <a:rPr lang="es-ES_tradnl" sz="3600" b="1" dirty="0">
                <a:solidFill>
                  <a:srgbClr val="FF0033"/>
                </a:solidFill>
                <a:cs typeface="+mn-cs"/>
              </a:rPr>
              <a:t>URTICARIA</a:t>
            </a:r>
          </a:p>
        </p:txBody>
      </p:sp>
      <p:sp>
        <p:nvSpPr>
          <p:cNvPr id="4222" name="Rectangle 126"/>
          <p:cNvSpPr>
            <a:spLocks noChangeArrowheads="1"/>
          </p:cNvSpPr>
          <p:nvPr/>
        </p:nvSpPr>
        <p:spPr bwMode="auto">
          <a:xfrm>
            <a:off x="202834" y="5105400"/>
            <a:ext cx="1018320" cy="369974"/>
          </a:xfrm>
          <a:prstGeom prst="rect">
            <a:avLst/>
          </a:prstGeom>
          <a:solidFill>
            <a:schemeClr val="accent6">
              <a:lumMod val="40000"/>
              <a:lumOff val="60000"/>
            </a:schemeClr>
          </a:solidFill>
          <a:ln w="9525">
            <a:solidFill>
              <a:srgbClr val="000000"/>
            </a:solidFill>
            <a:miter lim="800000"/>
            <a:headEnd/>
            <a:tailEnd/>
          </a:ln>
          <a:effectLst>
            <a:outerShdw blurRad="63500" dist="46662" dir="2115817" algn="ctr" rotWithShape="0">
              <a:schemeClr val="tx1">
                <a:alpha val="74998"/>
              </a:schemeClr>
            </a:outerShdw>
          </a:effectLst>
        </p:spPr>
        <p:txBody>
          <a:bodyPr wrap="none" lIns="92075" tIns="46038" rIns="92075" bIns="46038">
            <a:spAutoFit/>
          </a:bodyPr>
          <a:lstStyle/>
          <a:p>
            <a:pPr algn="ctr">
              <a:defRPr/>
            </a:pPr>
            <a:r>
              <a:rPr lang="es-ES_tradnl" b="1" dirty="0">
                <a:solidFill>
                  <a:srgbClr val="000000"/>
                </a:solidFill>
                <a:cs typeface="+mn-cs"/>
              </a:rPr>
              <a:t>ejercicio</a:t>
            </a:r>
          </a:p>
        </p:txBody>
      </p:sp>
      <p:sp>
        <p:nvSpPr>
          <p:cNvPr id="4223" name="Text Box 127"/>
          <p:cNvSpPr txBox="1">
            <a:spLocks noChangeArrowheads="1"/>
          </p:cNvSpPr>
          <p:nvPr/>
        </p:nvSpPr>
        <p:spPr bwMode="auto">
          <a:xfrm>
            <a:off x="4040189" y="863602"/>
            <a:ext cx="401973" cy="830997"/>
          </a:xfrm>
          <a:prstGeom prst="rect">
            <a:avLst/>
          </a:prstGeom>
          <a:noFill/>
          <a:ln>
            <a:noFill/>
          </a:ln>
          <a:effectLst>
            <a:outerShdw blurRad="63500" dist="64758" dir="67859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wrap="none">
            <a:spAutoFit/>
          </a:bodyPr>
          <a:lstStyle/>
          <a:p>
            <a:pPr>
              <a:defRPr/>
            </a:pPr>
            <a:r>
              <a:rPr lang="es-ES_tradnl" sz="4800" b="1">
                <a:solidFill>
                  <a:srgbClr val="66FFFF"/>
                </a:solidFill>
                <a:cs typeface="+mn-cs"/>
              </a:rPr>
              <a:t>?</a:t>
            </a:r>
          </a:p>
        </p:txBody>
      </p:sp>
      <p:sp>
        <p:nvSpPr>
          <p:cNvPr id="4225" name="AutoShape 129"/>
          <p:cNvSpPr>
            <a:spLocks noChangeArrowheads="1"/>
          </p:cNvSpPr>
          <p:nvPr/>
        </p:nvSpPr>
        <p:spPr bwMode="auto">
          <a:xfrm rot="-6135270">
            <a:off x="1677988" y="3886200"/>
            <a:ext cx="914400" cy="914400"/>
          </a:xfrm>
          <a:prstGeom prst="lightningBolt">
            <a:avLst/>
          </a:prstGeom>
          <a:gradFill rotWithShape="0">
            <a:gsLst>
              <a:gs pos="0">
                <a:schemeClr val="accent1"/>
              </a:gs>
              <a:gs pos="100000">
                <a:srgbClr val="FFFF00"/>
              </a:gs>
            </a:gsLst>
            <a:lin ang="5400000" scaled="1"/>
          </a:gradFill>
          <a:ln w="12700">
            <a:solidFill>
              <a:schemeClr val="tx1"/>
            </a:solidFill>
            <a:miter lim="800000"/>
            <a:headEnd type="none" w="sm" len="sm"/>
            <a:tailEnd type="none" w="sm" len="sm"/>
          </a:ln>
          <a:effectLst>
            <a:outerShdw blurRad="63500" dist="38099" dir="2700000" algn="ctr" rotWithShape="0">
              <a:srgbClr val="FFFF00">
                <a:alpha val="74998"/>
              </a:srgbClr>
            </a:outerShdw>
          </a:effectLst>
        </p:spPr>
        <p:txBody>
          <a:bodyPr wrap="none" anchor="ctr"/>
          <a:lstStyle/>
          <a:p>
            <a:pPr>
              <a:defRPr/>
            </a:pPr>
            <a:endParaRPr lang="es-ES">
              <a:cs typeface="+mn-cs"/>
            </a:endParaRPr>
          </a:p>
        </p:txBody>
      </p:sp>
      <p:sp>
        <p:nvSpPr>
          <p:cNvPr id="4226" name="AutoShape 130"/>
          <p:cNvSpPr>
            <a:spLocks noChangeArrowheads="1"/>
          </p:cNvSpPr>
          <p:nvPr/>
        </p:nvSpPr>
        <p:spPr bwMode="auto">
          <a:xfrm rot="-12594430">
            <a:off x="4268788" y="3048000"/>
            <a:ext cx="914400" cy="914400"/>
          </a:xfrm>
          <a:prstGeom prst="lightningBolt">
            <a:avLst/>
          </a:prstGeom>
          <a:gradFill rotWithShape="0">
            <a:gsLst>
              <a:gs pos="0">
                <a:schemeClr val="accent1"/>
              </a:gs>
              <a:gs pos="100000">
                <a:srgbClr val="FFFF00"/>
              </a:gs>
            </a:gsLst>
            <a:lin ang="5400000" scaled="1"/>
          </a:gradFill>
          <a:ln w="12700">
            <a:solidFill>
              <a:schemeClr val="tx1"/>
            </a:solidFill>
            <a:miter lim="800000"/>
            <a:headEnd type="none" w="sm" len="sm"/>
            <a:tailEnd type="none" w="sm" len="sm"/>
          </a:ln>
          <a:effectLst>
            <a:outerShdw blurRad="63500" dist="38099" dir="2700000" algn="ctr" rotWithShape="0">
              <a:srgbClr val="FFFF00">
                <a:alpha val="74998"/>
              </a:srgbClr>
            </a:outerShdw>
          </a:effectLst>
        </p:spPr>
        <p:txBody>
          <a:bodyPr wrap="none" anchor="ctr"/>
          <a:lstStyle/>
          <a:p>
            <a:pPr>
              <a:defRPr/>
            </a:pPr>
            <a:endParaRPr lang="es-ES">
              <a:cs typeface="+mn-cs"/>
            </a:endParaRPr>
          </a:p>
        </p:txBody>
      </p:sp>
      <p:sp>
        <p:nvSpPr>
          <p:cNvPr id="4227" name="AutoShape 131"/>
          <p:cNvSpPr>
            <a:spLocks noChangeArrowheads="1"/>
          </p:cNvSpPr>
          <p:nvPr/>
        </p:nvSpPr>
        <p:spPr bwMode="auto">
          <a:xfrm rot="5555468">
            <a:off x="4421188" y="1905000"/>
            <a:ext cx="914400" cy="914400"/>
          </a:xfrm>
          <a:prstGeom prst="lightningBolt">
            <a:avLst/>
          </a:prstGeom>
          <a:gradFill rotWithShape="0">
            <a:gsLst>
              <a:gs pos="0">
                <a:schemeClr val="accent1"/>
              </a:gs>
              <a:gs pos="100000">
                <a:srgbClr val="FFFF00"/>
              </a:gs>
            </a:gsLst>
            <a:lin ang="5400000" scaled="1"/>
          </a:gradFill>
          <a:ln w="12700">
            <a:solidFill>
              <a:schemeClr val="tx1"/>
            </a:solidFill>
            <a:miter lim="800000"/>
            <a:headEnd type="none" w="sm" len="sm"/>
            <a:tailEnd type="none" w="sm" len="sm"/>
          </a:ln>
          <a:effectLst>
            <a:outerShdw blurRad="63500" dist="38099" dir="2700000" algn="ctr" rotWithShape="0">
              <a:srgbClr val="FFFF00">
                <a:alpha val="74998"/>
              </a:srgbClr>
            </a:outerShdw>
          </a:effectLst>
        </p:spPr>
        <p:txBody>
          <a:bodyPr wrap="none" anchor="ctr"/>
          <a:lstStyle/>
          <a:p>
            <a:pPr>
              <a:defRPr/>
            </a:pPr>
            <a:endParaRPr lang="es-ES">
              <a:cs typeface="+mn-cs"/>
            </a:endParaRPr>
          </a:p>
        </p:txBody>
      </p:sp>
      <p:sp>
        <p:nvSpPr>
          <p:cNvPr id="4228" name="AutoShape 132"/>
          <p:cNvSpPr>
            <a:spLocks noChangeArrowheads="1"/>
          </p:cNvSpPr>
          <p:nvPr/>
        </p:nvSpPr>
        <p:spPr bwMode="auto">
          <a:xfrm rot="-1291435">
            <a:off x="687388" y="1371600"/>
            <a:ext cx="1154112" cy="838200"/>
          </a:xfrm>
          <a:prstGeom prst="lightningBolt">
            <a:avLst/>
          </a:prstGeom>
          <a:gradFill rotWithShape="0">
            <a:gsLst>
              <a:gs pos="0">
                <a:schemeClr val="accent1"/>
              </a:gs>
              <a:gs pos="100000">
                <a:srgbClr val="FFFF00"/>
              </a:gs>
            </a:gsLst>
            <a:lin ang="5400000" scaled="1"/>
          </a:gradFill>
          <a:ln w="12700">
            <a:solidFill>
              <a:schemeClr val="tx1"/>
            </a:solidFill>
            <a:miter lim="800000"/>
            <a:headEnd type="none" w="sm" len="sm"/>
            <a:tailEnd type="none" w="sm" len="sm"/>
          </a:ln>
          <a:effectLst>
            <a:outerShdw blurRad="63500" dist="38099" dir="2700000" algn="ctr" rotWithShape="0">
              <a:srgbClr val="FFFF00">
                <a:alpha val="74998"/>
              </a:srgbClr>
            </a:outerShdw>
          </a:effectLst>
        </p:spPr>
        <p:txBody>
          <a:bodyPr wrap="none" anchor="ctr"/>
          <a:lstStyle/>
          <a:p>
            <a:pPr>
              <a:defRPr/>
            </a:pPr>
            <a:endParaRPr lang="es-ES">
              <a:cs typeface="+mn-cs"/>
            </a:endParaRPr>
          </a:p>
        </p:txBody>
      </p:sp>
      <p:sp>
        <p:nvSpPr>
          <p:cNvPr id="4229" name="Rectangle 133"/>
          <p:cNvSpPr>
            <a:spLocks noChangeArrowheads="1"/>
          </p:cNvSpPr>
          <p:nvPr/>
        </p:nvSpPr>
        <p:spPr bwMode="auto">
          <a:xfrm>
            <a:off x="37304" y="2989647"/>
            <a:ext cx="664633" cy="369974"/>
          </a:xfrm>
          <a:prstGeom prst="rect">
            <a:avLst/>
          </a:prstGeom>
          <a:solidFill>
            <a:srgbClr val="C5E0B4"/>
          </a:solidFill>
          <a:ln w="9525">
            <a:solidFill>
              <a:srgbClr val="000000"/>
            </a:solidFill>
            <a:miter lim="800000"/>
            <a:headEnd/>
            <a:tailEnd/>
          </a:ln>
          <a:effectLst>
            <a:outerShdw blurRad="63500" dist="46662" dir="2115817" algn="ctr" rotWithShape="0">
              <a:schemeClr val="tx1">
                <a:alpha val="74998"/>
              </a:schemeClr>
            </a:outerShdw>
          </a:effectLst>
        </p:spPr>
        <p:txBody>
          <a:bodyPr wrap="none" lIns="92075" tIns="46038" rIns="92075" bIns="46038">
            <a:spAutoFit/>
          </a:bodyPr>
          <a:lstStyle/>
          <a:p>
            <a:pPr algn="ctr">
              <a:defRPr/>
            </a:pPr>
            <a:r>
              <a:rPr lang="es-ES_tradnl" b="1" dirty="0">
                <a:solidFill>
                  <a:srgbClr val="000000"/>
                </a:solidFill>
                <a:cs typeface="+mn-cs"/>
              </a:rPr>
              <a:t>agua</a:t>
            </a:r>
          </a:p>
        </p:txBody>
      </p:sp>
      <p:sp>
        <p:nvSpPr>
          <p:cNvPr id="4230" name="Rectangle 134"/>
          <p:cNvSpPr>
            <a:spLocks noChangeArrowheads="1"/>
          </p:cNvSpPr>
          <p:nvPr/>
        </p:nvSpPr>
        <p:spPr bwMode="auto">
          <a:xfrm>
            <a:off x="1063889" y="1321278"/>
            <a:ext cx="1132947" cy="369974"/>
          </a:xfrm>
          <a:prstGeom prst="rect">
            <a:avLst/>
          </a:prstGeom>
          <a:solidFill>
            <a:schemeClr val="accent6">
              <a:lumMod val="40000"/>
              <a:lumOff val="60000"/>
            </a:schemeClr>
          </a:solidFill>
          <a:ln w="9525">
            <a:solidFill>
              <a:srgbClr val="000000"/>
            </a:solidFill>
            <a:miter lim="800000"/>
            <a:headEnd/>
            <a:tailEnd/>
          </a:ln>
          <a:effectLst>
            <a:outerShdw blurRad="63500" dist="46662" dir="2115817" algn="ctr" rotWithShape="0">
              <a:schemeClr val="tx1">
                <a:alpha val="74998"/>
              </a:schemeClr>
            </a:outerShdw>
          </a:effectLst>
        </p:spPr>
        <p:txBody>
          <a:bodyPr wrap="none" lIns="92075" tIns="46038" rIns="92075" bIns="46038">
            <a:spAutoFit/>
          </a:bodyPr>
          <a:lstStyle/>
          <a:p>
            <a:pPr algn="ctr">
              <a:defRPr/>
            </a:pPr>
            <a:r>
              <a:rPr lang="es-ES_tradnl" b="1" dirty="0">
                <a:solidFill>
                  <a:srgbClr val="000000"/>
                </a:solidFill>
                <a:cs typeface="+mn-cs"/>
              </a:rPr>
              <a:t>calor, frío</a:t>
            </a:r>
          </a:p>
        </p:txBody>
      </p:sp>
      <p:sp>
        <p:nvSpPr>
          <p:cNvPr id="4231" name="Rectangle 135"/>
          <p:cNvSpPr>
            <a:spLocks noChangeArrowheads="1"/>
          </p:cNvSpPr>
          <p:nvPr/>
        </p:nvSpPr>
        <p:spPr bwMode="auto">
          <a:xfrm>
            <a:off x="5388713" y="2912976"/>
            <a:ext cx="1008176" cy="369974"/>
          </a:xfrm>
          <a:prstGeom prst="rect">
            <a:avLst/>
          </a:prstGeom>
          <a:solidFill>
            <a:srgbClr val="C5E0B4"/>
          </a:solidFill>
          <a:ln w="9525">
            <a:solidFill>
              <a:srgbClr val="000000"/>
            </a:solidFill>
            <a:miter lim="800000"/>
            <a:headEnd/>
            <a:tailEnd/>
          </a:ln>
          <a:effectLst>
            <a:outerShdw blurRad="63500" dist="46662" dir="2115817" algn="ctr" rotWithShape="0">
              <a:schemeClr val="tx1">
                <a:alpha val="74998"/>
              </a:schemeClr>
            </a:outerShdw>
          </a:effectLst>
        </p:spPr>
        <p:txBody>
          <a:bodyPr wrap="none" lIns="92075" tIns="46038" rIns="92075" bIns="46038">
            <a:spAutoFit/>
          </a:bodyPr>
          <a:lstStyle/>
          <a:p>
            <a:pPr algn="ctr">
              <a:defRPr/>
            </a:pPr>
            <a:r>
              <a:rPr lang="es-ES_tradnl" b="1" dirty="0">
                <a:solidFill>
                  <a:srgbClr val="000000"/>
                </a:solidFill>
                <a:cs typeface="+mn-cs"/>
              </a:rPr>
              <a:t>luz solar</a:t>
            </a:r>
          </a:p>
        </p:txBody>
      </p:sp>
      <p:sp>
        <p:nvSpPr>
          <p:cNvPr id="4232" name="Rectangle 136"/>
          <p:cNvSpPr>
            <a:spLocks noChangeArrowheads="1"/>
          </p:cNvSpPr>
          <p:nvPr/>
        </p:nvSpPr>
        <p:spPr bwMode="auto">
          <a:xfrm>
            <a:off x="5377053" y="900168"/>
            <a:ext cx="2352568" cy="646973"/>
          </a:xfrm>
          <a:prstGeom prst="rect">
            <a:avLst/>
          </a:prstGeom>
          <a:solidFill>
            <a:srgbClr val="C5E0B4"/>
          </a:solidFill>
          <a:ln w="9525">
            <a:solidFill>
              <a:srgbClr val="000000"/>
            </a:solidFill>
            <a:miter lim="800000"/>
            <a:headEnd/>
            <a:tailEnd/>
          </a:ln>
          <a:effectLst>
            <a:outerShdw blurRad="63500" dist="46662" dir="2115817" algn="ctr" rotWithShape="0">
              <a:schemeClr val="tx1">
                <a:alpha val="74998"/>
              </a:schemeClr>
            </a:outerShdw>
          </a:effectLst>
        </p:spPr>
        <p:txBody>
          <a:bodyPr wrap="square" lIns="92075" tIns="46038" rIns="92075" bIns="46038">
            <a:spAutoFit/>
          </a:bodyPr>
          <a:lstStyle/>
          <a:p>
            <a:pPr algn="ctr">
              <a:defRPr/>
            </a:pPr>
            <a:r>
              <a:rPr lang="es-ES_tradnl" b="1" dirty="0">
                <a:solidFill>
                  <a:srgbClr val="000000"/>
                </a:solidFill>
                <a:cs typeface="+mn-cs"/>
              </a:rPr>
              <a:t>roce, presión, vibración</a:t>
            </a:r>
          </a:p>
        </p:txBody>
      </p:sp>
      <p:sp>
        <p:nvSpPr>
          <p:cNvPr id="67" name="Text Box 11"/>
          <p:cNvSpPr txBox="1">
            <a:spLocks noChangeArrowheads="1"/>
          </p:cNvSpPr>
          <p:nvPr/>
        </p:nvSpPr>
        <p:spPr bwMode="auto">
          <a:xfrm>
            <a:off x="5355790" y="1727884"/>
            <a:ext cx="3730108" cy="646331"/>
          </a:xfrm>
          <a:prstGeom prst="rect">
            <a:avLst/>
          </a:prstGeom>
          <a:solidFill>
            <a:srgbClr val="C5E0B4"/>
          </a:solidFill>
          <a:ln w="12700">
            <a:solidFill>
              <a:srgbClr val="000000"/>
            </a:solidFill>
            <a:miter lim="800000"/>
            <a:headEnd type="none" w="sm" len="sm"/>
            <a:tailEnd type="none" w="sm" len="sm"/>
          </a:ln>
          <a:effectLst>
            <a:outerShdw blurRad="63500" dist="38099" dir="2700000" algn="ctr" rotWithShape="0">
              <a:schemeClr val="accent2">
                <a:alpha val="74998"/>
              </a:schemeClr>
            </a:outerShdw>
          </a:effectLst>
        </p:spPr>
        <p:txBody>
          <a:bodyPr wrap="none">
            <a:spAutoFit/>
          </a:bodyPr>
          <a:lstStyle/>
          <a:p>
            <a:pPr algn="ctr">
              <a:defRPr/>
            </a:pPr>
            <a:r>
              <a:rPr lang="es-ES_tradnl" b="1" dirty="0">
                <a:solidFill>
                  <a:srgbClr val="000000"/>
                </a:solidFill>
                <a:cs typeface="+mn-cs"/>
              </a:rPr>
              <a:t>Dermografismo. Retardada </a:t>
            </a:r>
          </a:p>
          <a:p>
            <a:pPr algn="ctr">
              <a:defRPr/>
            </a:pPr>
            <a:r>
              <a:rPr lang="es-ES_tradnl" b="1" dirty="0">
                <a:solidFill>
                  <a:srgbClr val="000000"/>
                </a:solidFill>
                <a:cs typeface="+mn-cs"/>
              </a:rPr>
              <a:t>por presión. </a:t>
            </a:r>
            <a:r>
              <a:rPr lang="es-ES_tradnl" b="1" dirty="0" err="1">
                <a:solidFill>
                  <a:srgbClr val="000000"/>
                </a:solidFill>
                <a:cs typeface="+mn-cs"/>
              </a:rPr>
              <a:t>Angioedema</a:t>
            </a:r>
            <a:r>
              <a:rPr lang="es-ES_tradnl" b="1" dirty="0">
                <a:solidFill>
                  <a:srgbClr val="000000"/>
                </a:solidFill>
                <a:cs typeface="+mn-cs"/>
              </a:rPr>
              <a:t> vibratorio</a:t>
            </a:r>
          </a:p>
        </p:txBody>
      </p:sp>
      <p:sp>
        <p:nvSpPr>
          <p:cNvPr id="68" name="Text Box 12"/>
          <p:cNvSpPr txBox="1">
            <a:spLocks noChangeArrowheads="1"/>
          </p:cNvSpPr>
          <p:nvPr/>
        </p:nvSpPr>
        <p:spPr bwMode="auto">
          <a:xfrm>
            <a:off x="1277287" y="368361"/>
            <a:ext cx="2693052" cy="646331"/>
          </a:xfrm>
          <a:prstGeom prst="rect">
            <a:avLst/>
          </a:prstGeom>
          <a:solidFill>
            <a:srgbClr val="C5E0B4"/>
          </a:solidFill>
          <a:ln w="12700">
            <a:solidFill>
              <a:srgbClr val="000000"/>
            </a:solidFill>
            <a:miter lim="800000"/>
            <a:headEnd type="none" w="sm" len="sm"/>
            <a:tailEnd type="none" w="sm" len="sm"/>
          </a:ln>
          <a:effectLst>
            <a:outerShdw blurRad="63500" dist="38099" dir="2700000" algn="ctr" rotWithShape="0">
              <a:schemeClr val="accent2">
                <a:alpha val="74998"/>
              </a:schemeClr>
            </a:outerShdw>
          </a:effectLst>
        </p:spPr>
        <p:txBody>
          <a:bodyPr wrap="none">
            <a:spAutoFit/>
          </a:bodyPr>
          <a:lstStyle/>
          <a:p>
            <a:pPr algn="ctr">
              <a:defRPr/>
            </a:pPr>
            <a:r>
              <a:rPr lang="es-ES_tradnl" b="1" dirty="0" err="1">
                <a:solidFill>
                  <a:srgbClr val="000000"/>
                </a:solidFill>
                <a:cs typeface="+mn-cs"/>
              </a:rPr>
              <a:t>Criourticaria</a:t>
            </a:r>
            <a:r>
              <a:rPr lang="es-ES_tradnl" b="1" dirty="0">
                <a:solidFill>
                  <a:srgbClr val="000000"/>
                </a:solidFill>
                <a:cs typeface="+mn-cs"/>
              </a:rPr>
              <a:t>. Colinérgica.</a:t>
            </a:r>
          </a:p>
          <a:p>
            <a:pPr algn="ctr">
              <a:defRPr/>
            </a:pPr>
            <a:r>
              <a:rPr lang="es-ES_tradnl" b="1" dirty="0">
                <a:solidFill>
                  <a:srgbClr val="000000"/>
                </a:solidFill>
                <a:cs typeface="+mn-cs"/>
              </a:rPr>
              <a:t>Localizada por calor</a:t>
            </a:r>
          </a:p>
        </p:txBody>
      </p:sp>
      <p:sp>
        <p:nvSpPr>
          <p:cNvPr id="69" name="Text Box 13"/>
          <p:cNvSpPr txBox="1">
            <a:spLocks noChangeArrowheads="1"/>
          </p:cNvSpPr>
          <p:nvPr/>
        </p:nvSpPr>
        <p:spPr bwMode="auto">
          <a:xfrm>
            <a:off x="5390324" y="3466584"/>
            <a:ext cx="1582484" cy="369332"/>
          </a:xfrm>
          <a:prstGeom prst="rect">
            <a:avLst/>
          </a:prstGeom>
          <a:solidFill>
            <a:srgbClr val="C5E0B4"/>
          </a:solidFill>
          <a:ln w="12700">
            <a:solidFill>
              <a:srgbClr val="000000"/>
            </a:solidFill>
            <a:miter lim="800000"/>
            <a:headEnd type="none" w="sm" len="sm"/>
            <a:tailEnd type="none" w="sm" len="sm"/>
          </a:ln>
          <a:effectLst>
            <a:outerShdw blurRad="63500" dist="38099" dir="2700000" algn="ctr" rotWithShape="0">
              <a:schemeClr val="accent2">
                <a:alpha val="74998"/>
              </a:schemeClr>
            </a:outerShdw>
          </a:effectLst>
        </p:spPr>
        <p:txBody>
          <a:bodyPr wrap="none">
            <a:spAutoFit/>
          </a:bodyPr>
          <a:lstStyle/>
          <a:p>
            <a:pPr>
              <a:defRPr/>
            </a:pPr>
            <a:r>
              <a:rPr lang="es-ES_tradnl" b="1" dirty="0">
                <a:solidFill>
                  <a:srgbClr val="000000"/>
                </a:solidFill>
                <a:cs typeface="+mn-cs"/>
              </a:rPr>
              <a:t>Urticaria solar</a:t>
            </a:r>
          </a:p>
        </p:txBody>
      </p:sp>
      <p:sp>
        <p:nvSpPr>
          <p:cNvPr id="70" name="Text Box 15"/>
          <p:cNvSpPr txBox="1">
            <a:spLocks noChangeArrowheads="1"/>
          </p:cNvSpPr>
          <p:nvPr/>
        </p:nvSpPr>
        <p:spPr bwMode="auto">
          <a:xfrm>
            <a:off x="190199" y="5623377"/>
            <a:ext cx="2713340" cy="646331"/>
          </a:xfrm>
          <a:prstGeom prst="rect">
            <a:avLst/>
          </a:prstGeom>
          <a:solidFill>
            <a:srgbClr val="C5E0B4"/>
          </a:solidFill>
          <a:ln w="12700">
            <a:solidFill>
              <a:srgbClr val="000000"/>
            </a:solidFill>
            <a:miter lim="800000"/>
            <a:headEnd type="none" w="sm" len="sm"/>
            <a:tailEnd type="none" w="sm" len="sm"/>
          </a:ln>
          <a:effectLst>
            <a:outerShdw blurRad="63500" dist="38099" dir="2700000" algn="ctr" rotWithShape="0">
              <a:schemeClr val="accent2">
                <a:alpha val="74998"/>
              </a:schemeClr>
            </a:outerShdw>
          </a:effectLst>
        </p:spPr>
        <p:txBody>
          <a:bodyPr wrap="none">
            <a:spAutoFit/>
          </a:bodyPr>
          <a:lstStyle/>
          <a:p>
            <a:pPr algn="ctr">
              <a:defRPr/>
            </a:pPr>
            <a:r>
              <a:rPr lang="es-ES_tradnl" b="1" dirty="0">
                <a:solidFill>
                  <a:srgbClr val="000000"/>
                </a:solidFill>
                <a:cs typeface="+mn-cs"/>
              </a:rPr>
              <a:t>Urticaria por ejercicio </a:t>
            </a:r>
          </a:p>
          <a:p>
            <a:pPr algn="ctr">
              <a:defRPr/>
            </a:pPr>
            <a:r>
              <a:rPr lang="es-ES_tradnl" b="1" dirty="0">
                <a:solidFill>
                  <a:srgbClr val="000000"/>
                </a:solidFill>
                <a:cs typeface="+mn-cs"/>
              </a:rPr>
              <a:t>asociada o no a alimentos</a:t>
            </a:r>
          </a:p>
        </p:txBody>
      </p:sp>
      <p:sp>
        <p:nvSpPr>
          <p:cNvPr id="71" name="Text Box 14"/>
          <p:cNvSpPr txBox="1">
            <a:spLocks noChangeArrowheads="1"/>
          </p:cNvSpPr>
          <p:nvPr/>
        </p:nvSpPr>
        <p:spPr bwMode="auto">
          <a:xfrm>
            <a:off x="29646" y="2227818"/>
            <a:ext cx="2223686" cy="369332"/>
          </a:xfrm>
          <a:prstGeom prst="rect">
            <a:avLst/>
          </a:prstGeom>
          <a:solidFill>
            <a:srgbClr val="C5E0B4"/>
          </a:solidFill>
          <a:ln w="12700">
            <a:solidFill>
              <a:srgbClr val="000000"/>
            </a:solidFill>
            <a:miter lim="800000"/>
            <a:headEnd type="none" w="sm" len="sm"/>
            <a:tailEnd type="none" w="sm" len="sm"/>
          </a:ln>
          <a:effectLst>
            <a:outerShdw blurRad="63500" dist="38099" dir="2700000" algn="ctr" rotWithShape="0">
              <a:schemeClr val="accent2">
                <a:alpha val="74998"/>
              </a:schemeClr>
            </a:outerShdw>
          </a:effectLst>
        </p:spPr>
        <p:txBody>
          <a:bodyPr wrap="none">
            <a:spAutoFit/>
          </a:bodyPr>
          <a:lstStyle/>
          <a:p>
            <a:pPr>
              <a:defRPr/>
            </a:pPr>
            <a:r>
              <a:rPr lang="es-ES_tradnl" b="1" dirty="0">
                <a:solidFill>
                  <a:srgbClr val="000000"/>
                </a:solidFill>
                <a:cs typeface="+mn-cs"/>
              </a:rPr>
              <a:t>Urticaria</a:t>
            </a:r>
            <a:r>
              <a:rPr lang="es-ES_tradnl" b="1" dirty="0">
                <a:solidFill>
                  <a:srgbClr val="FFFFFF"/>
                </a:solidFill>
                <a:cs typeface="+mn-cs"/>
              </a:rPr>
              <a:t> </a:t>
            </a:r>
            <a:r>
              <a:rPr lang="es-ES_tradnl" b="1" dirty="0" err="1">
                <a:solidFill>
                  <a:srgbClr val="000000"/>
                </a:solidFill>
                <a:cs typeface="+mn-cs"/>
              </a:rPr>
              <a:t>aquagénica</a:t>
            </a:r>
            <a:endParaRPr lang="es-ES_tradnl" b="1" dirty="0">
              <a:solidFill>
                <a:srgbClr val="000000"/>
              </a:solidFill>
              <a:cs typeface="+mn-cs"/>
            </a:endParaRPr>
          </a:p>
        </p:txBody>
      </p:sp>
      <p:sp>
        <p:nvSpPr>
          <p:cNvPr id="73" name="Text Box 4"/>
          <p:cNvSpPr txBox="1">
            <a:spLocks noChangeArrowheads="1"/>
          </p:cNvSpPr>
          <p:nvPr/>
        </p:nvSpPr>
        <p:spPr bwMode="auto">
          <a:xfrm>
            <a:off x="3524372" y="5792036"/>
            <a:ext cx="2265872" cy="707886"/>
          </a:xfrm>
          <a:prstGeom prst="rect">
            <a:avLst/>
          </a:prstGeom>
          <a:solidFill>
            <a:srgbClr val="FFFF00"/>
          </a:solidFill>
          <a:ln w="9525">
            <a:solidFill>
              <a:schemeClr val="tx1"/>
            </a:solidFill>
            <a:miter lim="800000"/>
            <a:headEnd/>
            <a:tailEnd/>
          </a:ln>
          <a:effectLst>
            <a:outerShdw blurRad="63500" dist="12700" algn="ctr" rotWithShape="0">
              <a:srgbClr val="FF0033">
                <a:alpha val="74998"/>
              </a:srgbClr>
            </a:outerShdw>
          </a:effectLst>
        </p:spPr>
        <p:txBody>
          <a:bodyPr wrap="square">
            <a:spAutoFit/>
          </a:bodyPr>
          <a:lstStyle/>
          <a:p>
            <a:pPr>
              <a:defRPr/>
            </a:pPr>
            <a:r>
              <a:rPr lang="es-ES_tradnl" sz="2000" b="1" dirty="0">
                <a:cs typeface="+mn-cs"/>
              </a:rPr>
              <a:t>28 a 34 %</a:t>
            </a:r>
            <a:r>
              <a:rPr lang="es-ES_tradnl" sz="1600" b="1" dirty="0"/>
              <a:t> </a:t>
            </a:r>
            <a:r>
              <a:rPr lang="es-ES_tradnl" sz="2000" b="1" dirty="0">
                <a:cs typeface="+mn-cs"/>
              </a:rPr>
              <a:t>de las urticarias en niños</a:t>
            </a:r>
            <a:r>
              <a:rPr lang="es-ES_tradnl" b="1" dirty="0">
                <a:cs typeface="+mn-cs"/>
              </a:rPr>
              <a:t> </a:t>
            </a:r>
          </a:p>
        </p:txBody>
      </p:sp>
      <p:sp>
        <p:nvSpPr>
          <p:cNvPr id="3" name="CuadroTexto 2"/>
          <p:cNvSpPr txBox="1"/>
          <p:nvPr/>
        </p:nvSpPr>
        <p:spPr>
          <a:xfrm>
            <a:off x="4575176" y="45196"/>
            <a:ext cx="4284818" cy="646331"/>
          </a:xfrm>
          <a:prstGeom prst="rect">
            <a:avLst/>
          </a:prstGeom>
          <a:solidFill>
            <a:schemeClr val="bg1"/>
          </a:solidFill>
          <a:ln>
            <a:solidFill>
              <a:schemeClr val="tx1"/>
            </a:solidFill>
          </a:ln>
        </p:spPr>
        <p:txBody>
          <a:bodyPr wrap="square" rtlCol="0">
            <a:spAutoFit/>
          </a:bodyPr>
          <a:lstStyle/>
          <a:p>
            <a:r>
              <a:rPr lang="es-ES" sz="3600" b="1" dirty="0">
                <a:solidFill>
                  <a:srgbClr val="000000"/>
                </a:solidFill>
              </a:rPr>
              <a:t>URTICARIAS FISICAS</a:t>
            </a:r>
          </a:p>
        </p:txBody>
      </p:sp>
      <p:pic>
        <p:nvPicPr>
          <p:cNvPr id="2" name="Imagen 1" descr="nino-y-nina-imagen-animada-012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5" y="3081180"/>
            <a:ext cx="2035900" cy="2387600"/>
          </a:xfrm>
          <a:prstGeom prst="rect">
            <a:avLst/>
          </a:prstGeom>
        </p:spPr>
      </p:pic>
      <p:pic>
        <p:nvPicPr>
          <p:cNvPr id="6" name="Imagen 5" descr="11-27-59-421_51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874" y="3054350"/>
            <a:ext cx="2125126" cy="225346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2" name="CuadroTexto 1"/>
          <p:cNvSpPr txBox="1"/>
          <p:nvPr/>
        </p:nvSpPr>
        <p:spPr>
          <a:xfrm>
            <a:off x="5661324" y="4936239"/>
            <a:ext cx="3333853" cy="707886"/>
          </a:xfrm>
          <a:prstGeom prst="rect">
            <a:avLst/>
          </a:prstGeom>
          <a:noFill/>
          <a:ln>
            <a:solidFill>
              <a:srgbClr val="1F4E79"/>
            </a:solidFill>
          </a:ln>
        </p:spPr>
        <p:txBody>
          <a:bodyPr wrap="square" rtlCol="0">
            <a:spAutoFit/>
          </a:bodyPr>
          <a:lstStyle/>
          <a:p>
            <a:pPr algn="ctr"/>
            <a:r>
              <a:rPr lang="es-ES" sz="4000" b="1" dirty="0"/>
              <a:t>DIAGNOSTICO</a:t>
            </a:r>
          </a:p>
        </p:txBody>
      </p:sp>
      <p:sp>
        <p:nvSpPr>
          <p:cNvPr id="4" name="CuadroTexto 3"/>
          <p:cNvSpPr txBox="1"/>
          <p:nvPr/>
        </p:nvSpPr>
        <p:spPr>
          <a:xfrm>
            <a:off x="272151" y="456511"/>
            <a:ext cx="6166749" cy="2677655"/>
          </a:xfrm>
          <a:prstGeom prst="rect">
            <a:avLst/>
          </a:prstGeom>
          <a:solidFill>
            <a:srgbClr val="BDD7EE"/>
          </a:solidFill>
          <a:ln>
            <a:solidFill>
              <a:srgbClr val="1F4E79"/>
            </a:solidFill>
          </a:ln>
        </p:spPr>
        <p:txBody>
          <a:bodyPr wrap="square" rtlCol="0">
            <a:spAutoFit/>
          </a:bodyPr>
          <a:lstStyle/>
          <a:p>
            <a:endParaRPr lang="es-ES" sz="2800" b="1" baseline="-25000" dirty="0"/>
          </a:p>
          <a:p>
            <a:r>
              <a:rPr lang="es-ES" sz="2800" b="1" baseline="-25000" dirty="0"/>
              <a:t>	1.- HISTORIA CLÍNICA DETALLADA.</a:t>
            </a:r>
          </a:p>
          <a:p>
            <a:endParaRPr lang="es-ES_tradnl" sz="2800" baseline="-25000" dirty="0"/>
          </a:p>
          <a:p>
            <a:r>
              <a:rPr lang="es-ES" sz="2800" b="1" baseline="-25000" dirty="0"/>
              <a:t>   	2.- EXPLORACIÓN FÍSICA incluyendo  el 	dermografismo.	</a:t>
            </a:r>
          </a:p>
          <a:p>
            <a:endParaRPr lang="es-ES_tradnl" sz="2800" baseline="-25000" dirty="0"/>
          </a:p>
          <a:p>
            <a:r>
              <a:rPr lang="es-ES" sz="2800" b="1" baseline="-25000" dirty="0"/>
              <a:t>   	3.- EXPLORACIONES COMPLEMENTARIAS: </a:t>
            </a:r>
          </a:p>
          <a:p>
            <a:r>
              <a:rPr lang="es-ES" sz="2800" b="1" baseline="-25000" dirty="0"/>
              <a:t>	Hemograma con VSG, AST/ALT, GGT, PCR </a:t>
            </a:r>
          </a:p>
          <a:p>
            <a:endParaRPr lang="es-ES" sz="2800" b="1" baseline="-25000" dirty="0"/>
          </a:p>
        </p:txBody>
      </p:sp>
    </p:spTree>
    <p:extLst>
      <p:ext uri="{BB962C8B-B14F-4D97-AF65-F5344CB8AC3E}">
        <p14:creationId xmlns:p14="http://schemas.microsoft.com/office/powerpoint/2010/main" val="400670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2931" y="136661"/>
            <a:ext cx="8706514" cy="830997"/>
          </a:xfrm>
          <a:prstGeom prst="rect">
            <a:avLst/>
          </a:prstGeom>
          <a:solidFill>
            <a:srgbClr val="CAE67B"/>
          </a:solidFill>
          <a:ln>
            <a:solidFill>
              <a:srgbClr val="1F4E79"/>
            </a:solidFill>
          </a:ln>
        </p:spPr>
        <p:txBody>
          <a:bodyPr wrap="square" rtlCol="0">
            <a:spAutoFit/>
          </a:bodyPr>
          <a:lstStyle/>
          <a:p>
            <a:pPr algn="ctr"/>
            <a:r>
              <a:rPr lang="es-ES" sz="2400" b="1" dirty="0"/>
              <a:t>Exploraciones complementarias ampliadas </a:t>
            </a:r>
          </a:p>
          <a:p>
            <a:pPr algn="ctr"/>
            <a:r>
              <a:rPr lang="es-ES" sz="2400" b="1" dirty="0"/>
              <a:t>(según sospecha en Hª Clínica): </a:t>
            </a:r>
            <a:endParaRPr lang="es-ES_tradnl" sz="2400" dirty="0"/>
          </a:p>
        </p:txBody>
      </p:sp>
      <p:sp>
        <p:nvSpPr>
          <p:cNvPr id="4" name="CuadroTexto 3"/>
          <p:cNvSpPr txBox="1"/>
          <p:nvPr/>
        </p:nvSpPr>
        <p:spPr>
          <a:xfrm>
            <a:off x="306170" y="1209459"/>
            <a:ext cx="5824452" cy="4708981"/>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pPr marL="342900" indent="-342900">
              <a:buFont typeface="Arial"/>
              <a:buChar char="•"/>
            </a:pPr>
            <a:r>
              <a:rPr lang="es-ES" sz="2000" dirty="0"/>
              <a:t>Serología de infecciones (VHB, VHC, EBV,..)</a:t>
            </a:r>
            <a:endParaRPr lang="es-ES_tradnl" sz="2000" dirty="0"/>
          </a:p>
          <a:p>
            <a:pPr marL="342900" indent="-342900">
              <a:buFont typeface="Arial"/>
              <a:buChar char="•"/>
            </a:pPr>
            <a:r>
              <a:rPr lang="es-ES" sz="2000" dirty="0"/>
              <a:t>Pruebas cutáneas (si sospecha de alimento, medicamento AINE</a:t>
            </a:r>
            <a:r>
              <a:rPr lang="es-ES" sz="2000" baseline="-25000" dirty="0"/>
              <a:t>S</a:t>
            </a:r>
            <a:r>
              <a:rPr lang="es-ES" sz="2000" dirty="0"/>
              <a:t> IECA</a:t>
            </a:r>
            <a:r>
              <a:rPr lang="es-ES" sz="2000" baseline="-25000" dirty="0"/>
              <a:t>S </a:t>
            </a:r>
            <a:r>
              <a:rPr lang="es-ES" sz="2000" dirty="0"/>
              <a:t>, látex, </a:t>
            </a:r>
            <a:r>
              <a:rPr lang="es-ES" sz="2000" dirty="0" err="1"/>
              <a:t>aeroalergenos</a:t>
            </a:r>
            <a:r>
              <a:rPr lang="es-ES" sz="2000" dirty="0"/>
              <a:t>, contacto, </a:t>
            </a:r>
            <a:r>
              <a:rPr lang="es-ES" sz="2000" dirty="0" err="1"/>
              <a:t>anisakis</a:t>
            </a:r>
            <a:r>
              <a:rPr lang="es-ES" sz="2000" dirty="0"/>
              <a:t>)</a:t>
            </a:r>
            <a:endParaRPr lang="es-ES_tradnl" sz="2000" dirty="0"/>
          </a:p>
          <a:p>
            <a:pPr marL="342900" indent="-342900">
              <a:buFont typeface="Arial"/>
              <a:buChar char="•"/>
            </a:pPr>
            <a:r>
              <a:rPr lang="es-ES" sz="2000" dirty="0" err="1"/>
              <a:t>Autoanticuerpos</a:t>
            </a:r>
            <a:r>
              <a:rPr lang="es-ES" sz="2000" dirty="0"/>
              <a:t>: ANA, </a:t>
            </a:r>
            <a:r>
              <a:rPr lang="es-ES" sz="2000" dirty="0" err="1"/>
              <a:t>antitiroideos</a:t>
            </a:r>
            <a:r>
              <a:rPr lang="es-ES" sz="2000" dirty="0"/>
              <a:t> con hormona tiroidea</a:t>
            </a:r>
            <a:endParaRPr lang="es-ES_tradnl" sz="2000" dirty="0"/>
          </a:p>
          <a:p>
            <a:pPr marL="342900" indent="-342900">
              <a:buFont typeface="Arial"/>
              <a:buChar char="•"/>
            </a:pPr>
            <a:r>
              <a:rPr lang="es-ES" sz="2000" dirty="0"/>
              <a:t>Prueba cutánea intradérmica con suero </a:t>
            </a:r>
            <a:r>
              <a:rPr lang="es-ES" sz="2000" dirty="0" err="1"/>
              <a:t>autólogo</a:t>
            </a:r>
            <a:r>
              <a:rPr lang="es-ES" sz="2000" dirty="0"/>
              <a:t> (sospecha de UC. autoinmune)</a:t>
            </a:r>
          </a:p>
          <a:p>
            <a:pPr marL="342900" indent="-342900">
              <a:buFont typeface="Arial"/>
              <a:buChar char="•"/>
            </a:pPr>
            <a:r>
              <a:rPr lang="es-ES" sz="2000" dirty="0" err="1"/>
              <a:t>Parasitólogico</a:t>
            </a:r>
            <a:r>
              <a:rPr lang="es-ES" sz="2000" dirty="0"/>
              <a:t> de heces si </a:t>
            </a:r>
            <a:r>
              <a:rPr lang="es-ES" sz="2000" dirty="0" err="1"/>
              <a:t>eosinofilia</a:t>
            </a:r>
            <a:endParaRPr lang="es-ES_tradnl" sz="2000" dirty="0"/>
          </a:p>
          <a:p>
            <a:pPr marL="342900" indent="-342900">
              <a:buFont typeface="Arial"/>
              <a:buChar char="•"/>
            </a:pPr>
            <a:r>
              <a:rPr lang="es-ES" sz="2000" dirty="0"/>
              <a:t>Complemento C3, C4 si solo </a:t>
            </a:r>
            <a:r>
              <a:rPr lang="es-ES" sz="2000" dirty="0" err="1"/>
              <a:t>angioedema</a:t>
            </a:r>
            <a:endParaRPr lang="es-ES_tradnl" sz="2000" dirty="0"/>
          </a:p>
          <a:p>
            <a:pPr marL="342900" indent="-342900">
              <a:buFont typeface="Arial"/>
              <a:buChar char="•"/>
            </a:pPr>
            <a:r>
              <a:rPr lang="es-ES" sz="2000" dirty="0"/>
              <a:t>Biopsia cutánea si sospecha vasculitis	</a:t>
            </a:r>
            <a:endParaRPr lang="es-ES_tradnl" sz="2000" dirty="0"/>
          </a:p>
          <a:p>
            <a:r>
              <a:rPr lang="es-ES" sz="2000" dirty="0"/>
              <a:t>	</a:t>
            </a:r>
          </a:p>
          <a:p>
            <a:r>
              <a:rPr lang="es-ES" sz="2000" b="1" dirty="0"/>
              <a:t>Urticarias físicas: </a:t>
            </a:r>
            <a:endParaRPr lang="es-ES_tradnl" sz="2000" dirty="0"/>
          </a:p>
          <a:p>
            <a:r>
              <a:rPr lang="es-ES" sz="2000" b="1" dirty="0"/>
              <a:t>Rutina: </a:t>
            </a:r>
            <a:r>
              <a:rPr lang="es-ES" sz="2000" dirty="0"/>
              <a:t>reproducir el cuadro con el desencadenante</a:t>
            </a:r>
            <a:endParaRPr lang="es-ES_tradnl" sz="2000" dirty="0"/>
          </a:p>
          <a:p>
            <a:r>
              <a:rPr lang="es-ES" sz="2000" dirty="0" err="1"/>
              <a:t>Crioglobulinas</a:t>
            </a:r>
            <a:r>
              <a:rPr lang="es-ES" sz="2000" dirty="0"/>
              <a:t> en urticaria por frío.</a:t>
            </a:r>
            <a:endParaRPr lang="es-ES_tradnl" sz="2000" dirty="0"/>
          </a:p>
        </p:txBody>
      </p:sp>
      <p:pic>
        <p:nvPicPr>
          <p:cNvPr id="3" name="Imagen 2"/>
          <p:cNvPicPr>
            <a:picLocks noChangeAspect="1"/>
          </p:cNvPicPr>
          <p:nvPr/>
        </p:nvPicPr>
        <p:blipFill>
          <a:blip r:embed="rId2"/>
          <a:stretch>
            <a:fillRect/>
          </a:stretch>
        </p:blipFill>
        <p:spPr>
          <a:xfrm>
            <a:off x="222931" y="967658"/>
            <a:ext cx="8706514" cy="5778643"/>
          </a:xfrm>
          <a:prstGeom prst="rect">
            <a:avLst/>
          </a:prstGeom>
        </p:spPr>
      </p:pic>
    </p:spTree>
    <p:extLst>
      <p:ext uri="{BB962C8B-B14F-4D97-AF65-F5344CB8AC3E}">
        <p14:creationId xmlns:p14="http://schemas.microsoft.com/office/powerpoint/2010/main" val="5811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8041" y="114001"/>
            <a:ext cx="8631796" cy="954107"/>
          </a:xfrm>
          <a:prstGeom prst="rect">
            <a:avLst/>
          </a:prstGeom>
          <a:solidFill>
            <a:srgbClr val="CAE67B"/>
          </a:solidFill>
          <a:ln>
            <a:solidFill>
              <a:srgbClr val="1F4E79"/>
            </a:solidFill>
          </a:ln>
        </p:spPr>
        <p:txBody>
          <a:bodyPr wrap="square" rtlCol="0">
            <a:spAutoFit/>
          </a:bodyPr>
          <a:lstStyle/>
          <a:p>
            <a:r>
              <a:rPr lang="es-ES" sz="2800" b="1" dirty="0"/>
              <a:t>1.- EDUCACIÓN SANITARIA.  CONCEPTOS A EXPLICAR</a:t>
            </a:r>
          </a:p>
          <a:p>
            <a:endParaRPr lang="es-ES" sz="2800" b="1" dirty="0"/>
          </a:p>
        </p:txBody>
      </p:sp>
      <p:sp>
        <p:nvSpPr>
          <p:cNvPr id="3" name="Rectángulo 2"/>
          <p:cNvSpPr/>
          <p:nvPr/>
        </p:nvSpPr>
        <p:spPr>
          <a:xfrm>
            <a:off x="248041" y="922668"/>
            <a:ext cx="8631795" cy="4524315"/>
          </a:xfrm>
          <a:prstGeom prst="rect">
            <a:avLst/>
          </a:prstGeom>
          <a:solidFill>
            <a:schemeClr val="tx2">
              <a:lumMod val="20000"/>
              <a:lumOff val="80000"/>
            </a:schemeClr>
          </a:solidFill>
          <a:ln>
            <a:solidFill>
              <a:srgbClr val="1F4E79"/>
            </a:solidFill>
          </a:ln>
        </p:spPr>
        <p:txBody>
          <a:bodyPr wrap="square">
            <a:spAutoFit/>
          </a:bodyPr>
          <a:lstStyle/>
          <a:p>
            <a:pPr marL="457200" indent="-457200">
              <a:buFont typeface="Arial"/>
              <a:buChar char="•"/>
            </a:pPr>
            <a:r>
              <a:rPr lang="es-ES" sz="2400" dirty="0"/>
              <a:t>La urticaria no es contagiosa.</a:t>
            </a:r>
          </a:p>
          <a:p>
            <a:pPr marL="342900" indent="-342900">
              <a:buFont typeface="Arial"/>
              <a:buChar char="•"/>
            </a:pPr>
            <a:r>
              <a:rPr lang="es-ES" sz="2400" dirty="0"/>
              <a:t>La urticaria no es una reacción alérgica y no pone en riesgo la vida del paciente.</a:t>
            </a:r>
          </a:p>
          <a:p>
            <a:pPr marL="342900" indent="-342900">
              <a:buFont typeface="Arial"/>
              <a:buChar char="•"/>
            </a:pPr>
            <a:r>
              <a:rPr lang="es-ES" sz="2400" dirty="0"/>
              <a:t>La UC rara vez es un signo de otra enfermedad, y si lo es se acompaña de otros síntomas.</a:t>
            </a:r>
          </a:p>
          <a:p>
            <a:pPr marL="342900" indent="-342900">
              <a:buFont typeface="Arial"/>
              <a:buChar char="•"/>
            </a:pPr>
            <a:r>
              <a:rPr lang="es-ES" sz="2400" dirty="0"/>
              <a:t>La duración es variable. Aproximadamente el 50%  alcanzarán la remisión en un año. El 14% puede durar más de 5 años.</a:t>
            </a:r>
          </a:p>
          <a:p>
            <a:pPr marL="342900" indent="-342900">
              <a:buFont typeface="Arial"/>
              <a:buChar char="•"/>
            </a:pPr>
            <a:r>
              <a:rPr lang="es-ES" sz="2400" dirty="0"/>
              <a:t>La medicación es solo sintomática</a:t>
            </a:r>
          </a:p>
          <a:p>
            <a:pPr marL="342900" indent="-342900">
              <a:buFont typeface="Arial"/>
              <a:buChar char="•"/>
            </a:pPr>
            <a:r>
              <a:rPr lang="es-ES" sz="2400" dirty="0"/>
              <a:t>Evitar los factores desencadenantes sobre todo en las Urticarias físicas.</a:t>
            </a:r>
          </a:p>
          <a:p>
            <a:pPr marL="342900" indent="-342900">
              <a:buFont typeface="Arial"/>
              <a:buChar char="•"/>
            </a:pPr>
            <a:r>
              <a:rPr lang="es-ES" sz="2400" dirty="0"/>
              <a:t>Evitar la administración de aspirina y otros </a:t>
            </a:r>
            <a:r>
              <a:rPr lang="es-ES" sz="2400" dirty="0" err="1"/>
              <a:t>analgesicos</a:t>
            </a:r>
            <a:r>
              <a:rPr lang="es-ES" sz="2400" dirty="0"/>
              <a:t>-antiinflamatorios no esteroideos. </a:t>
            </a:r>
            <a:endParaRPr lang="es-ES_tradnl" sz="2400" dirty="0"/>
          </a:p>
        </p:txBody>
      </p:sp>
      <p:pic>
        <p:nvPicPr>
          <p:cNvPr id="7" name="Imagen 6"/>
          <p:cNvPicPr>
            <a:picLocks noChangeAspect="1"/>
          </p:cNvPicPr>
          <p:nvPr/>
        </p:nvPicPr>
        <p:blipFill>
          <a:blip r:embed="rId3"/>
          <a:stretch>
            <a:fillRect/>
          </a:stretch>
        </p:blipFill>
        <p:spPr>
          <a:xfrm>
            <a:off x="248040" y="922668"/>
            <a:ext cx="8631796" cy="5823719"/>
          </a:xfrm>
          <a:prstGeom prst="rect">
            <a:avLst/>
          </a:prstGeom>
        </p:spPr>
      </p:pic>
    </p:spTree>
    <p:extLst>
      <p:ext uri="{BB962C8B-B14F-4D97-AF65-F5344CB8AC3E}">
        <p14:creationId xmlns:p14="http://schemas.microsoft.com/office/powerpoint/2010/main" val="298394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345405" y="0"/>
            <a:ext cx="5798596" cy="3687504"/>
          </a:xfrm>
          <a:prstGeom prst="rect">
            <a:avLst/>
          </a:prstGeom>
        </p:spPr>
      </p:pic>
      <p:pic>
        <p:nvPicPr>
          <p:cNvPr id="4" name="Imagen 3"/>
          <p:cNvPicPr>
            <a:picLocks noChangeAspect="1"/>
          </p:cNvPicPr>
          <p:nvPr/>
        </p:nvPicPr>
        <p:blipFill>
          <a:blip r:embed="rId3"/>
          <a:stretch>
            <a:fillRect/>
          </a:stretch>
        </p:blipFill>
        <p:spPr>
          <a:xfrm>
            <a:off x="10940" y="3336963"/>
            <a:ext cx="4692551" cy="3471345"/>
          </a:xfrm>
          <a:prstGeom prst="rect">
            <a:avLst/>
          </a:prstGeom>
        </p:spPr>
      </p:pic>
      <p:sp>
        <p:nvSpPr>
          <p:cNvPr id="2" name="CuadroTexto 1"/>
          <p:cNvSpPr txBox="1"/>
          <p:nvPr/>
        </p:nvSpPr>
        <p:spPr>
          <a:xfrm>
            <a:off x="245527" y="217489"/>
            <a:ext cx="5623960" cy="1200329"/>
          </a:xfrm>
          <a:prstGeom prst="rect">
            <a:avLst/>
          </a:prstGeom>
          <a:solidFill>
            <a:schemeClr val="accent4">
              <a:lumMod val="60000"/>
              <a:lumOff val="40000"/>
            </a:schemeClr>
          </a:solidFill>
          <a:ln>
            <a:solidFill>
              <a:schemeClr val="accent1">
                <a:lumMod val="50000"/>
              </a:schemeClr>
            </a:solidFill>
          </a:ln>
        </p:spPr>
        <p:txBody>
          <a:bodyPr wrap="square" rtlCol="0">
            <a:spAutoFit/>
          </a:bodyPr>
          <a:lstStyle/>
          <a:p>
            <a:r>
              <a:rPr lang="es-ES" sz="3600" b="1" dirty="0"/>
              <a:t>2.- TRATAMIENTO FARMACOLÓGICO </a:t>
            </a:r>
          </a:p>
        </p:txBody>
      </p:sp>
      <p:sp>
        <p:nvSpPr>
          <p:cNvPr id="3" name="Rectángulo 2"/>
          <p:cNvSpPr/>
          <p:nvPr/>
        </p:nvSpPr>
        <p:spPr>
          <a:xfrm>
            <a:off x="245527" y="1701687"/>
            <a:ext cx="7607903" cy="4401205"/>
          </a:xfrm>
          <a:prstGeom prst="rect">
            <a:avLst/>
          </a:prstGeom>
          <a:solidFill>
            <a:srgbClr val="BDD7EE"/>
          </a:solidFill>
          <a:ln>
            <a:solidFill>
              <a:srgbClr val="1F4E79"/>
            </a:solidFill>
          </a:ln>
        </p:spPr>
        <p:txBody>
          <a:bodyPr wrap="square">
            <a:spAutoFit/>
          </a:bodyPr>
          <a:lstStyle/>
          <a:p>
            <a:r>
              <a:rPr lang="es-ES" sz="2000" dirty="0"/>
              <a:t> </a:t>
            </a:r>
            <a:endParaRPr lang="es-ES_tradnl" sz="2000" dirty="0"/>
          </a:p>
          <a:p>
            <a:r>
              <a:rPr lang="es-ES" sz="2000" b="1" dirty="0"/>
              <a:t>El tratamiento de elección para el control de los síntomas</a:t>
            </a:r>
            <a:r>
              <a:rPr lang="es-ES" sz="2000" dirty="0"/>
              <a:t> </a:t>
            </a:r>
            <a:r>
              <a:rPr lang="es-ES" sz="2000" b="1" dirty="0"/>
              <a:t>son los antihistamínicos H1 de segunda generación</a:t>
            </a:r>
            <a:endParaRPr lang="es-ES_tradnl" sz="2000" dirty="0"/>
          </a:p>
          <a:p>
            <a:endParaRPr lang="es-ES" sz="2000" dirty="0"/>
          </a:p>
          <a:p>
            <a:r>
              <a:rPr lang="es-ES" sz="2000" dirty="0"/>
              <a:t>Una vez alcanzado el control, se debe establecer la duración del tratamiento.</a:t>
            </a:r>
          </a:p>
          <a:p>
            <a:endParaRPr lang="es-ES" sz="2000" dirty="0"/>
          </a:p>
          <a:p>
            <a:pPr marL="342900" indent="-342900">
              <a:buFont typeface="Arial"/>
              <a:buChar char="•"/>
            </a:pPr>
            <a:r>
              <a:rPr lang="es-ES" sz="2000" dirty="0"/>
              <a:t>De 3 a 6 meses en la mayoría de pacientes. </a:t>
            </a:r>
          </a:p>
          <a:p>
            <a:pPr marL="342900" indent="-342900">
              <a:buFont typeface="Arial"/>
              <a:buChar char="•"/>
            </a:pPr>
            <a:r>
              <a:rPr lang="es-ES" sz="2000" dirty="0"/>
              <a:t>De 6 a 12 meses si la historia es de larga evolución o se asocia a </a:t>
            </a:r>
            <a:r>
              <a:rPr lang="es-ES" sz="2000" dirty="0" err="1"/>
              <a:t>angioedema</a:t>
            </a:r>
            <a:r>
              <a:rPr lang="es-ES" sz="2000" dirty="0"/>
              <a:t>, con descenso gradual en semanas.</a:t>
            </a:r>
            <a:endParaRPr lang="es-ES_tradnl" sz="2000" dirty="0"/>
          </a:p>
          <a:p>
            <a:pPr marL="342900" indent="-342900">
              <a:buFont typeface="Arial"/>
              <a:buChar char="•"/>
            </a:pPr>
            <a:r>
              <a:rPr lang="es-ES" sz="2000" dirty="0"/>
              <a:t>A demanda en pacientes con síntomas intermitentes o profilácticamente ante situaciones que puedan desencadenar los síntomas (</a:t>
            </a:r>
            <a:r>
              <a:rPr lang="es-ES" sz="2000" dirty="0" err="1"/>
              <a:t>ej</a:t>
            </a:r>
            <a:r>
              <a:rPr lang="es-ES" sz="2000" dirty="0"/>
              <a:t> antes de ejercicio,..)</a:t>
            </a:r>
          </a:p>
          <a:p>
            <a:pPr marL="342900" indent="-342900">
              <a:buFont typeface="Arial"/>
              <a:buChar char="•"/>
            </a:pPr>
            <a:endParaRPr lang="es-ES_tradnl" sz="2000" dirty="0"/>
          </a:p>
        </p:txBody>
      </p:sp>
    </p:spTree>
    <p:extLst>
      <p:ext uri="{BB962C8B-B14F-4D97-AF65-F5344CB8AC3E}">
        <p14:creationId xmlns:p14="http://schemas.microsoft.com/office/powerpoint/2010/main" val="238041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59995" y="210069"/>
            <a:ext cx="7529012" cy="523220"/>
          </a:xfrm>
          <a:prstGeom prst="rect">
            <a:avLst/>
          </a:prstGeom>
          <a:solidFill>
            <a:srgbClr val="BDD7EE"/>
          </a:solidFill>
          <a:ln>
            <a:solidFill>
              <a:srgbClr val="1F4E79"/>
            </a:solidFill>
          </a:ln>
        </p:spPr>
        <p:txBody>
          <a:bodyPr wrap="square" rtlCol="0">
            <a:spAutoFit/>
          </a:bodyPr>
          <a:lstStyle/>
          <a:p>
            <a:pPr algn="ctr"/>
            <a:r>
              <a:rPr lang="es-ES" sz="2800" b="1" dirty="0"/>
              <a:t>Tratamiento Escalonado en niños EAACI/WAO</a:t>
            </a:r>
          </a:p>
        </p:txBody>
      </p:sp>
      <p:sp>
        <p:nvSpPr>
          <p:cNvPr id="3" name="CuadroTexto 2"/>
          <p:cNvSpPr txBox="1"/>
          <p:nvPr/>
        </p:nvSpPr>
        <p:spPr>
          <a:xfrm>
            <a:off x="1469677" y="851976"/>
            <a:ext cx="7559412" cy="400110"/>
          </a:xfrm>
          <a:prstGeom prst="rect">
            <a:avLst/>
          </a:prstGeom>
          <a:noFill/>
          <a:ln>
            <a:solidFill>
              <a:srgbClr val="1F4E79"/>
            </a:solidFill>
          </a:ln>
        </p:spPr>
        <p:txBody>
          <a:bodyPr wrap="square" rtlCol="0">
            <a:spAutoFit/>
          </a:bodyPr>
          <a:lstStyle/>
          <a:p>
            <a:r>
              <a:rPr lang="es-ES" sz="2000" b="1" dirty="0"/>
              <a:t>1º</a:t>
            </a:r>
            <a:r>
              <a:rPr lang="es-ES" dirty="0"/>
              <a:t>      </a:t>
            </a:r>
            <a:r>
              <a:rPr lang="es-ES" b="1" dirty="0"/>
              <a:t>Anti H1 de 2ª generación. A dosis normales  2-4 semanas</a:t>
            </a:r>
          </a:p>
        </p:txBody>
      </p:sp>
      <p:sp>
        <p:nvSpPr>
          <p:cNvPr id="7" name="CuadroTexto 6"/>
          <p:cNvSpPr txBox="1"/>
          <p:nvPr/>
        </p:nvSpPr>
        <p:spPr>
          <a:xfrm>
            <a:off x="1469496" y="2029050"/>
            <a:ext cx="7559413" cy="400110"/>
          </a:xfrm>
          <a:prstGeom prst="rect">
            <a:avLst/>
          </a:prstGeom>
          <a:solidFill>
            <a:srgbClr val="FFFFFF"/>
          </a:solidFill>
          <a:ln>
            <a:solidFill>
              <a:srgbClr val="1F4E79"/>
            </a:solidFill>
          </a:ln>
        </p:spPr>
        <p:txBody>
          <a:bodyPr wrap="square" rtlCol="0">
            <a:spAutoFit/>
          </a:bodyPr>
          <a:lstStyle/>
          <a:p>
            <a:r>
              <a:rPr lang="es-ES" sz="2000" b="1" dirty="0"/>
              <a:t>2º</a:t>
            </a:r>
            <a:r>
              <a:rPr lang="es-ES" dirty="0"/>
              <a:t>     </a:t>
            </a:r>
            <a:r>
              <a:rPr lang="es-ES" b="1" dirty="0"/>
              <a:t>Anti H1 de 2ª generación. Aumentar dosis hasta 4 veces</a:t>
            </a:r>
            <a:r>
              <a:rPr lang="es-ES" dirty="0"/>
              <a:t>      </a:t>
            </a:r>
            <a:r>
              <a:rPr lang="es-ES" b="1" dirty="0"/>
              <a:t>2-4 semanas</a:t>
            </a:r>
          </a:p>
        </p:txBody>
      </p:sp>
      <p:sp>
        <p:nvSpPr>
          <p:cNvPr id="8" name="CuadroTexto 7"/>
          <p:cNvSpPr txBox="1"/>
          <p:nvPr/>
        </p:nvSpPr>
        <p:spPr>
          <a:xfrm>
            <a:off x="1567612" y="3204534"/>
            <a:ext cx="7461297" cy="615553"/>
          </a:xfrm>
          <a:prstGeom prst="rect">
            <a:avLst/>
          </a:prstGeom>
          <a:solidFill>
            <a:srgbClr val="FFFFFF"/>
          </a:solidFill>
          <a:ln>
            <a:solidFill>
              <a:srgbClr val="1F4E79"/>
            </a:solidFill>
          </a:ln>
        </p:spPr>
        <p:txBody>
          <a:bodyPr wrap="square" rtlCol="0">
            <a:spAutoFit/>
          </a:bodyPr>
          <a:lstStyle/>
          <a:p>
            <a:r>
              <a:rPr lang="es-ES" b="1" dirty="0"/>
              <a:t>3º</a:t>
            </a:r>
            <a:r>
              <a:rPr lang="es-ES" sz="1600" dirty="0"/>
              <a:t>   </a:t>
            </a:r>
            <a:r>
              <a:rPr lang="es-ES" sz="1600" b="1" dirty="0"/>
              <a:t>OMALIZUMAB</a:t>
            </a:r>
            <a:r>
              <a:rPr lang="es-ES" sz="1600" dirty="0"/>
              <a:t>. </a:t>
            </a:r>
            <a:r>
              <a:rPr lang="es-ES" sz="1600" b="1" dirty="0"/>
              <a:t>150mg/300/mes   (&gt;12 años ) +  Anti H1 de 2ª generación</a:t>
            </a:r>
            <a:r>
              <a:rPr lang="es-ES" sz="1600" dirty="0"/>
              <a:t>	</a:t>
            </a:r>
            <a:r>
              <a:rPr lang="es-ES" sz="1600" b="1" dirty="0"/>
              <a:t>2-4 semanas </a:t>
            </a:r>
          </a:p>
        </p:txBody>
      </p:sp>
      <p:sp>
        <p:nvSpPr>
          <p:cNvPr id="9" name="CuadroTexto 8"/>
          <p:cNvSpPr txBox="1"/>
          <p:nvPr/>
        </p:nvSpPr>
        <p:spPr>
          <a:xfrm>
            <a:off x="1567612" y="4700894"/>
            <a:ext cx="7461477" cy="369332"/>
          </a:xfrm>
          <a:prstGeom prst="rect">
            <a:avLst/>
          </a:prstGeom>
          <a:solidFill>
            <a:srgbClr val="FFFFFF"/>
          </a:solidFill>
          <a:ln>
            <a:solidFill>
              <a:srgbClr val="1F4E79"/>
            </a:solidFill>
          </a:ln>
        </p:spPr>
        <p:txBody>
          <a:bodyPr wrap="square" rtlCol="0">
            <a:spAutoFit/>
          </a:bodyPr>
          <a:lstStyle/>
          <a:p>
            <a:r>
              <a:rPr lang="es-ES" b="1" dirty="0"/>
              <a:t>4º</a:t>
            </a:r>
            <a:r>
              <a:rPr lang="es-ES" sz="1600" dirty="0"/>
              <a:t>   </a:t>
            </a:r>
            <a:r>
              <a:rPr lang="es-ES" sz="1600" b="1" dirty="0"/>
              <a:t>CICLOSPORINA  1-2/3-5 mg/Kg/</a:t>
            </a:r>
            <a:r>
              <a:rPr lang="es-ES" sz="1600" b="1" dirty="0" err="1"/>
              <a:t>dia</a:t>
            </a:r>
            <a:r>
              <a:rPr lang="es-ES" sz="1600" b="1" dirty="0"/>
              <a:t> + Anti H1 de 2ª generación. 2-4 semanas </a:t>
            </a:r>
          </a:p>
        </p:txBody>
      </p:sp>
      <p:sp>
        <p:nvSpPr>
          <p:cNvPr id="10" name="Flecha abajo 9"/>
          <p:cNvSpPr/>
          <p:nvPr/>
        </p:nvSpPr>
        <p:spPr>
          <a:xfrm>
            <a:off x="4458988" y="1371232"/>
            <a:ext cx="397910" cy="637235"/>
          </a:xfrm>
          <a:prstGeom prst="downArrow">
            <a:avLst/>
          </a:prstGeom>
          <a:solidFill>
            <a:srgbClr val="2E75B6"/>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lecha abajo 11"/>
          <p:cNvSpPr/>
          <p:nvPr/>
        </p:nvSpPr>
        <p:spPr>
          <a:xfrm>
            <a:off x="4538360" y="2612470"/>
            <a:ext cx="397910" cy="592064"/>
          </a:xfrm>
          <a:prstGeom prst="downArrow">
            <a:avLst/>
          </a:prstGeom>
          <a:solidFill>
            <a:srgbClr val="2E75B6"/>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3" name="Flecha abajo 12"/>
          <p:cNvSpPr/>
          <p:nvPr/>
        </p:nvSpPr>
        <p:spPr>
          <a:xfrm>
            <a:off x="4538360" y="4005829"/>
            <a:ext cx="397910" cy="670074"/>
          </a:xfrm>
          <a:prstGeom prst="downArrow">
            <a:avLst/>
          </a:prstGeom>
          <a:solidFill>
            <a:srgbClr val="2E75B6"/>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4" name="CuadroTexto 13"/>
          <p:cNvSpPr txBox="1"/>
          <p:nvPr/>
        </p:nvSpPr>
        <p:spPr>
          <a:xfrm>
            <a:off x="2641336" y="1412851"/>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17" name="Flecha arriba y abajo 16"/>
          <p:cNvSpPr/>
          <p:nvPr/>
        </p:nvSpPr>
        <p:spPr>
          <a:xfrm>
            <a:off x="473776" y="1386305"/>
            <a:ext cx="572437" cy="4657930"/>
          </a:xfrm>
          <a:prstGeom prst="upDownArrow">
            <a:avLst/>
          </a:prstGeom>
          <a:solidFill>
            <a:schemeClr val="accent1">
              <a:lumMod val="75000"/>
            </a:schemeClr>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9" name="CuadroTexto 18"/>
          <p:cNvSpPr txBox="1"/>
          <p:nvPr/>
        </p:nvSpPr>
        <p:spPr>
          <a:xfrm>
            <a:off x="1" y="6473280"/>
            <a:ext cx="9143999" cy="461665"/>
          </a:xfrm>
          <a:prstGeom prst="rect">
            <a:avLst/>
          </a:prstGeom>
          <a:solidFill>
            <a:srgbClr val="DEEBF7"/>
          </a:solidFill>
          <a:ln>
            <a:solidFill>
              <a:srgbClr val="1F4E79"/>
            </a:solidFill>
          </a:ln>
        </p:spPr>
        <p:txBody>
          <a:bodyPr wrap="square" rtlCol="0">
            <a:spAutoFit/>
          </a:bodyPr>
          <a:lstStyle/>
          <a:p>
            <a:r>
              <a:rPr lang="es-ES" sz="1200" dirty="0" err="1"/>
              <a:t>Zuberbier</a:t>
            </a:r>
            <a:r>
              <a:rPr lang="es-ES" sz="1200" dirty="0"/>
              <a:t> T, </a:t>
            </a:r>
            <a:r>
              <a:rPr lang="es-ES" sz="1200" dirty="0" err="1"/>
              <a:t>Aberer</a:t>
            </a:r>
            <a:r>
              <a:rPr lang="es-ES" sz="1200" dirty="0"/>
              <a:t> W, </a:t>
            </a:r>
            <a:r>
              <a:rPr lang="es-ES" sz="1200" dirty="0" err="1"/>
              <a:t>Asero</a:t>
            </a:r>
            <a:r>
              <a:rPr lang="es-ES" sz="1200" dirty="0"/>
              <a:t> R et al. </a:t>
            </a:r>
            <a:r>
              <a:rPr lang="es-ES" sz="1200" dirty="0" err="1"/>
              <a:t>The</a:t>
            </a:r>
            <a:r>
              <a:rPr lang="es-ES" sz="1200" dirty="0"/>
              <a:t> EAACI/GA</a:t>
            </a:r>
            <a:r>
              <a:rPr lang="es-ES" sz="1200" baseline="30000" dirty="0"/>
              <a:t>2</a:t>
            </a:r>
            <a:r>
              <a:rPr lang="es-ES" sz="1200" dirty="0"/>
              <a:t>LEN7EDF7WAO </a:t>
            </a:r>
            <a:r>
              <a:rPr lang="es-ES" sz="1200" dirty="0" err="1"/>
              <a:t>guideline</a:t>
            </a:r>
            <a:r>
              <a:rPr lang="es-ES" sz="1200" dirty="0"/>
              <a:t> </a:t>
            </a:r>
            <a:r>
              <a:rPr lang="es-ES" sz="1200" dirty="0" err="1"/>
              <a:t>for</a:t>
            </a:r>
            <a:r>
              <a:rPr lang="es-ES" sz="1200" dirty="0"/>
              <a:t> </a:t>
            </a:r>
            <a:r>
              <a:rPr lang="es-ES" sz="1200" dirty="0" err="1"/>
              <a:t>the</a:t>
            </a:r>
            <a:r>
              <a:rPr lang="es-ES" sz="1200" dirty="0"/>
              <a:t> </a:t>
            </a:r>
            <a:r>
              <a:rPr lang="es-ES" sz="1200" dirty="0" err="1"/>
              <a:t>definition</a:t>
            </a:r>
            <a:r>
              <a:rPr lang="es-ES" sz="1200" dirty="0"/>
              <a:t>, </a:t>
            </a:r>
            <a:r>
              <a:rPr lang="es-ES" sz="1200" dirty="0" err="1"/>
              <a:t>classification</a:t>
            </a:r>
            <a:r>
              <a:rPr lang="es-ES" sz="1200" dirty="0"/>
              <a:t> diagnosis and </a:t>
            </a:r>
            <a:r>
              <a:rPr lang="es-ES" sz="1200" dirty="0" err="1"/>
              <a:t>management</a:t>
            </a:r>
            <a:r>
              <a:rPr lang="es-ES" sz="1200" dirty="0"/>
              <a:t> of urticaria. </a:t>
            </a:r>
            <a:r>
              <a:rPr lang="es-ES" sz="1200" dirty="0" err="1"/>
              <a:t>Allergy</a:t>
            </a:r>
            <a:r>
              <a:rPr lang="es-ES" sz="1200" dirty="0"/>
              <a:t>. 2018; 73(7): 1393- 1414.</a:t>
            </a:r>
            <a:endParaRPr lang="es-ES" sz="1200" baseline="30000" dirty="0"/>
          </a:p>
        </p:txBody>
      </p:sp>
      <p:sp>
        <p:nvSpPr>
          <p:cNvPr id="4" name="CuadroTexto 3"/>
          <p:cNvSpPr txBox="1"/>
          <p:nvPr/>
        </p:nvSpPr>
        <p:spPr>
          <a:xfrm>
            <a:off x="1567611" y="5730992"/>
            <a:ext cx="7461298" cy="369332"/>
          </a:xfrm>
          <a:prstGeom prst="rect">
            <a:avLst/>
          </a:prstGeom>
          <a:solidFill>
            <a:srgbClr val="FFFFFF"/>
          </a:solidFill>
          <a:ln>
            <a:solidFill>
              <a:srgbClr val="5B9BD5"/>
            </a:solidFill>
          </a:ln>
        </p:spPr>
        <p:txBody>
          <a:bodyPr wrap="square" rtlCol="0">
            <a:spAutoFit/>
          </a:bodyPr>
          <a:lstStyle/>
          <a:p>
            <a:r>
              <a:rPr lang="es-ES" b="1" dirty="0"/>
              <a:t>Otros</a:t>
            </a:r>
            <a:r>
              <a:rPr lang="es-ES" dirty="0"/>
              <a:t>:    </a:t>
            </a:r>
            <a:r>
              <a:rPr lang="es-ES" b="1" dirty="0" err="1"/>
              <a:t>Metotrexate</a:t>
            </a:r>
            <a:r>
              <a:rPr lang="es-ES" b="1" dirty="0"/>
              <a:t>, </a:t>
            </a:r>
            <a:r>
              <a:rPr lang="es-ES" b="1" dirty="0" err="1"/>
              <a:t>IgG</a:t>
            </a:r>
            <a:r>
              <a:rPr lang="es-ES" b="1" dirty="0"/>
              <a:t> humana, Fe </a:t>
            </a:r>
            <a:r>
              <a:rPr lang="es-ES" b="1" dirty="0" err="1"/>
              <a:t>Vit.D</a:t>
            </a:r>
            <a:r>
              <a:rPr lang="es-ES" b="1" dirty="0"/>
              <a:t>, LTRA</a:t>
            </a:r>
          </a:p>
        </p:txBody>
      </p:sp>
      <p:sp>
        <p:nvSpPr>
          <p:cNvPr id="21" name="CuadroTexto 20"/>
          <p:cNvSpPr txBox="1"/>
          <p:nvPr/>
        </p:nvSpPr>
        <p:spPr>
          <a:xfrm>
            <a:off x="2641336" y="5232967"/>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22" name="CuadroTexto 21"/>
          <p:cNvSpPr txBox="1"/>
          <p:nvPr/>
        </p:nvSpPr>
        <p:spPr>
          <a:xfrm>
            <a:off x="2641336" y="4063867"/>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23" name="CuadroTexto 22"/>
          <p:cNvSpPr txBox="1"/>
          <p:nvPr/>
        </p:nvSpPr>
        <p:spPr>
          <a:xfrm>
            <a:off x="2641336" y="2597384"/>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18" name="Flecha abajo 17"/>
          <p:cNvSpPr/>
          <p:nvPr/>
        </p:nvSpPr>
        <p:spPr>
          <a:xfrm>
            <a:off x="4553514" y="5124446"/>
            <a:ext cx="397910" cy="507333"/>
          </a:xfrm>
          <a:prstGeom prst="downArrow">
            <a:avLst/>
          </a:prstGeom>
          <a:solidFill>
            <a:srgbClr val="2E75B6"/>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77392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06490" y="262505"/>
            <a:ext cx="8015408" cy="523220"/>
          </a:xfrm>
          <a:prstGeom prst="rect">
            <a:avLst/>
          </a:prstGeom>
          <a:solidFill>
            <a:schemeClr val="accent4">
              <a:lumMod val="60000"/>
              <a:lumOff val="40000"/>
            </a:schemeClr>
          </a:solidFill>
          <a:ln>
            <a:solidFill>
              <a:srgbClr val="1F4E79"/>
            </a:solidFill>
          </a:ln>
        </p:spPr>
        <p:txBody>
          <a:bodyPr wrap="square" rtlCol="0">
            <a:spAutoFit/>
          </a:bodyPr>
          <a:lstStyle/>
          <a:p>
            <a:pPr algn="ctr"/>
            <a:r>
              <a:rPr lang="es-ES" sz="2800" b="1" dirty="0"/>
              <a:t>Tratamiento Escalonado en niños AAAAI/ACAAI</a:t>
            </a:r>
          </a:p>
        </p:txBody>
      </p:sp>
      <p:sp>
        <p:nvSpPr>
          <p:cNvPr id="3" name="CuadroTexto 2"/>
          <p:cNvSpPr txBox="1"/>
          <p:nvPr/>
        </p:nvSpPr>
        <p:spPr>
          <a:xfrm>
            <a:off x="1455566" y="1159532"/>
            <a:ext cx="7559412" cy="400110"/>
          </a:xfrm>
          <a:prstGeom prst="rect">
            <a:avLst/>
          </a:prstGeom>
          <a:noFill/>
          <a:ln>
            <a:solidFill>
              <a:srgbClr val="1F4E79"/>
            </a:solidFill>
          </a:ln>
        </p:spPr>
        <p:txBody>
          <a:bodyPr wrap="square" rtlCol="0">
            <a:spAutoFit/>
          </a:bodyPr>
          <a:lstStyle/>
          <a:p>
            <a:r>
              <a:rPr lang="es-ES" sz="2000" b="1" dirty="0"/>
              <a:t>1º</a:t>
            </a:r>
            <a:r>
              <a:rPr lang="es-ES" dirty="0"/>
              <a:t>      </a:t>
            </a:r>
            <a:r>
              <a:rPr lang="es-ES" b="1" dirty="0"/>
              <a:t>Anti H1 de 2ª generación. A dosis normales   </a:t>
            </a:r>
            <a:r>
              <a:rPr lang="es-ES" dirty="0"/>
              <a:t>   </a:t>
            </a:r>
            <a:r>
              <a:rPr lang="es-ES" b="1" dirty="0"/>
              <a:t>2-4 semanas</a:t>
            </a:r>
          </a:p>
        </p:txBody>
      </p:sp>
      <p:sp>
        <p:nvSpPr>
          <p:cNvPr id="7" name="CuadroTexto 6"/>
          <p:cNvSpPr txBox="1"/>
          <p:nvPr/>
        </p:nvSpPr>
        <p:spPr>
          <a:xfrm>
            <a:off x="1483252" y="2214157"/>
            <a:ext cx="7559413" cy="1107996"/>
          </a:xfrm>
          <a:prstGeom prst="rect">
            <a:avLst/>
          </a:prstGeom>
          <a:noFill/>
          <a:ln>
            <a:solidFill>
              <a:srgbClr val="1F4E79"/>
            </a:solidFill>
          </a:ln>
        </p:spPr>
        <p:txBody>
          <a:bodyPr wrap="square" rtlCol="0">
            <a:spAutoFit/>
          </a:bodyPr>
          <a:lstStyle/>
          <a:p>
            <a:r>
              <a:rPr lang="es-ES" b="1" dirty="0"/>
              <a:t>2º</a:t>
            </a:r>
            <a:r>
              <a:rPr lang="es-ES" sz="1600" dirty="0"/>
              <a:t>       </a:t>
            </a:r>
            <a:r>
              <a:rPr lang="es-ES" sz="1600" b="1" dirty="0"/>
              <a:t>Anti H1 de 2ª . Aumentar dosis</a:t>
            </a:r>
            <a:r>
              <a:rPr lang="es-ES" sz="1600" dirty="0"/>
              <a:t> </a:t>
            </a:r>
            <a:r>
              <a:rPr lang="es-ES" sz="1600" b="1" dirty="0"/>
              <a:t>o añadir otro Anti H1 de 2ª diferente  o añadir Antagonista H2 (</a:t>
            </a:r>
            <a:r>
              <a:rPr lang="es-ES" sz="1600" b="1" dirty="0" err="1"/>
              <a:t>ranitidina</a:t>
            </a:r>
            <a:r>
              <a:rPr lang="es-ES" sz="1600" b="1" dirty="0"/>
              <a:t>, </a:t>
            </a:r>
            <a:r>
              <a:rPr lang="es-ES" sz="1600" b="1" dirty="0" err="1"/>
              <a:t>famotidina</a:t>
            </a:r>
            <a:r>
              <a:rPr lang="es-ES" sz="1600" b="1" dirty="0"/>
              <a:t>, cimetidina), o agregar LTRA (</a:t>
            </a:r>
            <a:r>
              <a:rPr lang="es-ES" sz="1600" b="1" dirty="0" err="1"/>
              <a:t>montelukast</a:t>
            </a:r>
            <a:r>
              <a:rPr lang="es-ES" sz="1600" b="1" dirty="0"/>
              <a:t>, </a:t>
            </a:r>
            <a:r>
              <a:rPr lang="es-ES" sz="1600" b="1" dirty="0" err="1"/>
              <a:t>Zafirlukast</a:t>
            </a:r>
            <a:r>
              <a:rPr lang="es-ES" sz="1600" b="1" dirty="0"/>
              <a:t>) o añadir un Anti H1 de 1ª generación por la noche (</a:t>
            </a:r>
            <a:r>
              <a:rPr lang="es-ES" sz="1600" b="1" dirty="0" err="1"/>
              <a:t>Hidroxicina</a:t>
            </a:r>
            <a:r>
              <a:rPr lang="es-ES" sz="1600" b="1" dirty="0"/>
              <a:t>, </a:t>
            </a:r>
            <a:r>
              <a:rPr lang="es-ES" sz="1600" b="1" dirty="0" err="1"/>
              <a:t>Ciproheptadina</a:t>
            </a:r>
            <a:r>
              <a:rPr lang="es-ES" sz="1600" b="1" dirty="0"/>
              <a:t>) 2-4 semanas</a:t>
            </a:r>
          </a:p>
        </p:txBody>
      </p:sp>
      <p:sp>
        <p:nvSpPr>
          <p:cNvPr id="8" name="CuadroTexto 7"/>
          <p:cNvSpPr txBox="1"/>
          <p:nvPr/>
        </p:nvSpPr>
        <p:spPr>
          <a:xfrm>
            <a:off x="1455566" y="4146937"/>
            <a:ext cx="7545479" cy="615553"/>
          </a:xfrm>
          <a:prstGeom prst="rect">
            <a:avLst/>
          </a:prstGeom>
          <a:noFill/>
          <a:ln>
            <a:solidFill>
              <a:srgbClr val="1F4E79"/>
            </a:solidFill>
          </a:ln>
        </p:spPr>
        <p:txBody>
          <a:bodyPr wrap="square" rtlCol="0">
            <a:spAutoFit/>
          </a:bodyPr>
          <a:lstStyle/>
          <a:p>
            <a:r>
              <a:rPr lang="es-ES" b="1" dirty="0"/>
              <a:t>3º</a:t>
            </a:r>
            <a:r>
              <a:rPr lang="es-ES" sz="1600" dirty="0"/>
              <a:t>   </a:t>
            </a:r>
            <a:r>
              <a:rPr lang="es-ES" sz="1600" b="1" dirty="0"/>
              <a:t>Anti H1 de 2ª generación aumentando dosis de los utilizados en el paso 2º  2-4 semanas</a:t>
            </a:r>
          </a:p>
        </p:txBody>
      </p:sp>
      <p:sp>
        <p:nvSpPr>
          <p:cNvPr id="9" name="CuadroTexto 8"/>
          <p:cNvSpPr txBox="1"/>
          <p:nvPr/>
        </p:nvSpPr>
        <p:spPr>
          <a:xfrm>
            <a:off x="1469499" y="5484727"/>
            <a:ext cx="7573166" cy="1107996"/>
          </a:xfrm>
          <a:prstGeom prst="rect">
            <a:avLst/>
          </a:prstGeom>
          <a:noFill/>
          <a:ln>
            <a:solidFill>
              <a:srgbClr val="1F4E79"/>
            </a:solidFill>
          </a:ln>
        </p:spPr>
        <p:txBody>
          <a:bodyPr wrap="square" rtlCol="0">
            <a:spAutoFit/>
          </a:bodyPr>
          <a:lstStyle/>
          <a:p>
            <a:r>
              <a:rPr lang="es-ES" b="1" dirty="0"/>
              <a:t>4º</a:t>
            </a:r>
            <a:r>
              <a:rPr lang="es-ES" sz="1600" b="1" dirty="0"/>
              <a:t>  Agregar OMALIZUMAB</a:t>
            </a:r>
            <a:r>
              <a:rPr lang="es-ES" sz="1600" dirty="0"/>
              <a:t>. </a:t>
            </a:r>
            <a:r>
              <a:rPr lang="es-ES" sz="1600" b="1" dirty="0"/>
              <a:t>150mg/300/mes   (&gt;12 años )  o CICLOSPORINA  1-2/3-5 mg/Kg/</a:t>
            </a:r>
            <a:r>
              <a:rPr lang="es-ES" sz="1600" b="1" dirty="0" err="1"/>
              <a:t>dia</a:t>
            </a:r>
            <a:r>
              <a:rPr lang="es-ES" sz="1600" b="1" dirty="0"/>
              <a:t>. Inmunosupresores  o productos biológicos:   </a:t>
            </a:r>
            <a:r>
              <a:rPr lang="es-ES" sz="1600" b="1" dirty="0" err="1"/>
              <a:t>Metotrexate</a:t>
            </a:r>
            <a:r>
              <a:rPr lang="es-ES" sz="1600" b="1" dirty="0"/>
              <a:t>, </a:t>
            </a:r>
            <a:r>
              <a:rPr lang="es-ES" sz="1600" b="1" dirty="0" err="1"/>
              <a:t>IgG</a:t>
            </a:r>
            <a:r>
              <a:rPr lang="es-ES" sz="1600" b="1" dirty="0"/>
              <a:t> humana, Fe </a:t>
            </a:r>
            <a:r>
              <a:rPr lang="es-ES" sz="1600" b="1" dirty="0" err="1"/>
              <a:t>Vit.D</a:t>
            </a:r>
            <a:r>
              <a:rPr lang="es-ES" sz="1600" b="1" dirty="0"/>
              <a:t>, </a:t>
            </a:r>
            <a:r>
              <a:rPr lang="es-ES" sz="1600" b="1" dirty="0" err="1"/>
              <a:t>Dapsona</a:t>
            </a:r>
            <a:r>
              <a:rPr lang="es-ES" sz="1600" b="1" dirty="0"/>
              <a:t>, Ac </a:t>
            </a:r>
            <a:r>
              <a:rPr lang="es-ES" sz="1600" b="1" dirty="0" err="1"/>
              <a:t>Traxenamico</a:t>
            </a:r>
            <a:r>
              <a:rPr lang="es-ES" sz="1600" b="1" dirty="0"/>
              <a:t>, </a:t>
            </a:r>
            <a:r>
              <a:rPr lang="es-ES" sz="1600" b="1" dirty="0" err="1"/>
              <a:t>Hidroxicloroquina</a:t>
            </a:r>
            <a:r>
              <a:rPr lang="es-ES" sz="1600" b="1" dirty="0"/>
              <a:t>, </a:t>
            </a:r>
            <a:r>
              <a:rPr lang="es-ES" sz="1600" b="1" dirty="0" err="1"/>
              <a:t>Rituximab</a:t>
            </a:r>
            <a:r>
              <a:rPr lang="es-ES" sz="1600" b="1" dirty="0"/>
              <a:t> </a:t>
            </a:r>
            <a:r>
              <a:rPr lang="es-ES" sz="1600" b="1" dirty="0" err="1"/>
              <a:t>ioLligelizumab</a:t>
            </a:r>
            <a:r>
              <a:rPr lang="es-ES" sz="1600" b="1" dirty="0"/>
              <a:t> en estudio </a:t>
            </a:r>
          </a:p>
        </p:txBody>
      </p:sp>
      <p:sp>
        <p:nvSpPr>
          <p:cNvPr id="10" name="Flecha abajo 9"/>
          <p:cNvSpPr/>
          <p:nvPr/>
        </p:nvSpPr>
        <p:spPr>
          <a:xfrm>
            <a:off x="4644743" y="1692011"/>
            <a:ext cx="397910" cy="555057"/>
          </a:xfrm>
          <a:prstGeom prst="downArrow">
            <a:avLst/>
          </a:prstGeom>
          <a:solidFill>
            <a:srgbClr val="9DE3AE"/>
          </a:solidFill>
          <a:ln>
            <a:solidFill>
              <a:srgbClr val="1F4E79"/>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lecha abajo 11"/>
          <p:cNvSpPr/>
          <p:nvPr/>
        </p:nvSpPr>
        <p:spPr>
          <a:xfrm>
            <a:off x="4644743" y="3444694"/>
            <a:ext cx="397910" cy="543754"/>
          </a:xfrm>
          <a:prstGeom prst="downArrow">
            <a:avLst/>
          </a:prstGeom>
          <a:solidFill>
            <a:srgbClr val="9DE3AE"/>
          </a:solidFill>
          <a:ln>
            <a:solidFill>
              <a:srgbClr val="1F4E79"/>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3" name="Flecha abajo 12"/>
          <p:cNvSpPr/>
          <p:nvPr/>
        </p:nvSpPr>
        <p:spPr>
          <a:xfrm>
            <a:off x="4644743" y="4861184"/>
            <a:ext cx="397910" cy="585077"/>
          </a:xfrm>
          <a:prstGeom prst="downArrow">
            <a:avLst/>
          </a:prstGeom>
          <a:solidFill>
            <a:srgbClr val="9DE3AE"/>
          </a:solidFill>
          <a:ln>
            <a:solidFill>
              <a:srgbClr val="1F4E79"/>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7" name="Flecha arriba y abajo 16"/>
          <p:cNvSpPr/>
          <p:nvPr/>
        </p:nvSpPr>
        <p:spPr>
          <a:xfrm>
            <a:off x="466131" y="1365406"/>
            <a:ext cx="572437" cy="4657930"/>
          </a:xfrm>
          <a:prstGeom prst="upDownArrow">
            <a:avLst/>
          </a:prstGeom>
          <a:solidFill>
            <a:schemeClr val="accent4">
              <a:lumMod val="75000"/>
            </a:schemeClr>
          </a:solidFill>
          <a:ln>
            <a:solidFill>
              <a:srgbClr val="5B9BD5"/>
            </a:solid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1" name="CuadroTexto 20"/>
          <p:cNvSpPr txBox="1"/>
          <p:nvPr/>
        </p:nvSpPr>
        <p:spPr>
          <a:xfrm>
            <a:off x="2710787" y="1702805"/>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22" name="CuadroTexto 21"/>
          <p:cNvSpPr txBox="1"/>
          <p:nvPr/>
        </p:nvSpPr>
        <p:spPr>
          <a:xfrm>
            <a:off x="2710787" y="3652715"/>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
        <p:nvSpPr>
          <p:cNvPr id="23" name="CuadroTexto 22"/>
          <p:cNvSpPr txBox="1"/>
          <p:nvPr/>
        </p:nvSpPr>
        <p:spPr>
          <a:xfrm>
            <a:off x="2641336" y="5011403"/>
            <a:ext cx="1634900" cy="276999"/>
          </a:xfrm>
          <a:prstGeom prst="rect">
            <a:avLst/>
          </a:prstGeom>
          <a:solidFill>
            <a:srgbClr val="9DE3AE"/>
          </a:solidFill>
          <a:ln>
            <a:solidFill>
              <a:srgbClr val="1F4E79"/>
            </a:solidFill>
          </a:ln>
        </p:spPr>
        <p:txBody>
          <a:bodyPr wrap="square" rtlCol="0">
            <a:spAutoFit/>
          </a:bodyPr>
          <a:lstStyle/>
          <a:p>
            <a:r>
              <a:rPr lang="es-ES" sz="1200" b="1" dirty="0"/>
              <a:t>Si no mejora UAS &lt; 6</a:t>
            </a:r>
          </a:p>
        </p:txBody>
      </p:sp>
    </p:spTree>
    <p:extLst>
      <p:ext uri="{BB962C8B-B14F-4D97-AF65-F5344CB8AC3E}">
        <p14:creationId xmlns:p14="http://schemas.microsoft.com/office/powerpoint/2010/main" val="1619878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9291" y="210069"/>
            <a:ext cx="5175698" cy="523220"/>
          </a:xfrm>
          <a:prstGeom prst="rect">
            <a:avLst/>
          </a:prstGeom>
          <a:solidFill>
            <a:schemeClr val="accent3">
              <a:lumMod val="60000"/>
              <a:lumOff val="40000"/>
            </a:schemeClr>
          </a:solidFill>
          <a:ln>
            <a:solidFill>
              <a:srgbClr val="1F4E79"/>
            </a:solidFill>
          </a:ln>
        </p:spPr>
        <p:txBody>
          <a:bodyPr wrap="square" rtlCol="0">
            <a:spAutoFit/>
          </a:bodyPr>
          <a:lstStyle/>
          <a:p>
            <a:r>
              <a:rPr lang="es-ES" sz="2800" b="1" dirty="0"/>
              <a:t>TRATAMIENTO ESCALONADO</a:t>
            </a:r>
          </a:p>
        </p:txBody>
      </p:sp>
      <p:sp>
        <p:nvSpPr>
          <p:cNvPr id="3" name="Rectángulo 2"/>
          <p:cNvSpPr/>
          <p:nvPr/>
        </p:nvSpPr>
        <p:spPr>
          <a:xfrm>
            <a:off x="251890" y="1344999"/>
            <a:ext cx="5959799" cy="4893647"/>
          </a:xfrm>
          <a:prstGeom prst="rect">
            <a:avLst/>
          </a:prstGeom>
          <a:solidFill>
            <a:schemeClr val="accent1">
              <a:lumMod val="40000"/>
              <a:lumOff val="60000"/>
            </a:schemeClr>
          </a:solidFill>
          <a:ln>
            <a:solidFill>
              <a:srgbClr val="1F4E79"/>
            </a:solidFill>
          </a:ln>
        </p:spPr>
        <p:txBody>
          <a:bodyPr wrap="square">
            <a:spAutoFit/>
          </a:bodyPr>
          <a:lstStyle/>
          <a:p>
            <a:r>
              <a:rPr lang="es-ES_tradnl" sz="2400" dirty="0"/>
              <a:t>El punto de inicio y la progresión entre escalones depende de la severidad clínica y de la respuesta. Se debe bajar de escalón cuando se alcance el control de los síntomas. Se recomienda reducir gradualmente los antihistamínicos, antes que suspenderlos de golpe.</a:t>
            </a:r>
          </a:p>
          <a:p>
            <a:r>
              <a:rPr lang="es-ES_tradnl" sz="2400" dirty="0"/>
              <a:t>Escala de actividad de la urticaria UAS-7</a:t>
            </a:r>
          </a:p>
          <a:p>
            <a:endParaRPr lang="es-ES_tradnl" sz="2400" dirty="0"/>
          </a:p>
          <a:p>
            <a:r>
              <a:rPr lang="es-ES_tradnl" sz="2400" dirty="0"/>
              <a:t>En las </a:t>
            </a:r>
            <a:r>
              <a:rPr lang="es-ES_tradnl" sz="2400" b="1" dirty="0"/>
              <a:t>exacerbaciones</a:t>
            </a:r>
            <a:r>
              <a:rPr lang="es-ES_tradnl" sz="2400" dirty="0"/>
              <a:t> pueden usarse pautas cortas de corticoides (p.ej.)  </a:t>
            </a:r>
          </a:p>
          <a:p>
            <a:r>
              <a:rPr lang="es-ES_tradnl" sz="2400" dirty="0" err="1"/>
              <a:t>Metil-Prednisolona</a:t>
            </a:r>
            <a:r>
              <a:rPr lang="es-ES_tradnl" sz="2400" dirty="0"/>
              <a:t>: </a:t>
            </a:r>
            <a:r>
              <a:rPr lang="es-ES_tradnl" sz="2400" b="1" dirty="0"/>
              <a:t>1 mg/kg</a:t>
            </a:r>
            <a:r>
              <a:rPr lang="es-ES_tradnl" sz="2400" dirty="0"/>
              <a:t>  hasta 40 mg/día durante 3-5 días.</a:t>
            </a:r>
          </a:p>
        </p:txBody>
      </p:sp>
      <p:pic>
        <p:nvPicPr>
          <p:cNvPr id="4" name="Imagen 3"/>
          <p:cNvPicPr>
            <a:picLocks noChangeAspect="1"/>
          </p:cNvPicPr>
          <p:nvPr/>
        </p:nvPicPr>
        <p:blipFill>
          <a:blip r:embed="rId2"/>
          <a:stretch>
            <a:fillRect/>
          </a:stretch>
        </p:blipFill>
        <p:spPr>
          <a:xfrm>
            <a:off x="6279809" y="1344999"/>
            <a:ext cx="2864191" cy="4300140"/>
          </a:xfrm>
          <a:prstGeom prst="rect">
            <a:avLst/>
          </a:prstGeom>
        </p:spPr>
      </p:pic>
    </p:spTree>
    <p:extLst>
      <p:ext uri="{BB962C8B-B14F-4D97-AF65-F5344CB8AC3E}">
        <p14:creationId xmlns:p14="http://schemas.microsoft.com/office/powerpoint/2010/main" val="1330999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1"/>
          <p:cNvSpPr txBox="1">
            <a:spLocks/>
          </p:cNvSpPr>
          <p:nvPr/>
        </p:nvSpPr>
        <p:spPr bwMode="auto">
          <a:xfrm>
            <a:off x="228198" y="202651"/>
            <a:ext cx="8713138" cy="1038754"/>
          </a:xfrm>
          <a:prstGeom prst="rect">
            <a:avLst/>
          </a:prstGeom>
          <a:solidFill>
            <a:srgbClr val="9DE3AE"/>
          </a:solidFill>
          <a:ln w="9525">
            <a:solidFill>
              <a:srgbClr val="1F4E79"/>
            </a:solidFill>
            <a:miter lim="800000"/>
            <a:headEnd/>
            <a:tailEnd/>
          </a:ln>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buSzPct val="100000"/>
            </a:pPr>
            <a:r>
              <a:rPr lang="es-ES_tradnl" sz="2800" dirty="0">
                <a:solidFill>
                  <a:srgbClr val="0000FF"/>
                </a:solidFill>
                <a:latin typeface="Arial Black" charset="0"/>
                <a:sym typeface="Arial" charset="0"/>
              </a:rPr>
              <a:t>ANTI H1   2ª generación EN EL NIÑO</a:t>
            </a:r>
          </a:p>
        </p:txBody>
      </p:sp>
      <p:graphicFrame>
        <p:nvGraphicFramePr>
          <p:cNvPr id="5" name="Group 76"/>
          <p:cNvGraphicFramePr>
            <a:graphicFrameLocks noGrp="1"/>
          </p:cNvGraphicFramePr>
          <p:nvPr>
            <p:extLst>
              <p:ext uri="{D42A27DB-BD31-4B8C-83A1-F6EECF244321}">
                <p14:modId xmlns:p14="http://schemas.microsoft.com/office/powerpoint/2010/main" val="2342806238"/>
              </p:ext>
            </p:extLst>
          </p:nvPr>
        </p:nvGraphicFramePr>
        <p:xfrm>
          <a:off x="516472" y="1241405"/>
          <a:ext cx="8350130" cy="5337953"/>
        </p:xfrm>
        <a:graphic>
          <a:graphicData uri="http://schemas.openxmlformats.org/drawingml/2006/table">
            <a:tbl>
              <a:tblPr/>
              <a:tblGrid>
                <a:gridCol w="3274713">
                  <a:extLst>
                    <a:ext uri="{9D8B030D-6E8A-4147-A177-3AD203B41FA5}">
                      <a16:colId xmlns:a16="http://schemas.microsoft.com/office/drawing/2014/main" val="20000"/>
                    </a:ext>
                  </a:extLst>
                </a:gridCol>
                <a:gridCol w="2035131">
                  <a:extLst>
                    <a:ext uri="{9D8B030D-6E8A-4147-A177-3AD203B41FA5}">
                      <a16:colId xmlns:a16="http://schemas.microsoft.com/office/drawing/2014/main" val="20001"/>
                    </a:ext>
                  </a:extLst>
                </a:gridCol>
                <a:gridCol w="3040286">
                  <a:extLst>
                    <a:ext uri="{9D8B030D-6E8A-4147-A177-3AD203B41FA5}">
                      <a16:colId xmlns:a16="http://schemas.microsoft.com/office/drawing/2014/main" val="20002"/>
                    </a:ext>
                  </a:extLst>
                </a:gridCol>
              </a:tblGrid>
              <a:tr h="107016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chemeClr val="tx1"/>
                          </a:solidFill>
                          <a:effectLst/>
                          <a:latin typeface="Arial" charset="0"/>
                          <a:ea typeface="ＭＳ Ｐゴシック" charset="0"/>
                          <a:cs typeface="ＭＳ Ｐゴシック" charset="0"/>
                          <a:sym typeface="Arial" charset="0"/>
                        </a:rPr>
                        <a:t>MOLÉCULA</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INDICACIÓN TERAPÉUTICA</a:t>
                      </a:r>
                    </a:p>
                    <a:p>
                      <a:pPr marL="0" marR="0" lvl="0" indent="0" algn="ctr" defTabSz="4572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EN URTICARIA CÓNICA (*)</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a:ln>
                            <a:noFill/>
                          </a:ln>
                          <a:solidFill>
                            <a:schemeClr val="tx1"/>
                          </a:solidFill>
                          <a:effectLst/>
                          <a:latin typeface="Arial" charset="0"/>
                          <a:ea typeface="ＭＳ Ｐゴシック" charset="0"/>
                          <a:cs typeface="ＭＳ Ｐゴシック" charset="0"/>
                          <a:sym typeface="Arial" charset="0"/>
                        </a:rPr>
                        <a:t>INDICACIÓN </a:t>
                      </a:r>
                      <a:br>
                        <a:rPr kumimoji="0" lang="it-IT" sz="1200" b="1" i="0" u="none" strike="noStrike" cap="none" normalizeH="0" baseline="0" dirty="0">
                          <a:ln>
                            <a:noFill/>
                          </a:ln>
                          <a:solidFill>
                            <a:schemeClr val="tx1"/>
                          </a:solidFill>
                          <a:effectLst/>
                          <a:latin typeface="Arial" charset="0"/>
                          <a:ea typeface="ＭＳ Ｐゴシック" charset="0"/>
                          <a:cs typeface="ＭＳ Ｐゴシック" charset="0"/>
                          <a:sym typeface="Arial" charset="0"/>
                        </a:rPr>
                      </a:br>
                      <a:r>
                        <a:rPr kumimoji="0" lang="it-IT" sz="1200" b="1" i="0" u="none" strike="noStrike" cap="none" normalizeH="0" baseline="0" dirty="0">
                          <a:ln>
                            <a:noFill/>
                          </a:ln>
                          <a:solidFill>
                            <a:schemeClr val="tx1"/>
                          </a:solidFill>
                          <a:effectLst/>
                          <a:latin typeface="Arial" charset="0"/>
                          <a:ea typeface="ＭＳ Ｐゴシック" charset="0"/>
                          <a:cs typeface="ＭＳ Ｐゴシック" charset="0"/>
                          <a:sym typeface="Arial" charset="0"/>
                        </a:rPr>
                        <a:t>PEDIÁTRICA (</a:t>
                      </a:r>
                      <a:r>
                        <a:rPr kumimoji="0" lang="it-IT" sz="1200" b="1" i="0" u="none" strike="noStrike" cap="none" normalizeH="0" baseline="0" dirty="0" err="1">
                          <a:ln>
                            <a:noFill/>
                          </a:ln>
                          <a:solidFill>
                            <a:schemeClr val="tx1"/>
                          </a:solidFill>
                          <a:effectLst/>
                          <a:latin typeface="Arial" charset="0"/>
                          <a:ea typeface="ＭＳ Ｐゴシック" charset="0"/>
                          <a:cs typeface="ＭＳ Ｐゴシック" charset="0"/>
                          <a:sym typeface="Arial" charset="0"/>
                        </a:rPr>
                        <a:t>años</a:t>
                      </a:r>
                      <a:r>
                        <a:rPr kumimoji="0" lang="it-IT" sz="1200" b="1" i="0" u="none" strike="noStrike" cap="none" normalizeH="0" baseline="0" dirty="0">
                          <a:ln>
                            <a:noFill/>
                          </a:ln>
                          <a:solidFill>
                            <a:schemeClr val="tx1"/>
                          </a:solidFill>
                          <a:effectLst/>
                          <a:latin typeface="Arial" charset="0"/>
                          <a:ea typeface="ＭＳ Ｐゴシック" charset="0"/>
                          <a:cs typeface="ＭＳ Ｐゴシック" charset="0"/>
                          <a:sym typeface="Arial" charset="0"/>
                        </a:rPr>
                        <a:t>)</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0671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CETIRIZINA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 y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SÍ</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2,5 mg./5 mg./10 mg</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1"/>
                  </a:ext>
                </a:extLst>
              </a:tr>
              <a:tr h="39260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LEVOCETIRIZINA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 y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 SI </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2,5 mg./5 mg. </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39260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LORATADINA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 y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SÍ</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5mg./10 mg</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3"/>
                  </a:ext>
                </a:extLst>
              </a:tr>
              <a:tr h="39260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DESLORATADINA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endPar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SÍ</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1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1,25 mg/2,5 mg./5 mg.</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39260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TERFENADINA  y ASTEMIZOL</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RETIRADOS</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Arritmias</a:t>
                      </a:r>
                      <a:endPar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5"/>
                  </a:ext>
                </a:extLst>
              </a:tr>
              <a:tr h="59941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FEXOFENADINA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endPar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SÍ</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12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EE.UU. &gt; 6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meses</a:t>
                      </a:r>
                      <a:endPar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endParaRPr>
                    </a:p>
                    <a:p>
                      <a:pPr marL="0" marR="0" lvl="0" indent="0" algn="l" defTabSz="457200" rtl="0" eaLnBrk="0" fontAlgn="base" latinLnBrk="0" hangingPunct="0">
                        <a:lnSpc>
                          <a:spcPct val="100000"/>
                        </a:lnSpc>
                        <a:spcBef>
                          <a:spcPct val="0"/>
                        </a:spcBef>
                        <a:spcAft>
                          <a:spcPct val="0"/>
                        </a:spcAft>
                        <a:buClrTx/>
                        <a:buSzTx/>
                        <a:buFontTx/>
                        <a:buNone/>
                        <a:tabLst/>
                      </a:pPr>
                      <a:endPar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6"/>
                  </a:ext>
                </a:extLst>
              </a:tr>
              <a:tr h="39781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RUPATADINA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endPar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SÍ</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6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endPar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7"/>
                  </a:ext>
                </a:extLst>
              </a:tr>
              <a:tr h="39781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MIZOLASTINA </a:t>
                      </a:r>
                      <a:r>
                        <a:rPr kumimoji="0" lang="it-IT" sz="1050" b="1" i="0" u="none" strike="noStrike" cap="none" normalizeH="0" baseline="0" dirty="0" err="1">
                          <a:ln>
                            <a:noFill/>
                          </a:ln>
                          <a:solidFill>
                            <a:srgbClr val="000000"/>
                          </a:solidFill>
                          <a:effectLst/>
                          <a:latin typeface="Arial" charset="0"/>
                          <a:ea typeface="ＭＳ Ｐゴシック" charset="0"/>
                          <a:cs typeface="ＭＳ Ｐゴシック" charset="0"/>
                          <a:sym typeface="Arial" charset="0"/>
                        </a:rPr>
                        <a:t>comp</a:t>
                      </a:r>
                      <a:endPar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SI</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12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endPar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8"/>
                  </a:ext>
                </a:extLst>
              </a:tr>
              <a:tr h="39781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EBASTINA </a:t>
                      </a:r>
                      <a:r>
                        <a:rPr kumimoji="0" lang="it-IT" sz="1050" b="1" i="0" u="none" strike="noStrike" cap="none" normalizeH="0" baseline="0" dirty="0" err="1">
                          <a:ln>
                            <a:noFill/>
                          </a:ln>
                          <a:solidFill>
                            <a:srgbClr val="00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 </a:t>
                      </a:r>
                      <a:r>
                        <a:rPr kumimoji="0" lang="it-IT" sz="1050" b="1" i="0" u="none" strike="noStrike" cap="none" normalizeH="0" baseline="0" dirty="0" err="1">
                          <a:ln>
                            <a:noFill/>
                          </a:ln>
                          <a:solidFill>
                            <a:srgbClr val="000000"/>
                          </a:solidFill>
                          <a:effectLst/>
                          <a:latin typeface="Arial" charset="0"/>
                          <a:ea typeface="ＭＳ Ｐゴシック" charset="0"/>
                          <a:cs typeface="ＭＳ Ｐゴシック" charset="0"/>
                          <a:sym typeface="Arial" charset="0"/>
                        </a:rPr>
                        <a:t>comp</a:t>
                      </a:r>
                      <a:endParaRPr kumimoji="0" lang="it-IT" sz="105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endParaRP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SI</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2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2,5 mg/ 5 mg./10 mg</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9"/>
                  </a:ext>
                </a:extLst>
              </a:tr>
              <a:tr h="39781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BILASTINA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jarabe</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 </a:t>
                      </a:r>
                      <a:r>
                        <a:rPr kumimoji="0" lang="it-IT" sz="1050" b="1" i="0" u="none" strike="noStrike" cap="none" normalizeH="0" baseline="0" dirty="0" err="1">
                          <a:ln>
                            <a:noFill/>
                          </a:ln>
                          <a:solidFill>
                            <a:srgbClr val="FF0000"/>
                          </a:solidFill>
                          <a:effectLst/>
                          <a:latin typeface="Arial" charset="0"/>
                          <a:ea typeface="ＭＳ Ｐゴシック" charset="0"/>
                          <a:cs typeface="ＭＳ Ｐゴシック" charset="0"/>
                          <a:sym typeface="Arial" charset="0"/>
                        </a:rPr>
                        <a:t>comp</a:t>
                      </a:r>
                      <a:r>
                        <a:rPr kumimoji="0" lang="it-IT" sz="1050" b="1" i="0" u="none" strike="noStrike" cap="none" normalizeH="0" baseline="0" dirty="0">
                          <a:ln>
                            <a:noFill/>
                          </a:ln>
                          <a:solidFill>
                            <a:srgbClr val="FF0000"/>
                          </a:solidFill>
                          <a:effectLst/>
                          <a:latin typeface="Arial" charset="0"/>
                          <a:ea typeface="ＭＳ Ｐゴシック" charset="0"/>
                          <a:cs typeface="ＭＳ Ｐゴシック" charset="0"/>
                          <a:sym typeface="Arial" charset="0"/>
                        </a:rPr>
                        <a:t>.</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rgbClr val="000000"/>
                          </a:solidFill>
                          <a:effectLst/>
                          <a:latin typeface="Arial" charset="0"/>
                          <a:ea typeface="ＭＳ Ｐゴシック" charset="0"/>
                          <a:cs typeface="ＭＳ Ｐゴシック" charset="0"/>
                          <a:sym typeface="Arial" charset="0"/>
                        </a:rPr>
                        <a:t>SI</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&gt; 6 </a:t>
                      </a:r>
                      <a:r>
                        <a:rPr kumimoji="0" lang="it-IT" sz="1400" b="0" i="0" u="none" strike="noStrike" cap="none" normalizeH="0" baseline="0" dirty="0" err="1">
                          <a:ln>
                            <a:noFill/>
                          </a:ln>
                          <a:solidFill>
                            <a:schemeClr val="bg1"/>
                          </a:solidFill>
                          <a:effectLst/>
                          <a:latin typeface="Arial" charset="0"/>
                          <a:ea typeface="ＭＳ Ｐゴシック" charset="0"/>
                          <a:cs typeface="ＭＳ Ｐゴシック" charset="0"/>
                          <a:sym typeface="Arial" charset="0"/>
                        </a:rPr>
                        <a:t>años</a:t>
                      </a:r>
                      <a:r>
                        <a:rPr kumimoji="0" lang="it-IT" sz="1400" b="0" i="0" u="none" strike="noStrike" cap="none" normalizeH="0" baseline="0" dirty="0">
                          <a:ln>
                            <a:noFill/>
                          </a:ln>
                          <a:solidFill>
                            <a:schemeClr val="bg1"/>
                          </a:solidFill>
                          <a:effectLst/>
                          <a:latin typeface="Arial" charset="0"/>
                          <a:ea typeface="ＭＳ Ｐゴシック" charset="0"/>
                          <a:cs typeface="ＭＳ Ｐゴシック" charset="0"/>
                          <a:sym typeface="Arial" charset="0"/>
                        </a:rPr>
                        <a:t>     10 mg./ 20 mg</a:t>
                      </a:r>
                    </a:p>
                  </a:txBody>
                  <a:tcPr marL="11370" marR="11370" marT="11369"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10"/>
                  </a:ext>
                </a:extLst>
              </a:tr>
            </a:tbl>
          </a:graphicData>
        </a:graphic>
      </p:graphicFrame>
      <p:sp>
        <p:nvSpPr>
          <p:cNvPr id="7" name="Flecha curvada hacia la izquierda 6"/>
          <p:cNvSpPr/>
          <p:nvPr/>
        </p:nvSpPr>
        <p:spPr>
          <a:xfrm>
            <a:off x="3119288" y="4205894"/>
            <a:ext cx="385175" cy="510120"/>
          </a:xfrm>
          <a:prstGeom prst="curvedLef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
        <p:nvSpPr>
          <p:cNvPr id="8" name="Flecha curvada hacia la izquierda 7"/>
          <p:cNvSpPr/>
          <p:nvPr/>
        </p:nvSpPr>
        <p:spPr>
          <a:xfrm>
            <a:off x="3119288" y="2588487"/>
            <a:ext cx="385175" cy="510120"/>
          </a:xfrm>
          <a:prstGeom prst="curvedLef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
        <p:nvSpPr>
          <p:cNvPr id="9" name="Flecha curvada hacia la izquierda 8"/>
          <p:cNvSpPr/>
          <p:nvPr/>
        </p:nvSpPr>
        <p:spPr>
          <a:xfrm>
            <a:off x="3119288" y="3442160"/>
            <a:ext cx="385175" cy="510120"/>
          </a:xfrm>
          <a:prstGeom prst="curvedLef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8638" y="333375"/>
            <a:ext cx="6192838" cy="1143000"/>
          </a:xfrm>
        </p:spPr>
        <p:txBody>
          <a:bodyPr/>
          <a:lstStyle/>
          <a:p>
            <a:pPr eaLnBrk="1" hangingPunct="1">
              <a:defRPr/>
            </a:pPr>
            <a:r>
              <a:rPr lang="es-ES_tradnl" b="1" dirty="0">
                <a:solidFill>
                  <a:srgbClr val="FF0000"/>
                </a:solidFill>
                <a:cs typeface="+mj-cs"/>
              </a:rPr>
              <a:t>ALERGIA ALIMENTARIA</a:t>
            </a:r>
          </a:p>
        </p:txBody>
      </p:sp>
      <p:sp>
        <p:nvSpPr>
          <p:cNvPr id="6147" name="Text Box 3"/>
          <p:cNvSpPr txBox="1">
            <a:spLocks noChangeArrowheads="1"/>
          </p:cNvSpPr>
          <p:nvPr/>
        </p:nvSpPr>
        <p:spPr bwMode="auto">
          <a:xfrm>
            <a:off x="1143000" y="2362200"/>
            <a:ext cx="7162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s-ES" i="0">
              <a:cs typeface="+mn-cs"/>
            </a:endParaRPr>
          </a:p>
        </p:txBody>
      </p:sp>
      <p:sp>
        <p:nvSpPr>
          <p:cNvPr id="6148" name="Text Box 4"/>
          <p:cNvSpPr txBox="1">
            <a:spLocks noChangeArrowheads="1"/>
          </p:cNvSpPr>
          <p:nvPr/>
        </p:nvSpPr>
        <p:spPr bwMode="auto">
          <a:xfrm>
            <a:off x="533400" y="1981200"/>
            <a:ext cx="7848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s-ES" i="0">
              <a:cs typeface="+mn-cs"/>
            </a:endParaRPr>
          </a:p>
        </p:txBody>
      </p:sp>
      <p:sp>
        <p:nvSpPr>
          <p:cNvPr id="6149" name="Text Box 5"/>
          <p:cNvSpPr txBox="1">
            <a:spLocks noChangeArrowheads="1"/>
          </p:cNvSpPr>
          <p:nvPr/>
        </p:nvSpPr>
        <p:spPr bwMode="auto">
          <a:xfrm>
            <a:off x="250825" y="1612203"/>
            <a:ext cx="6974368" cy="4893646"/>
          </a:xfrm>
          <a:prstGeom prst="rect">
            <a:avLst/>
          </a:prstGeom>
          <a:solidFill>
            <a:srgbClr val="4CFB28"/>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Tx/>
              <a:buChar char="•"/>
              <a:defRPr/>
            </a:pPr>
            <a:r>
              <a:rPr lang="es-ES_tradnl" b="1" i="0" dirty="0">
                <a:cs typeface="+mn-cs"/>
              </a:rPr>
              <a:t>Presencia de una reacción inmunológica.</a:t>
            </a:r>
          </a:p>
          <a:p>
            <a:pPr>
              <a:spcBef>
                <a:spcPct val="50000"/>
              </a:spcBef>
              <a:buFontTx/>
              <a:buChar char="•"/>
              <a:defRPr/>
            </a:pPr>
            <a:r>
              <a:rPr lang="es-ES_tradnl" b="1" dirty="0"/>
              <a:t>Que ocurre s</a:t>
            </a:r>
            <a:r>
              <a:rPr lang="es-ES_tradnl" b="1" i="0" dirty="0">
                <a:cs typeface="+mn-cs"/>
              </a:rPr>
              <a:t>olo en algunos individuos</a:t>
            </a:r>
          </a:p>
          <a:p>
            <a:pPr>
              <a:spcBef>
                <a:spcPct val="50000"/>
              </a:spcBef>
              <a:buFontTx/>
              <a:buChar char="•"/>
              <a:defRPr/>
            </a:pPr>
            <a:r>
              <a:rPr lang="es-ES_tradnl" b="1" i="0" dirty="0">
                <a:cs typeface="+mn-cs"/>
              </a:rPr>
              <a:t>Después de la toma de muy pequeñas cantidades de alimento.</a:t>
            </a:r>
          </a:p>
          <a:p>
            <a:pPr>
              <a:spcBef>
                <a:spcPct val="50000"/>
              </a:spcBef>
              <a:buFontTx/>
              <a:buChar char="•"/>
              <a:defRPr/>
            </a:pPr>
            <a:r>
              <a:rPr lang="es-ES_tradnl" b="1" i="0" dirty="0">
                <a:cs typeface="+mn-cs"/>
              </a:rPr>
              <a:t>No relacionado con ningún efecto patogénico del propio alimento</a:t>
            </a:r>
          </a:p>
          <a:p>
            <a:pPr marL="0" indent="0">
              <a:spcBef>
                <a:spcPct val="50000"/>
              </a:spcBef>
              <a:defRPr/>
            </a:pPr>
            <a:r>
              <a:rPr lang="es-ES_tradnl" b="1" dirty="0"/>
              <a:t>1.- </a:t>
            </a:r>
            <a:r>
              <a:rPr lang="es-ES_tradnl" b="1" i="0" dirty="0">
                <a:solidFill>
                  <a:srgbClr val="FF0000"/>
                </a:solidFill>
                <a:cs typeface="+mn-cs"/>
              </a:rPr>
              <a:t>Mediadas por  </a:t>
            </a:r>
            <a:r>
              <a:rPr lang="es-ES_tradnl" b="1" i="0" dirty="0" err="1">
                <a:solidFill>
                  <a:srgbClr val="FF0000"/>
                </a:solidFill>
                <a:cs typeface="+mn-cs"/>
              </a:rPr>
              <a:t>IgE</a:t>
            </a:r>
            <a:r>
              <a:rPr lang="es-ES_tradnl" b="1" i="0" dirty="0">
                <a:solidFill>
                  <a:srgbClr val="FF0000"/>
                </a:solidFill>
                <a:cs typeface="+mn-cs"/>
              </a:rPr>
              <a:t>  (Hipersensibilidad tipo I).</a:t>
            </a:r>
          </a:p>
          <a:p>
            <a:pPr marL="0" indent="0">
              <a:spcBef>
                <a:spcPct val="50000"/>
              </a:spcBef>
              <a:defRPr/>
            </a:pPr>
            <a:r>
              <a:rPr lang="es-ES_tradnl" b="1" dirty="0"/>
              <a:t>2.- </a:t>
            </a:r>
            <a:r>
              <a:rPr lang="es-ES_tradnl" b="1" i="0" dirty="0">
                <a:cs typeface="+mn-cs"/>
              </a:rPr>
              <a:t>No mediadas por </a:t>
            </a:r>
            <a:r>
              <a:rPr lang="es-ES_tradnl" b="1" i="0" dirty="0" err="1">
                <a:cs typeface="+mn-cs"/>
              </a:rPr>
              <a:t>IgE</a:t>
            </a:r>
            <a:r>
              <a:rPr lang="es-ES_tradnl" b="1" i="0" dirty="0">
                <a:cs typeface="+mn-cs"/>
              </a:rPr>
              <a:t>  (Ac </a:t>
            </a:r>
            <a:r>
              <a:rPr lang="es-ES_tradnl" b="1" i="0" dirty="0" err="1">
                <a:cs typeface="+mn-cs"/>
              </a:rPr>
              <a:t>IgG</a:t>
            </a:r>
            <a:r>
              <a:rPr lang="es-ES_tradnl" b="1" i="0" dirty="0">
                <a:cs typeface="+mn-cs"/>
              </a:rPr>
              <a:t>, complejos inmunes o hipersensibilidad mediada por células).</a:t>
            </a:r>
          </a:p>
          <a:p>
            <a:pPr marL="0" indent="0">
              <a:spcBef>
                <a:spcPct val="50000"/>
              </a:spcBef>
              <a:defRPr/>
            </a:pPr>
            <a:endParaRPr lang="es-ES_tradnl" b="1" i="0" dirty="0">
              <a:cs typeface="+mn-cs"/>
            </a:endParaRPr>
          </a:p>
        </p:txBody>
      </p:sp>
      <p:pic>
        <p:nvPicPr>
          <p:cNvPr id="19457" name="Picture 6" descr="boc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028" y="0"/>
            <a:ext cx="2493910" cy="279358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4EE5A3C5-7296-A349-B126-426C2671CF0C}" type="slidenum">
              <a:rPr lang="es-ES" sz="1400">
                <a:solidFill>
                  <a:srgbClr val="00FFFF"/>
                </a:solidFill>
              </a:rPr>
              <a:pPr eaLnBrk="1" hangingPunct="1"/>
              <a:t>60</a:t>
            </a:fld>
            <a:endParaRPr lang="es-ES" sz="1400">
              <a:solidFill>
                <a:srgbClr val="00FFFF"/>
              </a:solidFill>
            </a:endParaRPr>
          </a:p>
        </p:txBody>
      </p:sp>
      <p:sp>
        <p:nvSpPr>
          <p:cNvPr id="406531" name="Rectangle 3"/>
          <p:cNvSpPr>
            <a:spLocks noGrp="1" noChangeArrowheads="1"/>
          </p:cNvSpPr>
          <p:nvPr>
            <p:ph type="title"/>
          </p:nvPr>
        </p:nvSpPr>
        <p:spPr>
          <a:xfrm>
            <a:off x="1488569" y="118669"/>
            <a:ext cx="6419850" cy="1371600"/>
          </a:xfrm>
        </p:spPr>
        <p:txBody>
          <a:bodyPr/>
          <a:lstStyle/>
          <a:p>
            <a:pPr eaLnBrk="1" hangingPunct="1">
              <a:defRPr/>
            </a:pPr>
            <a:r>
              <a:rPr lang="es-ES" dirty="0">
                <a:solidFill>
                  <a:schemeClr val="bg1"/>
                </a:solidFill>
                <a:latin typeface="Comic Sans MS" charset="0"/>
                <a:ea typeface="ＭＳ Ｐゴシック" charset="0"/>
                <a:cs typeface="+mj-cs"/>
              </a:rPr>
              <a:t>Rinitis-</a:t>
            </a:r>
            <a:r>
              <a:rPr lang="es-ES" dirty="0" err="1">
                <a:solidFill>
                  <a:schemeClr val="bg1"/>
                </a:solidFill>
                <a:latin typeface="Comic Sans MS" charset="0"/>
                <a:ea typeface="ＭＳ Ｐゴシック" charset="0"/>
                <a:cs typeface="+mj-cs"/>
              </a:rPr>
              <a:t>Rinoconjuntivitis</a:t>
            </a:r>
            <a:endParaRPr lang="es-ES" dirty="0">
              <a:solidFill>
                <a:schemeClr val="bg1"/>
              </a:solidFill>
              <a:latin typeface="Comic Sans MS" charset="0"/>
              <a:ea typeface="ＭＳ Ｐゴシック" charset="0"/>
              <a:cs typeface="+mj-cs"/>
            </a:endParaRPr>
          </a:p>
        </p:txBody>
      </p:sp>
      <p:grpSp>
        <p:nvGrpSpPr>
          <p:cNvPr id="58371" name="Group 4"/>
          <p:cNvGrpSpPr>
            <a:grpSpLocks/>
          </p:cNvGrpSpPr>
          <p:nvPr/>
        </p:nvGrpSpPr>
        <p:grpSpPr bwMode="auto">
          <a:xfrm>
            <a:off x="2555875" y="1557338"/>
            <a:ext cx="3897313" cy="431800"/>
            <a:chOff x="1060" y="1570"/>
            <a:chExt cx="2455" cy="635"/>
          </a:xfrm>
        </p:grpSpPr>
        <p:sp>
          <p:nvSpPr>
            <p:cNvPr id="406533" name="Rectangle 5"/>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06534" name="Rectangle 6"/>
            <p:cNvSpPr>
              <a:spLocks noChangeArrowheads="1"/>
            </p:cNvSpPr>
            <p:nvPr/>
          </p:nvSpPr>
          <p:spPr bwMode="auto">
            <a:xfrm>
              <a:off x="1493" y="1614"/>
              <a:ext cx="1539" cy="407"/>
            </a:xfrm>
            <a:prstGeom prst="rect">
              <a:avLst/>
            </a:prstGeom>
            <a:noFill/>
            <a:ln w="9525">
              <a:noFill/>
              <a:miter lim="800000"/>
              <a:headEnd/>
              <a:tailEnd/>
            </a:ln>
          </p:spPr>
          <p:txBody>
            <a:bodyPr wrap="none" lIns="0" tIns="0" rIns="0" bIns="0">
              <a:spAutoFit/>
            </a:bodyPr>
            <a:lstStyle/>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CONJUNTIVITIS AISLADA</a:t>
              </a:r>
              <a:endParaRPr lang="es-ES_tradnl" b="1" dirty="0">
                <a:solidFill>
                  <a:srgbClr val="FFFFFF"/>
                </a:solidFill>
                <a:effectLst>
                  <a:outerShdw blurRad="38100" dist="38100" dir="2700000" algn="tl">
                    <a:srgbClr val="000000"/>
                  </a:outerShdw>
                </a:effectLst>
                <a:ea typeface="ＭＳ Ｐゴシック" charset="0"/>
                <a:cs typeface="+mn-cs"/>
              </a:endParaRPr>
            </a:p>
          </p:txBody>
        </p:sp>
      </p:grpSp>
      <p:sp>
        <p:nvSpPr>
          <p:cNvPr id="406535" name="Rectangle 7"/>
          <p:cNvSpPr>
            <a:spLocks noChangeArrowheads="1"/>
          </p:cNvSpPr>
          <p:nvPr/>
        </p:nvSpPr>
        <p:spPr bwMode="auto">
          <a:xfrm>
            <a:off x="2916238" y="5734050"/>
            <a:ext cx="3248025"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FFFFF"/>
                </a:solidFill>
                <a:effectLst>
                  <a:outerShdw blurRad="38100" dist="38100" dir="2700000" algn="tl">
                    <a:srgbClr val="000000"/>
                  </a:outerShdw>
                </a:effectLst>
                <a:ea typeface="ＭＳ Ｐゴシック" charset="0"/>
                <a:cs typeface="+mn-cs"/>
              </a:rPr>
              <a:t> Remitir a</a:t>
            </a:r>
          </a:p>
          <a:p>
            <a:pPr algn="ctr">
              <a:defRPr/>
            </a:pPr>
            <a:r>
              <a:rPr lang="es-ES" b="1" dirty="0">
                <a:solidFill>
                  <a:srgbClr val="FFFFFF"/>
                </a:solidFill>
                <a:effectLst>
                  <a:outerShdw blurRad="38100" dist="38100" dir="2700000" algn="tl">
                    <a:srgbClr val="000000"/>
                  </a:outerShdw>
                </a:effectLst>
                <a:ea typeface="ＭＳ Ｐゴシック" charset="0"/>
                <a:cs typeface="+mn-cs"/>
              </a:rPr>
              <a:t>OFTALMOLOGÍA</a:t>
            </a:r>
          </a:p>
        </p:txBody>
      </p:sp>
      <p:sp>
        <p:nvSpPr>
          <p:cNvPr id="406536" name="Line 8"/>
          <p:cNvSpPr>
            <a:spLocks noChangeShapeType="1"/>
          </p:cNvSpPr>
          <p:nvPr/>
        </p:nvSpPr>
        <p:spPr bwMode="auto">
          <a:xfrm>
            <a:off x="4500563" y="2133600"/>
            <a:ext cx="0" cy="5032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58374" name="Group 16"/>
          <p:cNvGrpSpPr>
            <a:grpSpLocks/>
          </p:cNvGrpSpPr>
          <p:nvPr/>
        </p:nvGrpSpPr>
        <p:grpSpPr bwMode="auto">
          <a:xfrm>
            <a:off x="3348038" y="4292600"/>
            <a:ext cx="2160587" cy="433388"/>
            <a:chOff x="1060" y="1570"/>
            <a:chExt cx="2455" cy="635"/>
          </a:xfrm>
        </p:grpSpPr>
        <p:sp>
          <p:nvSpPr>
            <p:cNvPr id="406545" name="Rectangle 17"/>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effectLst>
                  <a:outerShdw blurRad="38100" dist="38100" dir="2700000" algn="tl">
                    <a:srgbClr val="000000"/>
                  </a:outerShdw>
                </a:effectLst>
                <a:ea typeface="ＭＳ Ｐゴシック" charset="0"/>
                <a:cs typeface="+mn-cs"/>
              </a:endParaRPr>
            </a:p>
          </p:txBody>
        </p:sp>
        <p:sp>
          <p:nvSpPr>
            <p:cNvPr id="406546" name="Rectangle 18"/>
            <p:cNvSpPr>
              <a:spLocks noChangeArrowheads="1"/>
            </p:cNvSpPr>
            <p:nvPr/>
          </p:nvSpPr>
          <p:spPr bwMode="auto">
            <a:xfrm>
              <a:off x="1859" y="1614"/>
              <a:ext cx="820"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Valorar</a:t>
              </a:r>
            </a:p>
          </p:txBody>
        </p:sp>
      </p:grpSp>
      <p:sp>
        <p:nvSpPr>
          <p:cNvPr id="406552" name="Line 24"/>
          <p:cNvSpPr>
            <a:spLocks noChangeShapeType="1"/>
          </p:cNvSpPr>
          <p:nvPr/>
        </p:nvSpPr>
        <p:spPr bwMode="auto">
          <a:xfrm>
            <a:off x="4500563" y="3644900"/>
            <a:ext cx="0" cy="5032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06553" name="Rectangle 25"/>
          <p:cNvSpPr>
            <a:spLocks noChangeArrowheads="1"/>
          </p:cNvSpPr>
          <p:nvPr/>
        </p:nvSpPr>
        <p:spPr bwMode="auto">
          <a:xfrm>
            <a:off x="2979738" y="2708275"/>
            <a:ext cx="3248025" cy="649288"/>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effectLst>
                  <a:outerShdw blurRad="38100" dist="38100" dir="2700000" algn="tl">
                    <a:srgbClr val="000000"/>
                  </a:outerShdw>
                </a:effectLst>
                <a:ea typeface="ＭＳ Ｐゴシック" charset="0"/>
                <a:cs typeface="+mn-cs"/>
              </a:rPr>
              <a:t> </a:t>
            </a:r>
            <a:r>
              <a:rPr lang="es-ES" b="1" dirty="0">
                <a:solidFill>
                  <a:srgbClr val="FFFF63"/>
                </a:solidFill>
                <a:effectLst>
                  <a:outerShdw blurRad="38100" dist="38100" dir="2700000" algn="tl">
                    <a:srgbClr val="000000"/>
                  </a:outerShdw>
                </a:effectLst>
                <a:ea typeface="ＭＳ Ｐゴシック" charset="0"/>
                <a:cs typeface="+mn-cs"/>
              </a:rPr>
              <a:t>Control y tratamiento por</a:t>
            </a:r>
          </a:p>
          <a:p>
            <a:pPr algn="ctr">
              <a:defRPr/>
            </a:pPr>
            <a:r>
              <a:rPr lang="es-ES" b="1" dirty="0">
                <a:solidFill>
                  <a:srgbClr val="FFFF63"/>
                </a:solidFill>
                <a:effectLst>
                  <a:outerShdw blurRad="38100" dist="38100" dir="2700000" algn="tl">
                    <a:srgbClr val="000000"/>
                  </a:outerShdw>
                </a:effectLst>
                <a:ea typeface="ＭＳ Ｐゴシック" charset="0"/>
                <a:cs typeface="+mn-cs"/>
              </a:rPr>
              <a:t>MÉDICO Pediatra</a:t>
            </a:r>
            <a:endParaRPr lang="es-ES" b="1" dirty="0">
              <a:effectLst>
                <a:outerShdw blurRad="38100" dist="38100" dir="2700000" algn="tl">
                  <a:srgbClr val="000000"/>
                </a:outerShdw>
              </a:effectLst>
              <a:ea typeface="ＭＳ Ｐゴシック" charset="0"/>
              <a:cs typeface="+mn-cs"/>
            </a:endParaRPr>
          </a:p>
        </p:txBody>
      </p:sp>
      <p:sp>
        <p:nvSpPr>
          <p:cNvPr id="406555" name="Line 27"/>
          <p:cNvSpPr>
            <a:spLocks noChangeShapeType="1"/>
          </p:cNvSpPr>
          <p:nvPr/>
        </p:nvSpPr>
        <p:spPr bwMode="auto">
          <a:xfrm>
            <a:off x="4500563" y="4941888"/>
            <a:ext cx="0"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3B992FD4-8372-DD4F-B188-374DE37D39F0}" type="slidenum">
              <a:rPr lang="es-ES" sz="1400">
                <a:solidFill>
                  <a:srgbClr val="00FFFF"/>
                </a:solidFill>
              </a:rPr>
              <a:pPr eaLnBrk="1" hangingPunct="1"/>
              <a:t>61</a:t>
            </a:fld>
            <a:endParaRPr lang="es-ES" sz="1400">
              <a:solidFill>
                <a:srgbClr val="00FFFF"/>
              </a:solidFill>
            </a:endParaRPr>
          </a:p>
        </p:txBody>
      </p:sp>
      <p:grpSp>
        <p:nvGrpSpPr>
          <p:cNvPr id="59394" name="Group 4"/>
          <p:cNvGrpSpPr>
            <a:grpSpLocks/>
          </p:cNvGrpSpPr>
          <p:nvPr/>
        </p:nvGrpSpPr>
        <p:grpSpPr bwMode="auto">
          <a:xfrm>
            <a:off x="2339975" y="1268413"/>
            <a:ext cx="5184775" cy="431800"/>
            <a:chOff x="1060" y="1570"/>
            <a:chExt cx="2455" cy="635"/>
          </a:xfrm>
        </p:grpSpPr>
        <p:sp>
          <p:nvSpPr>
            <p:cNvPr id="412677" name="Rectangle 5"/>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12678" name="Rectangle 6"/>
            <p:cNvSpPr>
              <a:spLocks noChangeArrowheads="1"/>
            </p:cNvSpPr>
            <p:nvPr/>
          </p:nvSpPr>
          <p:spPr bwMode="auto">
            <a:xfrm>
              <a:off x="2097" y="1614"/>
              <a:ext cx="342" cy="407"/>
            </a:xfrm>
            <a:prstGeom prst="rect">
              <a:avLst/>
            </a:prstGeom>
            <a:noFill/>
            <a:ln w="9525">
              <a:noFill/>
              <a:miter lim="800000"/>
              <a:headEnd/>
              <a:tailEnd/>
            </a:ln>
          </p:spPr>
          <p:txBody>
            <a:bodyPr wrap="none" lIns="0" tIns="0" rIns="0" bIns="0">
              <a:spAutoFit/>
            </a:bodyPr>
            <a:lstStyle/>
            <a:p>
              <a:pPr algn="ctr" eaLnBrk="0" hangingPunct="0">
                <a:defRPr/>
              </a:pPr>
              <a:r>
                <a:rPr lang="es-ES" b="1">
                  <a:solidFill>
                    <a:srgbClr val="FFFFFF"/>
                  </a:solidFill>
                  <a:effectLst>
                    <a:outerShdw blurRad="38100" dist="38100" dir="2700000" algn="tl">
                      <a:srgbClr val="000000"/>
                    </a:outerShdw>
                  </a:effectLst>
                  <a:ea typeface="ＭＳ Ｐゴシック" charset="0"/>
                  <a:cs typeface="+mn-cs"/>
                </a:rPr>
                <a:t>RINITIS</a:t>
              </a:r>
              <a:endParaRPr lang="es-ES_tradnl" b="1">
                <a:solidFill>
                  <a:srgbClr val="FFFFFF"/>
                </a:solidFill>
                <a:effectLst>
                  <a:outerShdw blurRad="38100" dist="38100" dir="2700000" algn="tl">
                    <a:srgbClr val="000000"/>
                  </a:outerShdw>
                </a:effectLst>
                <a:ea typeface="ＭＳ Ｐゴシック" charset="0"/>
                <a:cs typeface="+mn-cs"/>
              </a:endParaRPr>
            </a:p>
          </p:txBody>
        </p:sp>
      </p:grpSp>
      <p:sp>
        <p:nvSpPr>
          <p:cNvPr id="412693" name="Line 21"/>
          <p:cNvSpPr>
            <a:spLocks noChangeShapeType="1"/>
          </p:cNvSpPr>
          <p:nvPr/>
        </p:nvSpPr>
        <p:spPr bwMode="auto">
          <a:xfrm flipH="1">
            <a:off x="2627313" y="1916113"/>
            <a:ext cx="503237" cy="4318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2695" name="Line 23"/>
          <p:cNvSpPr>
            <a:spLocks noChangeShapeType="1"/>
          </p:cNvSpPr>
          <p:nvPr/>
        </p:nvSpPr>
        <p:spPr bwMode="auto">
          <a:xfrm>
            <a:off x="4643438" y="1844675"/>
            <a:ext cx="0" cy="5032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2696" name="Rectangle 24"/>
          <p:cNvSpPr>
            <a:spLocks noChangeArrowheads="1"/>
          </p:cNvSpPr>
          <p:nvPr/>
        </p:nvSpPr>
        <p:spPr bwMode="auto">
          <a:xfrm>
            <a:off x="179388" y="2492375"/>
            <a:ext cx="4032250" cy="395922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r>
              <a:rPr lang="es-ES" sz="1600" dirty="0">
                <a:solidFill>
                  <a:schemeClr val="bg1"/>
                </a:solidFill>
                <a:effectLst>
                  <a:outerShdw blurRad="38100" dist="38100" dir="2700000" algn="tl">
                    <a:srgbClr val="000000"/>
                  </a:outerShdw>
                </a:effectLst>
                <a:ea typeface="ＭＳ Ｐゴシック" charset="0"/>
                <a:cs typeface="+mn-cs"/>
              </a:rPr>
              <a:t>OTRAS CAUSAS DE RINITIS:</a:t>
            </a:r>
          </a:p>
          <a:p>
            <a:pPr>
              <a:defRPr/>
            </a:pPr>
            <a:r>
              <a:rPr lang="es-ES" sz="1400" dirty="0">
                <a:solidFill>
                  <a:schemeClr val="bg1"/>
                </a:solidFill>
                <a:effectLst>
                  <a:outerShdw blurRad="38100" dist="38100" dir="2700000" algn="tl">
                    <a:srgbClr val="000000"/>
                  </a:outerShdw>
                </a:effectLst>
                <a:ea typeface="ＭＳ Ｐゴシック" charset="0"/>
                <a:cs typeface="+mn-cs"/>
              </a:rPr>
              <a:t>- Factores mecánicos:</a:t>
            </a:r>
            <a:endParaRPr lang="es-ES" sz="1400" b="0" dirty="0">
              <a:solidFill>
                <a:schemeClr val="bg1"/>
              </a:solidFill>
              <a:effectLst>
                <a:outerShdw blurRad="38100" dist="38100" dir="2700000" algn="tl">
                  <a:srgbClr val="000000"/>
                </a:outerShdw>
              </a:effectLst>
              <a:ea typeface="ＭＳ Ｐゴシック" charset="0"/>
              <a:cs typeface="+mn-cs"/>
            </a:endParaRPr>
          </a:p>
          <a:p>
            <a:pPr>
              <a:defRPr/>
            </a:pPr>
            <a:r>
              <a:rPr lang="es-ES" sz="1400" b="0" dirty="0">
                <a:solidFill>
                  <a:schemeClr val="bg1"/>
                </a:solidFill>
                <a:effectLst>
                  <a:outerShdw blurRad="38100" dist="38100" dir="2700000" algn="tl">
                    <a:srgbClr val="000000"/>
                  </a:outerShdw>
                </a:effectLst>
                <a:ea typeface="ＭＳ Ｐゴシック" charset="0"/>
                <a:cs typeface="+mn-cs"/>
              </a:rPr>
              <a:t>   Desviación de tabique</a:t>
            </a:r>
          </a:p>
          <a:p>
            <a:pPr>
              <a:defRPr/>
            </a:pPr>
            <a:r>
              <a:rPr lang="es-ES" sz="1400" b="0" dirty="0">
                <a:solidFill>
                  <a:schemeClr val="bg1"/>
                </a:solidFill>
                <a:effectLst>
                  <a:outerShdw blurRad="38100" dist="38100" dir="2700000" algn="tl">
                    <a:srgbClr val="000000"/>
                  </a:outerShdw>
                </a:effectLst>
                <a:ea typeface="ＭＳ Ｐゴシック" charset="0"/>
                <a:cs typeface="+mn-cs"/>
              </a:rPr>
              <a:t>   Cuerpo extraño</a:t>
            </a:r>
          </a:p>
          <a:p>
            <a:pPr>
              <a:defRPr/>
            </a:pPr>
            <a:r>
              <a:rPr lang="es-ES" sz="1400" b="0" dirty="0">
                <a:solidFill>
                  <a:schemeClr val="bg1"/>
                </a:solidFill>
                <a:effectLst>
                  <a:outerShdw blurRad="38100" dist="38100" dir="2700000" algn="tl">
                    <a:srgbClr val="000000"/>
                  </a:outerShdw>
                </a:effectLst>
                <a:ea typeface="ＭＳ Ｐゴシック" charset="0"/>
                <a:cs typeface="+mn-cs"/>
              </a:rPr>
              <a:t>   Tumores de nasofaringe</a:t>
            </a:r>
          </a:p>
          <a:p>
            <a:pPr>
              <a:defRPr/>
            </a:pPr>
            <a:r>
              <a:rPr lang="es-ES" sz="1400" b="0" dirty="0">
                <a:solidFill>
                  <a:schemeClr val="bg1"/>
                </a:solidFill>
                <a:effectLst>
                  <a:outerShdw blurRad="38100" dist="38100" dir="2700000" algn="tl">
                    <a:srgbClr val="000000"/>
                  </a:outerShdw>
                </a:effectLst>
                <a:ea typeface="ＭＳ Ｐゴシック" charset="0"/>
                <a:cs typeface="+mn-cs"/>
              </a:rPr>
              <a:t>   Tumores de nariz y senos</a:t>
            </a:r>
          </a:p>
          <a:p>
            <a:pPr>
              <a:defRPr/>
            </a:pPr>
            <a:r>
              <a:rPr lang="es-ES" sz="1400" b="0" dirty="0">
                <a:solidFill>
                  <a:schemeClr val="bg1"/>
                </a:solidFill>
                <a:effectLst>
                  <a:outerShdw blurRad="38100" dist="38100" dir="2700000" algn="tl">
                    <a:srgbClr val="000000"/>
                  </a:outerShdw>
                </a:effectLst>
                <a:ea typeface="ＭＳ Ｐゴシック" charset="0"/>
                <a:cs typeface="+mn-cs"/>
              </a:rPr>
              <a:t>   Grandes adenoides persistentes</a:t>
            </a:r>
            <a:endParaRPr lang="es-ES" sz="1400" dirty="0">
              <a:solidFill>
                <a:schemeClr val="bg1"/>
              </a:solidFill>
              <a:effectLst>
                <a:outerShdw blurRad="38100" dist="38100" dir="2700000" algn="tl">
                  <a:srgbClr val="000000"/>
                </a:outerShdw>
              </a:effectLst>
              <a:ea typeface="ＭＳ Ｐゴシック" charset="0"/>
              <a:cs typeface="+mn-cs"/>
            </a:endParaRPr>
          </a:p>
          <a:p>
            <a:pPr>
              <a:defRPr/>
            </a:pPr>
            <a:r>
              <a:rPr lang="es-ES" sz="1400" dirty="0">
                <a:solidFill>
                  <a:schemeClr val="bg1"/>
                </a:solidFill>
                <a:effectLst>
                  <a:outerShdw blurRad="38100" dist="38100" dir="2700000" algn="tl">
                    <a:srgbClr val="000000"/>
                  </a:outerShdw>
                </a:effectLst>
                <a:ea typeface="ＭＳ Ｐゴシック" charset="0"/>
                <a:cs typeface="+mn-cs"/>
              </a:rPr>
              <a:t>- Otras:</a:t>
            </a:r>
            <a:endParaRPr lang="es-ES" sz="1400" b="0" dirty="0">
              <a:solidFill>
                <a:schemeClr val="bg1"/>
              </a:solidFill>
              <a:effectLst>
                <a:outerShdw blurRad="38100" dist="38100" dir="2700000" algn="tl">
                  <a:srgbClr val="000000"/>
                </a:outerShdw>
              </a:effectLst>
              <a:ea typeface="ＭＳ Ｐゴシック" charset="0"/>
              <a:cs typeface="+mn-cs"/>
            </a:endParaRPr>
          </a:p>
          <a:p>
            <a:pPr>
              <a:defRPr/>
            </a:pPr>
            <a:r>
              <a:rPr lang="es-ES" sz="1400" b="0" dirty="0">
                <a:solidFill>
                  <a:schemeClr val="bg1"/>
                </a:solidFill>
                <a:effectLst>
                  <a:outerShdw blurRad="38100" dist="38100" dir="2700000" algn="tl">
                    <a:srgbClr val="000000"/>
                  </a:outerShdw>
                </a:effectLst>
                <a:ea typeface="ＭＳ Ｐゴシック" charset="0"/>
                <a:cs typeface="+mn-cs"/>
              </a:rPr>
              <a:t>   Colinérgica, Rinitis medicamentosa</a:t>
            </a:r>
          </a:p>
          <a:p>
            <a:pPr>
              <a:defRPr/>
            </a:pPr>
            <a:r>
              <a:rPr lang="es-ES" sz="1400" b="0" dirty="0">
                <a:solidFill>
                  <a:schemeClr val="bg1"/>
                </a:solidFill>
                <a:effectLst>
                  <a:outerShdw blurRad="38100" dist="38100" dir="2700000" algn="tl">
                    <a:srgbClr val="000000"/>
                  </a:outerShdw>
                </a:effectLst>
                <a:ea typeface="ＭＳ Ｐゴシック" charset="0"/>
                <a:cs typeface="+mn-cs"/>
              </a:rPr>
              <a:t>   Gestación, Anticonceptivos orales</a:t>
            </a:r>
          </a:p>
          <a:p>
            <a:pPr>
              <a:defRPr/>
            </a:pPr>
            <a:r>
              <a:rPr lang="es-ES" sz="1400" b="0" dirty="0">
                <a:solidFill>
                  <a:schemeClr val="bg1"/>
                </a:solidFill>
                <a:effectLst>
                  <a:outerShdw blurRad="38100" dist="38100" dir="2700000" algn="tl">
                    <a:srgbClr val="000000"/>
                  </a:outerShdw>
                </a:effectLst>
                <a:ea typeface="ＭＳ Ｐゴシック" charset="0"/>
                <a:cs typeface="+mn-cs"/>
              </a:rPr>
              <a:t>   Antihipertensivos, Hipotiroidismo</a:t>
            </a:r>
          </a:p>
          <a:p>
            <a:pPr>
              <a:defRPr/>
            </a:pPr>
            <a:r>
              <a:rPr lang="es-ES" sz="1400" b="0" dirty="0">
                <a:solidFill>
                  <a:schemeClr val="bg1"/>
                </a:solidFill>
                <a:effectLst>
                  <a:outerShdw blurRad="38100" dist="38100" dir="2700000" algn="tl">
                    <a:srgbClr val="000000"/>
                  </a:outerShdw>
                </a:effectLst>
                <a:ea typeface="ＭＳ Ｐゴシック" charset="0"/>
                <a:cs typeface="+mn-cs"/>
              </a:rPr>
              <a:t>   Rinitis atrófica</a:t>
            </a:r>
          </a:p>
          <a:p>
            <a:pPr>
              <a:defRPr/>
            </a:pPr>
            <a:r>
              <a:rPr lang="es-ES" sz="1400" b="0" dirty="0">
                <a:solidFill>
                  <a:schemeClr val="bg1"/>
                </a:solidFill>
                <a:effectLst>
                  <a:outerShdw blurRad="38100" dist="38100" dir="2700000" algn="tl">
                    <a:srgbClr val="000000"/>
                  </a:outerShdw>
                </a:effectLst>
                <a:ea typeface="ＭＳ Ｐゴシック" charset="0"/>
                <a:cs typeface="+mn-cs"/>
              </a:rPr>
              <a:t>   Mastocitosis nasal</a:t>
            </a:r>
          </a:p>
          <a:p>
            <a:pPr>
              <a:defRPr/>
            </a:pPr>
            <a:r>
              <a:rPr lang="es-ES" sz="1400" b="0" dirty="0">
                <a:solidFill>
                  <a:schemeClr val="bg1"/>
                </a:solidFill>
                <a:effectLst>
                  <a:outerShdw blurRad="38100" dist="38100" dir="2700000" algn="tl">
                    <a:srgbClr val="000000"/>
                  </a:outerShdw>
                </a:effectLst>
                <a:ea typeface="ＭＳ Ｐゴシック" charset="0"/>
                <a:cs typeface="+mn-cs"/>
              </a:rPr>
              <a:t>   </a:t>
            </a:r>
            <a:r>
              <a:rPr lang="es-ES" sz="1400" b="0" dirty="0" err="1">
                <a:solidFill>
                  <a:schemeClr val="bg1"/>
                </a:solidFill>
                <a:effectLst>
                  <a:outerShdw blurRad="38100" dist="38100" dir="2700000" algn="tl">
                    <a:srgbClr val="000000"/>
                  </a:outerShdw>
                </a:effectLst>
                <a:ea typeface="ＭＳ Ｐゴシック" charset="0"/>
                <a:cs typeface="+mn-cs"/>
              </a:rPr>
              <a:t>Granulomatosis</a:t>
            </a:r>
            <a:r>
              <a:rPr lang="es-ES" sz="1400" b="0" dirty="0">
                <a:solidFill>
                  <a:schemeClr val="bg1"/>
                </a:solidFill>
                <a:effectLst>
                  <a:outerShdw blurRad="38100" dist="38100" dir="2700000" algn="tl">
                    <a:srgbClr val="000000"/>
                  </a:outerShdw>
                </a:effectLst>
                <a:ea typeface="ＭＳ Ｐゴシック" charset="0"/>
                <a:cs typeface="+mn-cs"/>
              </a:rPr>
              <a:t> de Wegener</a:t>
            </a:r>
          </a:p>
          <a:p>
            <a:pPr>
              <a:defRPr/>
            </a:pPr>
            <a:r>
              <a:rPr lang="es-ES" sz="1400" b="0" dirty="0">
                <a:solidFill>
                  <a:schemeClr val="bg1"/>
                </a:solidFill>
                <a:effectLst>
                  <a:outerShdw blurRad="38100" dist="38100" dir="2700000" algn="tl">
                    <a:srgbClr val="000000"/>
                  </a:outerShdw>
                </a:effectLst>
                <a:ea typeface="ＭＳ Ｐゴシック" charset="0"/>
                <a:cs typeface="+mn-cs"/>
              </a:rPr>
              <a:t>   Fibrosis quística, Inmunodeficiencias</a:t>
            </a:r>
          </a:p>
          <a:p>
            <a:pPr>
              <a:defRPr/>
            </a:pPr>
            <a:r>
              <a:rPr lang="es-ES" sz="1400" b="0" dirty="0">
                <a:solidFill>
                  <a:schemeClr val="bg1"/>
                </a:solidFill>
                <a:effectLst>
                  <a:outerShdw blurRad="38100" dist="38100" dir="2700000" algn="tl">
                    <a:srgbClr val="000000"/>
                  </a:outerShdw>
                </a:effectLst>
                <a:ea typeface="ＭＳ Ｐゴシック" charset="0"/>
                <a:cs typeface="+mn-cs"/>
              </a:rPr>
              <a:t>   Síndrome de Kartagener, Lepra</a:t>
            </a:r>
          </a:p>
          <a:p>
            <a:pPr>
              <a:defRPr/>
            </a:pPr>
            <a:r>
              <a:rPr lang="es-ES" sz="1400" b="0" dirty="0">
                <a:solidFill>
                  <a:schemeClr val="bg1"/>
                </a:solidFill>
                <a:effectLst>
                  <a:outerShdw blurRad="38100" dist="38100" dir="2700000" algn="tl">
                    <a:srgbClr val="000000"/>
                  </a:outerShdw>
                </a:effectLst>
                <a:ea typeface="ＭＳ Ｐゴシック" charset="0"/>
                <a:cs typeface="+mn-cs"/>
              </a:rPr>
              <a:t>   Esnifar cocaína</a:t>
            </a:r>
          </a:p>
        </p:txBody>
      </p:sp>
      <p:sp>
        <p:nvSpPr>
          <p:cNvPr id="412702" name="Rectangle 30"/>
          <p:cNvSpPr>
            <a:spLocks noChangeArrowheads="1"/>
          </p:cNvSpPr>
          <p:nvPr/>
        </p:nvSpPr>
        <p:spPr bwMode="auto">
          <a:xfrm>
            <a:off x="4356100" y="2492375"/>
            <a:ext cx="2592388"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r>
              <a:rPr lang="es-ES" sz="1600" dirty="0">
                <a:solidFill>
                  <a:schemeClr val="bg1"/>
                </a:solidFill>
                <a:effectLst>
                  <a:outerShdw blurRad="38100" dist="38100" dir="2700000" algn="tl">
                    <a:srgbClr val="000000"/>
                  </a:outerShdw>
                </a:effectLst>
                <a:ea typeface="ＭＳ Ｐゴシック" charset="0"/>
                <a:cs typeface="+mn-cs"/>
              </a:rPr>
              <a:t>RINITIS INFECCIOSA</a:t>
            </a:r>
          </a:p>
          <a:p>
            <a:pPr>
              <a:defRPr/>
            </a:pPr>
            <a:r>
              <a:rPr lang="es-ES" sz="1400" dirty="0">
                <a:solidFill>
                  <a:schemeClr val="bg1"/>
                </a:solidFill>
                <a:effectLst>
                  <a:outerShdw blurRad="38100" dist="38100" dir="2700000" algn="tl">
                    <a:srgbClr val="000000"/>
                  </a:outerShdw>
                </a:effectLst>
                <a:ea typeface="ＭＳ Ｐゴシック" charset="0"/>
                <a:cs typeface="+mn-cs"/>
              </a:rPr>
              <a:t>   - Aguda</a:t>
            </a:r>
          </a:p>
          <a:p>
            <a:pPr>
              <a:defRPr/>
            </a:pPr>
            <a:r>
              <a:rPr lang="es-ES" sz="1400" dirty="0">
                <a:solidFill>
                  <a:schemeClr val="bg1"/>
                </a:solidFill>
                <a:effectLst>
                  <a:outerShdw blurRad="38100" dist="38100" dir="2700000" algn="tl">
                    <a:srgbClr val="000000"/>
                  </a:outerShdw>
                </a:effectLst>
                <a:ea typeface="ＭＳ Ｐゴシック" charset="0"/>
                <a:cs typeface="+mn-cs"/>
              </a:rPr>
              <a:t>   - Crónica</a:t>
            </a:r>
          </a:p>
        </p:txBody>
      </p:sp>
      <p:sp>
        <p:nvSpPr>
          <p:cNvPr id="412705" name="Rectangle 33"/>
          <p:cNvSpPr>
            <a:spLocks noGrp="1" noChangeArrowheads="1"/>
          </p:cNvSpPr>
          <p:nvPr>
            <p:ph type="title"/>
          </p:nvPr>
        </p:nvSpPr>
        <p:spPr>
          <a:xfrm>
            <a:off x="1557230" y="280020"/>
            <a:ext cx="6419850" cy="820060"/>
          </a:xfrm>
        </p:spPr>
        <p:txBody>
          <a:bodyPr/>
          <a:lstStyle/>
          <a:p>
            <a:pPr eaLnBrk="1" hangingPunct="1">
              <a:defRPr/>
            </a:pPr>
            <a:r>
              <a:rPr lang="es-ES" dirty="0">
                <a:latin typeface="Comic Sans MS" charset="0"/>
                <a:ea typeface="ＭＳ Ｐゴシック" charset="0"/>
                <a:cs typeface="+mj-cs"/>
              </a:rPr>
              <a:t>Rinitis-</a:t>
            </a:r>
            <a:r>
              <a:rPr lang="es-ES" dirty="0" err="1">
                <a:latin typeface="Comic Sans MS" charset="0"/>
                <a:ea typeface="ＭＳ Ｐゴシック" charset="0"/>
                <a:cs typeface="+mj-cs"/>
              </a:rPr>
              <a:t>Rinoconjuntivitis</a:t>
            </a:r>
            <a:endParaRPr lang="es-ES" dirty="0">
              <a:latin typeface="Comic Sans MS" charset="0"/>
              <a:ea typeface="ＭＳ Ｐゴシック" charset="0"/>
              <a:cs typeface="+mj-cs"/>
            </a:endParaRPr>
          </a:p>
        </p:txBody>
      </p:sp>
      <p:sp>
        <p:nvSpPr>
          <p:cNvPr id="412706" name="Line 34"/>
          <p:cNvSpPr>
            <a:spLocks noChangeShapeType="1"/>
          </p:cNvSpPr>
          <p:nvPr/>
        </p:nvSpPr>
        <p:spPr bwMode="auto">
          <a:xfrm>
            <a:off x="7235825" y="1844675"/>
            <a:ext cx="0" cy="1871663"/>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2707" name="Rectangle 35"/>
          <p:cNvSpPr>
            <a:spLocks noChangeArrowheads="1"/>
          </p:cNvSpPr>
          <p:nvPr/>
        </p:nvSpPr>
        <p:spPr bwMode="auto">
          <a:xfrm>
            <a:off x="4572000" y="3860800"/>
            <a:ext cx="4176713" cy="252095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r>
              <a:rPr lang="es-ES" sz="1600" dirty="0">
                <a:solidFill>
                  <a:schemeClr val="bg1"/>
                </a:solidFill>
                <a:effectLst>
                  <a:outerShdw blurRad="38100" dist="38100" dir="2700000" algn="tl">
                    <a:srgbClr val="000000"/>
                  </a:outerShdw>
                </a:effectLst>
                <a:ea typeface="ＭＳ Ｐゴシック" charset="0"/>
                <a:cs typeface="+mn-cs"/>
              </a:rPr>
              <a:t>RINITIS SOSPECHOSA DE ALÉRGICA </a:t>
            </a:r>
          </a:p>
          <a:p>
            <a:pPr>
              <a:defRPr/>
            </a:pPr>
            <a:r>
              <a:rPr lang="es-ES" sz="1600" dirty="0">
                <a:solidFill>
                  <a:schemeClr val="bg1"/>
                </a:solidFill>
                <a:effectLst>
                  <a:outerShdw blurRad="38100" dist="38100" dir="2700000" algn="tl">
                    <a:srgbClr val="000000"/>
                  </a:outerShdw>
                </a:effectLst>
                <a:ea typeface="ＭＳ Ｐゴシック" charset="0"/>
                <a:cs typeface="+mn-cs"/>
              </a:rPr>
              <a:t>QUE PRECISA ESTUDIO ETIOLÓGICO:</a:t>
            </a:r>
          </a:p>
          <a:p>
            <a:pPr>
              <a:defRPr/>
            </a:pPr>
            <a:r>
              <a:rPr lang="es-ES" sz="1400" dirty="0">
                <a:solidFill>
                  <a:schemeClr val="bg1"/>
                </a:solidFill>
                <a:effectLst>
                  <a:outerShdw blurRad="38100" dist="38100" dir="2700000" algn="tl">
                    <a:srgbClr val="000000"/>
                  </a:outerShdw>
                </a:effectLst>
                <a:ea typeface="ＭＳ Ｐゴシック" charset="0"/>
                <a:cs typeface="+mn-cs"/>
              </a:rPr>
              <a:t>   - Prurito nasal</a:t>
            </a:r>
          </a:p>
          <a:p>
            <a:pPr>
              <a:defRPr/>
            </a:pPr>
            <a:r>
              <a:rPr lang="es-ES" sz="1400" dirty="0">
                <a:solidFill>
                  <a:schemeClr val="bg1"/>
                </a:solidFill>
                <a:effectLst>
                  <a:outerShdw blurRad="38100" dist="38100" dir="2700000" algn="tl">
                    <a:srgbClr val="000000"/>
                  </a:outerShdw>
                </a:effectLst>
                <a:ea typeface="ＭＳ Ｐゴシック" charset="0"/>
                <a:cs typeface="+mn-cs"/>
              </a:rPr>
              <a:t>   - Estornudos en salvas </a:t>
            </a:r>
          </a:p>
          <a:p>
            <a:pPr>
              <a:defRPr/>
            </a:pPr>
            <a:r>
              <a:rPr lang="es-ES" sz="1400" dirty="0">
                <a:solidFill>
                  <a:schemeClr val="bg1"/>
                </a:solidFill>
                <a:effectLst>
                  <a:outerShdw blurRad="38100" dist="38100" dir="2700000" algn="tl">
                    <a:srgbClr val="000000"/>
                  </a:outerShdw>
                </a:effectLst>
                <a:ea typeface="ＭＳ Ｐゴシック" charset="0"/>
                <a:cs typeface="+mn-cs"/>
              </a:rPr>
              <a:t>   - </a:t>
            </a:r>
            <a:r>
              <a:rPr lang="es-ES" sz="1400" dirty="0" err="1">
                <a:solidFill>
                  <a:schemeClr val="bg1"/>
                </a:solidFill>
                <a:effectLst>
                  <a:outerShdw blurRad="38100" dist="38100" dir="2700000" algn="tl">
                    <a:srgbClr val="000000"/>
                  </a:outerShdw>
                </a:effectLst>
                <a:ea typeface="ＭＳ Ｐゴシック" charset="0"/>
                <a:cs typeface="+mn-cs"/>
              </a:rPr>
              <a:t>Hidrorrea</a:t>
            </a:r>
            <a:endParaRPr lang="es-ES" sz="1400" dirty="0">
              <a:solidFill>
                <a:schemeClr val="bg1"/>
              </a:solidFill>
              <a:effectLst>
                <a:outerShdw blurRad="38100" dist="38100" dir="2700000" algn="tl">
                  <a:srgbClr val="000000"/>
                </a:outerShdw>
              </a:effectLst>
              <a:ea typeface="ＭＳ Ｐゴシック" charset="0"/>
              <a:cs typeface="+mn-cs"/>
            </a:endParaRPr>
          </a:p>
          <a:p>
            <a:pPr>
              <a:defRPr/>
            </a:pPr>
            <a:r>
              <a:rPr lang="es-ES" sz="1400" dirty="0">
                <a:solidFill>
                  <a:schemeClr val="bg1"/>
                </a:solidFill>
                <a:effectLst>
                  <a:outerShdw blurRad="38100" dist="38100" dir="2700000" algn="tl">
                    <a:srgbClr val="000000"/>
                  </a:outerShdw>
                </a:effectLst>
                <a:ea typeface="ＭＳ Ｐゴシック" charset="0"/>
                <a:cs typeface="+mn-cs"/>
              </a:rPr>
              <a:t>   - Obstrucción nasal</a:t>
            </a:r>
            <a:endParaRPr lang="pt-BR" sz="1400" dirty="0">
              <a:solidFill>
                <a:schemeClr val="bg1"/>
              </a:solidFill>
              <a:effectLst>
                <a:outerShdw blurRad="38100" dist="38100" dir="2700000" algn="tl">
                  <a:srgbClr val="000000"/>
                </a:outerShdw>
              </a:effectLst>
              <a:ea typeface="ＭＳ Ｐゴシック" charset="0"/>
              <a:cs typeface="+mn-cs"/>
            </a:endParaRPr>
          </a:p>
          <a:p>
            <a:pPr>
              <a:defRPr/>
            </a:pPr>
            <a:r>
              <a:rPr lang="pt-BR" sz="1400" dirty="0">
                <a:solidFill>
                  <a:schemeClr val="bg1"/>
                </a:solidFill>
                <a:effectLst>
                  <a:outerShdw blurRad="38100" dist="38100" dir="2700000" algn="tl">
                    <a:srgbClr val="000000"/>
                  </a:outerShdw>
                </a:effectLst>
                <a:ea typeface="ＭＳ Ｐゴシック" charset="0"/>
                <a:cs typeface="+mn-cs"/>
              </a:rPr>
              <a:t>   - </a:t>
            </a:r>
            <a:r>
              <a:rPr lang="pt-BR" sz="1400" dirty="0" err="1">
                <a:solidFill>
                  <a:schemeClr val="bg1"/>
                </a:solidFill>
                <a:effectLst>
                  <a:outerShdw blurRad="38100" dist="38100" dir="2700000" algn="tl">
                    <a:srgbClr val="000000"/>
                  </a:outerShdw>
                </a:effectLst>
                <a:ea typeface="ＭＳ Ｐゴシック" charset="0"/>
                <a:cs typeface="+mn-cs"/>
              </a:rPr>
              <a:t>Prurito</a:t>
            </a:r>
            <a:r>
              <a:rPr lang="pt-BR" sz="1400" dirty="0">
                <a:solidFill>
                  <a:schemeClr val="bg1"/>
                </a:solidFill>
                <a:effectLst>
                  <a:outerShdw blurRad="38100" dist="38100" dir="2700000" algn="tl">
                    <a:srgbClr val="000000"/>
                  </a:outerShdw>
                </a:effectLst>
                <a:ea typeface="ＭＳ Ｐゴシック" charset="0"/>
                <a:cs typeface="+mn-cs"/>
              </a:rPr>
              <a:t> faríngeo, ótico o palatino</a:t>
            </a:r>
          </a:p>
          <a:p>
            <a:pPr>
              <a:defRPr/>
            </a:pPr>
            <a:r>
              <a:rPr lang="pt-BR" sz="1400" dirty="0">
                <a:solidFill>
                  <a:schemeClr val="bg1"/>
                </a:solidFill>
                <a:effectLst>
                  <a:outerShdw blurRad="38100" dist="38100" dir="2700000" algn="tl">
                    <a:srgbClr val="000000"/>
                  </a:outerShdw>
                </a:effectLst>
                <a:ea typeface="ＭＳ Ｐゴシック" charset="0"/>
                <a:cs typeface="+mn-cs"/>
              </a:rPr>
              <a:t>   - </a:t>
            </a:r>
            <a:r>
              <a:rPr lang="pt-BR" sz="1400" dirty="0" err="1">
                <a:solidFill>
                  <a:schemeClr val="bg1"/>
                </a:solidFill>
                <a:effectLst>
                  <a:outerShdw blurRad="38100" dist="38100" dir="2700000" algn="tl">
                    <a:srgbClr val="000000"/>
                  </a:outerShdw>
                </a:effectLst>
                <a:ea typeface="ＭＳ Ｐゴシック" charset="0"/>
                <a:cs typeface="+mn-cs"/>
              </a:rPr>
              <a:t>Puede</a:t>
            </a:r>
            <a:r>
              <a:rPr lang="pt-BR" sz="1400" dirty="0">
                <a:solidFill>
                  <a:schemeClr val="bg1"/>
                </a:solidFill>
                <a:effectLst>
                  <a:outerShdw blurRad="38100" dist="38100" dir="2700000" algn="tl">
                    <a:srgbClr val="000000"/>
                  </a:outerShdw>
                </a:effectLst>
                <a:ea typeface="ＭＳ Ｐゴシック" charset="0"/>
                <a:cs typeface="+mn-cs"/>
              </a:rPr>
              <a:t> </a:t>
            </a:r>
            <a:r>
              <a:rPr lang="pt-BR" sz="1400" dirty="0" err="1">
                <a:solidFill>
                  <a:schemeClr val="bg1"/>
                </a:solidFill>
                <a:effectLst>
                  <a:outerShdw blurRad="38100" dist="38100" dir="2700000" algn="tl">
                    <a:srgbClr val="000000"/>
                  </a:outerShdw>
                </a:effectLst>
                <a:ea typeface="ＭＳ Ｐゴシック" charset="0"/>
                <a:cs typeface="+mn-cs"/>
              </a:rPr>
              <a:t>asociar</a:t>
            </a:r>
            <a:r>
              <a:rPr lang="pt-BR" sz="1400" dirty="0">
                <a:solidFill>
                  <a:schemeClr val="bg1"/>
                </a:solidFill>
                <a:effectLst>
                  <a:outerShdw blurRad="38100" dist="38100" dir="2700000" algn="tl">
                    <a:srgbClr val="000000"/>
                  </a:outerShdw>
                </a:effectLst>
                <a:ea typeface="ＭＳ Ｐゴシック" charset="0"/>
                <a:cs typeface="+mn-cs"/>
              </a:rPr>
              <a:t>:</a:t>
            </a:r>
          </a:p>
          <a:p>
            <a:pPr>
              <a:defRPr/>
            </a:pPr>
            <a:r>
              <a:rPr lang="pt-BR" sz="1400" dirty="0">
                <a:solidFill>
                  <a:schemeClr val="bg1"/>
                </a:solidFill>
                <a:effectLst>
                  <a:outerShdw blurRad="38100" dist="38100" dir="2700000" algn="tl">
                    <a:srgbClr val="000000"/>
                  </a:outerShdw>
                </a:effectLst>
                <a:ea typeface="ＭＳ Ｐゴシック" charset="0"/>
                <a:cs typeface="+mn-cs"/>
              </a:rPr>
              <a:t>        - </a:t>
            </a:r>
            <a:r>
              <a:rPr lang="pt-BR" sz="1400" dirty="0" err="1">
                <a:solidFill>
                  <a:schemeClr val="bg1"/>
                </a:solidFill>
                <a:effectLst>
                  <a:outerShdw blurRad="38100" dist="38100" dir="2700000" algn="tl">
                    <a:srgbClr val="000000"/>
                  </a:outerShdw>
                </a:effectLst>
                <a:ea typeface="ＭＳ Ｐゴシック" charset="0"/>
                <a:cs typeface="+mn-cs"/>
              </a:rPr>
              <a:t>Conjuntivitis</a:t>
            </a:r>
            <a:r>
              <a:rPr lang="pt-BR" sz="1400" dirty="0">
                <a:solidFill>
                  <a:schemeClr val="bg1"/>
                </a:solidFill>
                <a:effectLst>
                  <a:outerShdw blurRad="38100" dist="38100" dir="2700000" algn="tl">
                    <a:srgbClr val="000000"/>
                  </a:outerShdw>
                </a:effectLst>
                <a:ea typeface="ＭＳ Ｐゴシック" charset="0"/>
                <a:cs typeface="+mn-cs"/>
              </a:rPr>
              <a:t> bilateral</a:t>
            </a:r>
          </a:p>
          <a:p>
            <a:pPr>
              <a:defRPr/>
            </a:pPr>
            <a:r>
              <a:rPr lang="pt-BR" sz="1400" dirty="0">
                <a:solidFill>
                  <a:schemeClr val="bg1"/>
                </a:solidFill>
                <a:effectLst>
                  <a:outerShdw blurRad="38100" dist="38100" dir="2700000" algn="tl">
                    <a:srgbClr val="000000"/>
                  </a:outerShdw>
                </a:effectLst>
                <a:ea typeface="ＭＳ Ｐゴシック" charset="0"/>
                <a:cs typeface="+mn-cs"/>
              </a:rPr>
              <a:t>        - Asma</a:t>
            </a:r>
            <a:endParaRPr lang="es-ES" sz="1400" dirty="0">
              <a:solidFill>
                <a:schemeClr val="bg1"/>
              </a:solidFill>
              <a:effectLst>
                <a:outerShdw blurRad="38100" dist="38100" dir="2700000" algn="tl">
                  <a:srgbClr val="000000"/>
                </a:outerShdw>
              </a:effectLst>
              <a:ea typeface="ＭＳ Ｐゴシック" charset="0"/>
              <a:cs typeface="+mn-cs"/>
            </a:endParaRPr>
          </a:p>
        </p:txBody>
      </p:sp>
      <p:sp>
        <p:nvSpPr>
          <p:cNvPr id="412708" name="Rectangle 36"/>
          <p:cNvSpPr>
            <a:spLocks noChangeArrowheads="1"/>
          </p:cNvSpPr>
          <p:nvPr/>
        </p:nvSpPr>
        <p:spPr bwMode="auto">
          <a:xfrm>
            <a:off x="179388" y="2501194"/>
            <a:ext cx="8569325" cy="4076786"/>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r>
              <a:rPr lang="es-ES" sz="2800" b="0" dirty="0">
                <a:solidFill>
                  <a:srgbClr val="FFFFFF"/>
                </a:solidFill>
                <a:effectLst>
                  <a:outerShdw blurRad="38100" dist="38100" dir="2700000" algn="tl">
                    <a:srgbClr val="000000"/>
                  </a:outerShdw>
                </a:effectLst>
                <a:ea typeface="ＭＳ Ｐゴシック" charset="0"/>
                <a:cs typeface="+mn-cs"/>
              </a:rPr>
              <a:t>RINITIS </a:t>
            </a:r>
            <a:r>
              <a:rPr lang="es-ES" sz="2800" b="0" dirty="0">
                <a:solidFill>
                  <a:srgbClr val="00FFFF"/>
                </a:solidFill>
                <a:effectLst>
                  <a:outerShdw blurRad="38100" dist="38100" dir="2700000" algn="tl">
                    <a:srgbClr val="000000"/>
                  </a:outerShdw>
                </a:effectLst>
                <a:ea typeface="ＭＳ Ｐゴシック" charset="0"/>
                <a:cs typeface="+mn-cs"/>
              </a:rPr>
              <a:t>SOSPECHOSA DE ALÉRGICA</a:t>
            </a:r>
            <a:r>
              <a:rPr lang="es-ES" sz="2800" b="0" dirty="0">
                <a:effectLst>
                  <a:outerShdw blurRad="38100" dist="38100" dir="2700000" algn="tl">
                    <a:srgbClr val="000000"/>
                  </a:outerShdw>
                </a:effectLst>
                <a:ea typeface="ＭＳ Ｐゴシック" charset="0"/>
                <a:cs typeface="+mn-cs"/>
              </a:rPr>
              <a:t> </a:t>
            </a:r>
          </a:p>
          <a:p>
            <a:pPr>
              <a:defRPr/>
            </a:pPr>
            <a:r>
              <a:rPr lang="es-ES" sz="2800" b="1" dirty="0">
                <a:solidFill>
                  <a:srgbClr val="FFFFFF"/>
                </a:solidFill>
                <a:effectLst>
                  <a:outerShdw blurRad="38100" dist="38100" dir="2700000" algn="tl">
                    <a:srgbClr val="000000"/>
                  </a:outerShdw>
                </a:effectLst>
                <a:ea typeface="ＭＳ Ｐゴシック" charset="0"/>
                <a:cs typeface="+mn-cs"/>
              </a:rPr>
              <a:t>QUE PRECISA ESTUDIO ETIOLÓGICO:</a:t>
            </a:r>
          </a:p>
          <a:p>
            <a:pPr>
              <a:defRPr/>
            </a:pPr>
            <a:r>
              <a:rPr lang="es-ES" sz="2400" b="1" dirty="0">
                <a:solidFill>
                  <a:srgbClr val="FFFFFF"/>
                </a:solidFill>
                <a:effectLst>
                  <a:outerShdw blurRad="38100" dist="38100" dir="2700000" algn="tl">
                    <a:srgbClr val="000000"/>
                  </a:outerShdw>
                </a:effectLst>
                <a:ea typeface="ＭＳ Ｐゴシック" charset="0"/>
                <a:cs typeface="+mn-cs"/>
              </a:rPr>
              <a:t>   - Prurito nasal</a:t>
            </a:r>
          </a:p>
          <a:p>
            <a:pPr>
              <a:defRPr/>
            </a:pPr>
            <a:r>
              <a:rPr lang="es-ES" sz="2400" b="1" dirty="0">
                <a:solidFill>
                  <a:srgbClr val="FFFFFF"/>
                </a:solidFill>
                <a:effectLst>
                  <a:outerShdw blurRad="38100" dist="38100" dir="2700000" algn="tl">
                    <a:srgbClr val="000000"/>
                  </a:outerShdw>
                </a:effectLst>
                <a:ea typeface="ＭＳ Ｐゴシック" charset="0"/>
                <a:cs typeface="+mn-cs"/>
              </a:rPr>
              <a:t>   - Estornudos en salvas </a:t>
            </a:r>
          </a:p>
          <a:p>
            <a:pPr>
              <a:defRPr/>
            </a:pPr>
            <a:r>
              <a:rPr lang="es-ES" sz="2400" b="1" dirty="0">
                <a:solidFill>
                  <a:srgbClr val="FFFFFF"/>
                </a:solidFill>
                <a:effectLst>
                  <a:outerShdw blurRad="38100" dist="38100" dir="2700000" algn="tl">
                    <a:srgbClr val="000000"/>
                  </a:outerShdw>
                </a:effectLst>
                <a:ea typeface="ＭＳ Ｐゴシック" charset="0"/>
                <a:cs typeface="+mn-cs"/>
              </a:rPr>
              <a:t>   - </a:t>
            </a:r>
            <a:r>
              <a:rPr lang="es-ES" sz="2400" b="1" dirty="0" err="1">
                <a:solidFill>
                  <a:srgbClr val="FFFFFF"/>
                </a:solidFill>
                <a:effectLst>
                  <a:outerShdw blurRad="38100" dist="38100" dir="2700000" algn="tl">
                    <a:srgbClr val="000000"/>
                  </a:outerShdw>
                </a:effectLst>
                <a:ea typeface="ＭＳ Ｐゴシック" charset="0"/>
                <a:cs typeface="+mn-cs"/>
              </a:rPr>
              <a:t>Hidrorrea</a:t>
            </a:r>
            <a:endParaRPr lang="es-ES" sz="2400" b="1" dirty="0">
              <a:solidFill>
                <a:srgbClr val="FFFFFF"/>
              </a:solidFill>
              <a:effectLst>
                <a:outerShdw blurRad="38100" dist="38100" dir="2700000" algn="tl">
                  <a:srgbClr val="000000"/>
                </a:outerShdw>
              </a:effectLst>
              <a:ea typeface="ＭＳ Ｐゴシック" charset="0"/>
              <a:cs typeface="+mn-cs"/>
            </a:endParaRPr>
          </a:p>
          <a:p>
            <a:pPr>
              <a:defRPr/>
            </a:pPr>
            <a:r>
              <a:rPr lang="es-ES" sz="2400" b="1" dirty="0">
                <a:solidFill>
                  <a:srgbClr val="FFFFFF"/>
                </a:solidFill>
                <a:effectLst>
                  <a:outerShdw blurRad="38100" dist="38100" dir="2700000" algn="tl">
                    <a:srgbClr val="000000"/>
                  </a:outerShdw>
                </a:effectLst>
                <a:ea typeface="ＭＳ Ｐゴシック" charset="0"/>
                <a:cs typeface="+mn-cs"/>
              </a:rPr>
              <a:t>   - Obstrucción nasal</a:t>
            </a:r>
            <a:endParaRPr lang="pt-BR" sz="2400" b="1" dirty="0">
              <a:solidFill>
                <a:srgbClr val="FFFFFF"/>
              </a:solidFill>
              <a:effectLst>
                <a:outerShdw blurRad="38100" dist="38100" dir="2700000" algn="tl">
                  <a:srgbClr val="000000"/>
                </a:outerShdw>
              </a:effectLst>
              <a:ea typeface="ＭＳ Ｐゴシック" charset="0"/>
              <a:cs typeface="+mn-cs"/>
            </a:endParaRPr>
          </a:p>
          <a:p>
            <a:pPr>
              <a:defRPr/>
            </a:pPr>
            <a:r>
              <a:rPr lang="pt-BR" sz="2400" b="1" dirty="0">
                <a:solidFill>
                  <a:srgbClr val="FFFFFF"/>
                </a:solidFill>
                <a:effectLst>
                  <a:outerShdw blurRad="38100" dist="38100" dir="2700000" algn="tl">
                    <a:srgbClr val="000000"/>
                  </a:outerShdw>
                </a:effectLst>
                <a:ea typeface="ＭＳ Ｐゴシック" charset="0"/>
                <a:cs typeface="+mn-cs"/>
              </a:rPr>
              <a:t>   - </a:t>
            </a:r>
            <a:r>
              <a:rPr lang="pt-BR" sz="2400" b="1" dirty="0" err="1">
                <a:solidFill>
                  <a:srgbClr val="FFFFFF"/>
                </a:solidFill>
                <a:effectLst>
                  <a:outerShdw blurRad="38100" dist="38100" dir="2700000" algn="tl">
                    <a:srgbClr val="000000"/>
                  </a:outerShdw>
                </a:effectLst>
                <a:ea typeface="ＭＳ Ｐゴシック" charset="0"/>
                <a:cs typeface="+mn-cs"/>
              </a:rPr>
              <a:t>Prurito</a:t>
            </a:r>
            <a:r>
              <a:rPr lang="pt-BR" sz="2400" b="1" dirty="0">
                <a:solidFill>
                  <a:srgbClr val="FFFFFF"/>
                </a:solidFill>
                <a:effectLst>
                  <a:outerShdw blurRad="38100" dist="38100" dir="2700000" algn="tl">
                    <a:srgbClr val="000000"/>
                  </a:outerShdw>
                </a:effectLst>
                <a:ea typeface="ＭＳ Ｐゴシック" charset="0"/>
                <a:cs typeface="+mn-cs"/>
              </a:rPr>
              <a:t> faríngeo, ótico o palatino</a:t>
            </a:r>
          </a:p>
          <a:p>
            <a:pPr>
              <a:defRPr/>
            </a:pPr>
            <a:r>
              <a:rPr lang="pt-BR" sz="2400" b="1" dirty="0">
                <a:solidFill>
                  <a:srgbClr val="FFFFFF"/>
                </a:solidFill>
                <a:effectLst>
                  <a:outerShdw blurRad="38100" dist="38100" dir="2700000" algn="tl">
                    <a:srgbClr val="000000"/>
                  </a:outerShdw>
                </a:effectLst>
                <a:ea typeface="ＭＳ Ｐゴシック" charset="0"/>
                <a:cs typeface="+mn-cs"/>
              </a:rPr>
              <a:t>   - </a:t>
            </a:r>
            <a:r>
              <a:rPr lang="pt-BR" sz="2400" b="1" dirty="0" err="1">
                <a:solidFill>
                  <a:srgbClr val="FFFFFF"/>
                </a:solidFill>
                <a:effectLst>
                  <a:outerShdw blurRad="38100" dist="38100" dir="2700000" algn="tl">
                    <a:srgbClr val="000000"/>
                  </a:outerShdw>
                </a:effectLst>
                <a:ea typeface="ＭＳ Ｐゴシック" charset="0"/>
                <a:cs typeface="+mn-cs"/>
              </a:rPr>
              <a:t>Puede</a:t>
            </a:r>
            <a:r>
              <a:rPr lang="pt-BR" sz="2400" b="1" dirty="0">
                <a:solidFill>
                  <a:srgbClr val="FFFFFF"/>
                </a:solidFill>
                <a:effectLst>
                  <a:outerShdw blurRad="38100" dist="38100" dir="2700000" algn="tl">
                    <a:srgbClr val="000000"/>
                  </a:outerShdw>
                </a:effectLst>
                <a:ea typeface="ＭＳ Ｐゴシック" charset="0"/>
                <a:cs typeface="+mn-cs"/>
              </a:rPr>
              <a:t> </a:t>
            </a:r>
            <a:r>
              <a:rPr lang="pt-BR" sz="2400" b="1" dirty="0" err="1">
                <a:solidFill>
                  <a:srgbClr val="FFFFFF"/>
                </a:solidFill>
                <a:effectLst>
                  <a:outerShdw blurRad="38100" dist="38100" dir="2700000" algn="tl">
                    <a:srgbClr val="000000"/>
                  </a:outerShdw>
                </a:effectLst>
                <a:ea typeface="ＭＳ Ｐゴシック" charset="0"/>
                <a:cs typeface="+mn-cs"/>
              </a:rPr>
              <a:t>asociar</a:t>
            </a:r>
            <a:r>
              <a:rPr lang="pt-BR" sz="2400" b="1" dirty="0">
                <a:solidFill>
                  <a:srgbClr val="FFFFFF"/>
                </a:solidFill>
                <a:effectLst>
                  <a:outerShdw blurRad="38100" dist="38100" dir="2700000" algn="tl">
                    <a:srgbClr val="000000"/>
                  </a:outerShdw>
                </a:effectLst>
                <a:ea typeface="ＭＳ Ｐゴシック" charset="0"/>
                <a:cs typeface="+mn-cs"/>
              </a:rPr>
              <a:t>:</a:t>
            </a:r>
          </a:p>
          <a:p>
            <a:pPr>
              <a:defRPr/>
            </a:pPr>
            <a:r>
              <a:rPr lang="pt-BR" sz="2400" b="1" dirty="0">
                <a:solidFill>
                  <a:srgbClr val="FFFFFF"/>
                </a:solidFill>
                <a:effectLst>
                  <a:outerShdw blurRad="38100" dist="38100" dir="2700000" algn="tl">
                    <a:srgbClr val="000000"/>
                  </a:outerShdw>
                </a:effectLst>
                <a:ea typeface="ＭＳ Ｐゴシック" charset="0"/>
                <a:cs typeface="+mn-cs"/>
              </a:rPr>
              <a:t>        - </a:t>
            </a:r>
            <a:r>
              <a:rPr lang="pt-BR" sz="2400" b="1" dirty="0" err="1">
                <a:solidFill>
                  <a:srgbClr val="FFFFFF"/>
                </a:solidFill>
                <a:effectLst>
                  <a:outerShdw blurRad="38100" dist="38100" dir="2700000" algn="tl">
                    <a:srgbClr val="000000"/>
                  </a:outerShdw>
                </a:effectLst>
                <a:ea typeface="ＭＳ Ｐゴシック" charset="0"/>
                <a:cs typeface="+mn-cs"/>
              </a:rPr>
              <a:t>Conjuntivitis</a:t>
            </a:r>
            <a:r>
              <a:rPr lang="pt-BR" sz="2400" b="1" dirty="0">
                <a:solidFill>
                  <a:srgbClr val="FFFFFF"/>
                </a:solidFill>
                <a:effectLst>
                  <a:outerShdw blurRad="38100" dist="38100" dir="2700000" algn="tl">
                    <a:srgbClr val="000000"/>
                  </a:outerShdw>
                </a:effectLst>
                <a:ea typeface="ＭＳ Ｐゴシック" charset="0"/>
                <a:cs typeface="+mn-cs"/>
              </a:rPr>
              <a:t> bilateral</a:t>
            </a:r>
          </a:p>
          <a:p>
            <a:pPr>
              <a:defRPr/>
            </a:pPr>
            <a:r>
              <a:rPr lang="pt-BR" sz="2400" b="1" dirty="0">
                <a:solidFill>
                  <a:srgbClr val="FFFFFF"/>
                </a:solidFill>
                <a:effectLst>
                  <a:outerShdw blurRad="38100" dist="38100" dir="2700000" algn="tl">
                    <a:srgbClr val="000000"/>
                  </a:outerShdw>
                </a:effectLst>
                <a:ea typeface="ＭＳ Ｐゴシック" charset="0"/>
                <a:cs typeface="+mn-cs"/>
              </a:rPr>
              <a:t>        - Asma</a:t>
            </a:r>
            <a:endParaRPr lang="es-ES" sz="2400" b="1" dirty="0">
              <a:solidFill>
                <a:srgbClr val="FFFFFF"/>
              </a:solidFill>
              <a:effectLst>
                <a:outerShdw blurRad="38100" dist="38100" dir="2700000" algn="tl">
                  <a:srgbClr val="000000"/>
                </a:outerShdw>
              </a:effectLst>
              <a:ea typeface="ＭＳ Ｐゴシック" charset="0"/>
              <a:cs typeface="+mn-cs"/>
            </a:endParaRPr>
          </a:p>
        </p:txBody>
      </p:sp>
      <p:pic>
        <p:nvPicPr>
          <p:cNvPr id="25615" name="Picture 15" descr="fo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6011863" y="3429000"/>
            <a:ext cx="266382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2708"/>
                                        </p:tgtEl>
                                        <p:attrNameLst>
                                          <p:attrName>style.visibility</p:attrName>
                                        </p:attrNameLst>
                                      </p:cBhvr>
                                      <p:to>
                                        <p:strVal val="visible"/>
                                      </p:to>
                                    </p:set>
                                    <p:anim calcmode="lin" valueType="num">
                                      <p:cBhvr>
                                        <p:cTn id="7" dur="500" fill="hold"/>
                                        <p:tgtEl>
                                          <p:spTgt spid="412708"/>
                                        </p:tgtEl>
                                        <p:attrNameLst>
                                          <p:attrName>ppt_w</p:attrName>
                                        </p:attrNameLst>
                                      </p:cBhvr>
                                      <p:tavLst>
                                        <p:tav tm="0">
                                          <p:val>
                                            <p:fltVal val="0"/>
                                          </p:val>
                                        </p:tav>
                                        <p:tav tm="100000">
                                          <p:val>
                                            <p:strVal val="#ppt_w"/>
                                          </p:val>
                                        </p:tav>
                                      </p:tavLst>
                                    </p:anim>
                                    <p:anim calcmode="lin" valueType="num">
                                      <p:cBhvr>
                                        <p:cTn id="8" dur="500" fill="hold"/>
                                        <p:tgtEl>
                                          <p:spTgt spid="412708"/>
                                        </p:tgtEl>
                                        <p:attrNameLst>
                                          <p:attrName>ppt_h</p:attrName>
                                        </p:attrNameLst>
                                      </p:cBhvr>
                                      <p:tavLst>
                                        <p:tav tm="0">
                                          <p:val>
                                            <p:fltVal val="0"/>
                                          </p:val>
                                        </p:tav>
                                        <p:tav tm="100000">
                                          <p:val>
                                            <p:strVal val="#ppt_h"/>
                                          </p:val>
                                        </p:tav>
                                      </p:tavLst>
                                    </p:anim>
                                    <p:anim calcmode="lin" valueType="num">
                                      <p:cBhvr>
                                        <p:cTn id="9" dur="500" fill="hold"/>
                                        <p:tgtEl>
                                          <p:spTgt spid="412708"/>
                                        </p:tgtEl>
                                        <p:attrNameLst>
                                          <p:attrName>ppt_x</p:attrName>
                                        </p:attrNameLst>
                                      </p:cBhvr>
                                      <p:tavLst>
                                        <p:tav tm="0">
                                          <p:val>
                                            <p:fltVal val="0.5"/>
                                          </p:val>
                                        </p:tav>
                                        <p:tav tm="100000">
                                          <p:val>
                                            <p:strVal val="#ppt_x"/>
                                          </p:val>
                                        </p:tav>
                                      </p:tavLst>
                                    </p:anim>
                                    <p:anim calcmode="lin" valueType="num">
                                      <p:cBhvr>
                                        <p:cTn id="10" dur="500" fill="hold"/>
                                        <p:tgtEl>
                                          <p:spTgt spid="41270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5615"/>
                                        </p:tgtEl>
                                        <p:attrNameLst>
                                          <p:attrName>style.visibility</p:attrName>
                                        </p:attrNameLst>
                                      </p:cBhvr>
                                      <p:to>
                                        <p:strVal val="visible"/>
                                      </p:to>
                                    </p:set>
                                    <p:animEffect transition="in" filter="box(out)">
                                      <p:cBhvr>
                                        <p:cTn id="15" dur="1000"/>
                                        <p:tgtEl>
                                          <p:spTgt spid="2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70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29E7B7BC-CCDA-E44A-8D6A-D02DFF28A4B8}" type="slidenum">
              <a:rPr lang="es-ES" sz="1400">
                <a:solidFill>
                  <a:srgbClr val="00FFFF"/>
                </a:solidFill>
              </a:rPr>
              <a:pPr eaLnBrk="1" hangingPunct="1"/>
              <a:t>62</a:t>
            </a:fld>
            <a:endParaRPr lang="es-ES" sz="1400">
              <a:solidFill>
                <a:srgbClr val="00FFFF"/>
              </a:solidFill>
            </a:endParaRPr>
          </a:p>
        </p:txBody>
      </p:sp>
      <p:sp>
        <p:nvSpPr>
          <p:cNvPr id="413750" name="Line 54"/>
          <p:cNvSpPr>
            <a:spLocks noChangeShapeType="1"/>
          </p:cNvSpPr>
          <p:nvPr/>
        </p:nvSpPr>
        <p:spPr bwMode="auto">
          <a:xfrm>
            <a:off x="7092950" y="4076700"/>
            <a:ext cx="0" cy="431800"/>
          </a:xfrm>
          <a:prstGeom prst="line">
            <a:avLst/>
          </a:prstGeom>
          <a:noFill/>
          <a:ln w="57150">
            <a:solidFill>
              <a:srgbClr val="073E87"/>
            </a:solidFill>
            <a:round/>
            <a:headEnd/>
            <a:tailEn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698" name="Rectangle 2"/>
          <p:cNvSpPr>
            <a:spLocks noGrp="1" noChangeArrowheads="1"/>
          </p:cNvSpPr>
          <p:nvPr>
            <p:ph type="body" idx="1"/>
          </p:nvPr>
        </p:nvSpPr>
        <p:spPr>
          <a:xfrm>
            <a:off x="446088" y="1052513"/>
            <a:ext cx="8229600" cy="5545137"/>
          </a:xfrm>
        </p:spPr>
        <p:txBody>
          <a:bodyPr/>
          <a:lstStyle/>
          <a:p>
            <a:pPr algn="ctr" eaLnBrk="1" hangingPunct="1">
              <a:buFont typeface="Wingdings" charset="0"/>
              <a:buNone/>
              <a:defRPr/>
            </a:pPr>
            <a:r>
              <a:rPr lang="es-ES" sz="2400" dirty="0">
                <a:effectLst>
                  <a:outerShdw blurRad="38100" dist="38100" dir="2700000" algn="tl">
                    <a:srgbClr val="000000"/>
                  </a:outerShdw>
                </a:effectLst>
                <a:latin typeface="Arial" charset="0"/>
                <a:ea typeface="ＭＳ Ｐゴシック" charset="0"/>
                <a:cs typeface="+mn-cs"/>
              </a:rPr>
              <a:t>ALGORITMO A SEGUIR ANTE LA SOSPECHA</a:t>
            </a:r>
          </a:p>
        </p:txBody>
      </p:sp>
      <p:grpSp>
        <p:nvGrpSpPr>
          <p:cNvPr id="60420" name="Group 4"/>
          <p:cNvGrpSpPr>
            <a:grpSpLocks/>
          </p:cNvGrpSpPr>
          <p:nvPr/>
        </p:nvGrpSpPr>
        <p:grpSpPr bwMode="auto">
          <a:xfrm>
            <a:off x="6084888" y="4508500"/>
            <a:ext cx="2592387" cy="590550"/>
            <a:chOff x="1060" y="1570"/>
            <a:chExt cx="2455" cy="635"/>
          </a:xfrm>
        </p:grpSpPr>
        <p:sp>
          <p:nvSpPr>
            <p:cNvPr id="413701" name="Rectangle 5"/>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13702" name="Rectangle 6"/>
            <p:cNvSpPr>
              <a:spLocks noChangeArrowheads="1"/>
            </p:cNvSpPr>
            <p:nvPr/>
          </p:nvSpPr>
          <p:spPr bwMode="auto">
            <a:xfrm>
              <a:off x="1697" y="1614"/>
              <a:ext cx="1132" cy="591"/>
            </a:xfrm>
            <a:prstGeom prst="rect">
              <a:avLst/>
            </a:prstGeom>
            <a:noFill/>
            <a:ln w="9525">
              <a:noFill/>
              <a:miter lim="800000"/>
              <a:headEnd/>
              <a:tailEnd/>
            </a:ln>
          </p:spPr>
          <p:txBody>
            <a:bodyPr lIns="0" tIns="0" rIns="0" bIns="0">
              <a:spAutoFit/>
            </a:bodyPr>
            <a:lstStyle/>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Etiología </a:t>
              </a:r>
            </a:p>
            <a:p>
              <a:pPr algn="ctr" eaLnBrk="0" hangingPunct="0">
                <a:defRPr/>
              </a:pPr>
              <a:r>
                <a:rPr lang="es-ES" b="1" dirty="0">
                  <a:solidFill>
                    <a:srgbClr val="FFFFFF"/>
                  </a:solidFill>
                  <a:effectLst>
                    <a:outerShdw blurRad="38100" dist="38100" dir="2700000" algn="tl">
                      <a:srgbClr val="000000"/>
                    </a:outerShdw>
                  </a:effectLst>
                  <a:ea typeface="ＭＳ Ｐゴシック" charset="0"/>
                  <a:cs typeface="+mn-cs"/>
                </a:rPr>
                <a:t>ALÉRGICA</a:t>
              </a:r>
              <a:endParaRPr lang="es-ES_tradnl" b="1" dirty="0">
                <a:solidFill>
                  <a:srgbClr val="FFFFFF"/>
                </a:solidFill>
                <a:effectLst>
                  <a:outerShdw blurRad="38100" dist="38100" dir="2700000" algn="tl">
                    <a:srgbClr val="000000"/>
                  </a:outerShdw>
                </a:effectLst>
                <a:ea typeface="ＭＳ Ｐゴシック" charset="0"/>
                <a:cs typeface="+mn-cs"/>
              </a:endParaRPr>
            </a:p>
          </p:txBody>
        </p:sp>
      </p:grpSp>
      <p:sp>
        <p:nvSpPr>
          <p:cNvPr id="413703" name="Line 7"/>
          <p:cNvSpPr>
            <a:spLocks noChangeShapeType="1"/>
          </p:cNvSpPr>
          <p:nvPr/>
        </p:nvSpPr>
        <p:spPr bwMode="auto">
          <a:xfrm>
            <a:off x="1403350" y="4149725"/>
            <a:ext cx="0" cy="1295400"/>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04" name="Line 8"/>
          <p:cNvSpPr>
            <a:spLocks noChangeShapeType="1"/>
          </p:cNvSpPr>
          <p:nvPr/>
        </p:nvSpPr>
        <p:spPr bwMode="auto">
          <a:xfrm>
            <a:off x="1403350" y="2565400"/>
            <a:ext cx="0" cy="8636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60423" name="Group 18"/>
          <p:cNvGrpSpPr>
            <a:grpSpLocks/>
          </p:cNvGrpSpPr>
          <p:nvPr/>
        </p:nvGrpSpPr>
        <p:grpSpPr bwMode="auto">
          <a:xfrm>
            <a:off x="323850" y="1700213"/>
            <a:ext cx="2160588" cy="594270"/>
            <a:chOff x="1060" y="1570"/>
            <a:chExt cx="2455" cy="639"/>
          </a:xfrm>
        </p:grpSpPr>
        <p:sp>
          <p:nvSpPr>
            <p:cNvPr id="413715" name="Rectangle 19"/>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13716" name="Rectangle 20"/>
            <p:cNvSpPr>
              <a:spLocks noChangeArrowheads="1"/>
            </p:cNvSpPr>
            <p:nvPr/>
          </p:nvSpPr>
          <p:spPr bwMode="auto">
            <a:xfrm>
              <a:off x="1400" y="1613"/>
              <a:ext cx="1739" cy="59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chemeClr val="bg1"/>
                  </a:solidFill>
                  <a:effectLst>
                    <a:outerShdw blurRad="38100" dist="38100" dir="2700000" algn="tl">
                      <a:srgbClr val="000000"/>
                    </a:outerShdw>
                  </a:effectLst>
                  <a:ea typeface="ＭＳ Ｐゴシック" charset="0"/>
                  <a:cs typeface="+mn-cs"/>
                </a:rPr>
                <a:t>OTRAS CAUSAS</a:t>
              </a:r>
            </a:p>
            <a:p>
              <a:pPr algn="ctr" eaLnBrk="0" hangingPunct="0">
                <a:defRPr/>
              </a:pPr>
              <a:r>
                <a:rPr lang="es-ES_tradnl" b="1" dirty="0">
                  <a:solidFill>
                    <a:schemeClr val="bg1"/>
                  </a:solidFill>
                  <a:effectLst>
                    <a:outerShdw blurRad="38100" dist="38100" dir="2700000" algn="tl">
                      <a:srgbClr val="000000"/>
                    </a:outerShdw>
                  </a:effectLst>
                  <a:ea typeface="ＭＳ Ｐゴシック" charset="0"/>
                  <a:cs typeface="+mn-cs"/>
                </a:rPr>
                <a:t>DE RINITIS</a:t>
              </a:r>
            </a:p>
          </p:txBody>
        </p:sp>
      </p:grpSp>
      <p:sp>
        <p:nvSpPr>
          <p:cNvPr id="413717" name="Line 21"/>
          <p:cNvSpPr>
            <a:spLocks noChangeShapeType="1"/>
          </p:cNvSpPr>
          <p:nvPr/>
        </p:nvSpPr>
        <p:spPr bwMode="auto">
          <a:xfrm>
            <a:off x="1403350" y="4581525"/>
            <a:ext cx="1873250" cy="792163"/>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18" name="Line 22"/>
          <p:cNvSpPr>
            <a:spLocks noChangeShapeType="1"/>
          </p:cNvSpPr>
          <p:nvPr/>
        </p:nvSpPr>
        <p:spPr bwMode="auto">
          <a:xfrm flipH="1">
            <a:off x="3995738" y="2636838"/>
            <a:ext cx="1871662" cy="2735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19" name="Line 23"/>
          <p:cNvSpPr>
            <a:spLocks noChangeShapeType="1"/>
          </p:cNvSpPr>
          <p:nvPr/>
        </p:nvSpPr>
        <p:spPr bwMode="auto">
          <a:xfrm>
            <a:off x="3708400" y="2565400"/>
            <a:ext cx="0" cy="280828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20" name="Rectangle 24"/>
          <p:cNvSpPr>
            <a:spLocks noChangeArrowheads="1"/>
          </p:cNvSpPr>
          <p:nvPr/>
        </p:nvSpPr>
        <p:spPr bwMode="auto">
          <a:xfrm>
            <a:off x="539750" y="3500438"/>
            <a:ext cx="1655763" cy="4318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FFFFF"/>
                </a:solidFill>
                <a:effectLst>
                  <a:outerShdw blurRad="38100" dist="38100" dir="2700000" algn="tl">
                    <a:srgbClr val="000000"/>
                  </a:outerShdw>
                </a:effectLst>
                <a:ea typeface="ＭＳ Ｐゴシック" charset="0"/>
                <a:cs typeface="+mn-cs"/>
              </a:rPr>
              <a:t>Valorar</a:t>
            </a:r>
          </a:p>
        </p:txBody>
      </p:sp>
      <p:sp>
        <p:nvSpPr>
          <p:cNvPr id="413722" name="Line 26"/>
          <p:cNvSpPr>
            <a:spLocks noChangeShapeType="1"/>
          </p:cNvSpPr>
          <p:nvPr/>
        </p:nvSpPr>
        <p:spPr bwMode="auto">
          <a:xfrm>
            <a:off x="7092950" y="2636838"/>
            <a:ext cx="0" cy="4318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30" name="Rectangle 34"/>
          <p:cNvSpPr>
            <a:spLocks noGrp="1" noChangeArrowheads="1"/>
          </p:cNvSpPr>
          <p:nvPr>
            <p:ph type="title"/>
          </p:nvPr>
        </p:nvSpPr>
        <p:spPr>
          <a:xfrm>
            <a:off x="457200" y="44450"/>
            <a:ext cx="6419850" cy="1371600"/>
          </a:xfrm>
        </p:spPr>
        <p:txBody>
          <a:bodyPr/>
          <a:lstStyle/>
          <a:p>
            <a:pPr eaLnBrk="1" hangingPunct="1">
              <a:defRPr/>
            </a:pPr>
            <a:r>
              <a:rPr lang="es-ES">
                <a:latin typeface="Comic Sans MS" charset="0"/>
                <a:ea typeface="ＭＳ Ｐゴシック" charset="0"/>
                <a:cs typeface="+mj-cs"/>
              </a:rPr>
              <a:t>Rinitis-Rinoconjuntivitis</a:t>
            </a:r>
          </a:p>
        </p:txBody>
      </p:sp>
      <p:grpSp>
        <p:nvGrpSpPr>
          <p:cNvPr id="60430" name="Group 36"/>
          <p:cNvGrpSpPr>
            <a:grpSpLocks/>
          </p:cNvGrpSpPr>
          <p:nvPr/>
        </p:nvGrpSpPr>
        <p:grpSpPr bwMode="auto">
          <a:xfrm>
            <a:off x="2987675" y="1700213"/>
            <a:ext cx="2160588" cy="594270"/>
            <a:chOff x="1060" y="1570"/>
            <a:chExt cx="2455" cy="639"/>
          </a:xfrm>
        </p:grpSpPr>
        <p:sp>
          <p:nvSpPr>
            <p:cNvPr id="413733" name="Rectangle 37"/>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13734" name="Rectangle 38"/>
            <p:cNvSpPr>
              <a:spLocks noChangeArrowheads="1"/>
            </p:cNvSpPr>
            <p:nvPr/>
          </p:nvSpPr>
          <p:spPr bwMode="auto">
            <a:xfrm>
              <a:off x="1589" y="1613"/>
              <a:ext cx="1355" cy="59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RINITIS</a:t>
              </a:r>
            </a:p>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INFECCIOSA</a:t>
              </a:r>
            </a:p>
          </p:txBody>
        </p:sp>
      </p:grpSp>
      <p:grpSp>
        <p:nvGrpSpPr>
          <p:cNvPr id="60431" name="Group 39"/>
          <p:cNvGrpSpPr>
            <a:grpSpLocks/>
          </p:cNvGrpSpPr>
          <p:nvPr/>
        </p:nvGrpSpPr>
        <p:grpSpPr bwMode="auto">
          <a:xfrm>
            <a:off x="5148263" y="1700213"/>
            <a:ext cx="3995737" cy="590550"/>
            <a:chOff x="677" y="1570"/>
            <a:chExt cx="3196" cy="635"/>
          </a:xfrm>
        </p:grpSpPr>
        <p:sp>
          <p:nvSpPr>
            <p:cNvPr id="413736" name="Rectangle 40"/>
            <p:cNvSpPr>
              <a:spLocks noChangeArrowheads="1"/>
            </p:cNvSpPr>
            <p:nvPr/>
          </p:nvSpPr>
          <p:spPr bwMode="auto">
            <a:xfrm>
              <a:off x="1060" y="1570"/>
              <a:ext cx="2453"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effectLst>
                  <a:outerShdw blurRad="38100" dist="38100" dir="2700000" algn="tl">
                    <a:srgbClr val="000000"/>
                  </a:outerShdw>
                </a:effectLst>
                <a:ea typeface="ＭＳ Ｐゴシック" charset="0"/>
                <a:cs typeface="+mn-cs"/>
              </a:endParaRPr>
            </a:p>
          </p:txBody>
        </p:sp>
        <p:sp>
          <p:nvSpPr>
            <p:cNvPr id="413737" name="Rectangle 41"/>
            <p:cNvSpPr>
              <a:spLocks noChangeArrowheads="1"/>
            </p:cNvSpPr>
            <p:nvPr/>
          </p:nvSpPr>
          <p:spPr bwMode="auto">
            <a:xfrm>
              <a:off x="677" y="1613"/>
              <a:ext cx="3196" cy="591"/>
            </a:xfrm>
            <a:prstGeom prst="rect">
              <a:avLst/>
            </a:prstGeom>
            <a:noFill/>
            <a:ln w="9525">
              <a:noFill/>
              <a:miter lim="800000"/>
              <a:headEnd/>
              <a:tailEnd/>
            </a:ln>
          </p:spPr>
          <p:txBody>
            <a:bodyPr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RINITIS SOSPECHOSA </a:t>
              </a:r>
            </a:p>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DE ALÉRGICA</a:t>
              </a:r>
            </a:p>
          </p:txBody>
        </p:sp>
      </p:grpSp>
      <p:sp>
        <p:nvSpPr>
          <p:cNvPr id="413738" name="Rectangle 42"/>
          <p:cNvSpPr>
            <a:spLocks noChangeArrowheads="1"/>
          </p:cNvSpPr>
          <p:nvPr/>
        </p:nvSpPr>
        <p:spPr bwMode="auto">
          <a:xfrm>
            <a:off x="2339975" y="5588000"/>
            <a:ext cx="3248025" cy="649288"/>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0" dirty="0">
                <a:solidFill>
                  <a:srgbClr val="FFFF00"/>
                </a:solidFill>
                <a:effectLst>
                  <a:outerShdw blurRad="38100" dist="38100" dir="2700000" algn="tl">
                    <a:srgbClr val="000000"/>
                  </a:outerShdw>
                </a:effectLst>
                <a:ea typeface="ＭＳ Ｐゴシック" charset="0"/>
                <a:cs typeface="+mn-cs"/>
              </a:rPr>
              <a:t> </a:t>
            </a:r>
            <a:r>
              <a:rPr lang="es-ES" b="1" dirty="0">
                <a:solidFill>
                  <a:srgbClr val="FFFF00"/>
                </a:solidFill>
                <a:effectLst>
                  <a:outerShdw blurRad="38100" dist="38100" dir="2700000" algn="tl">
                    <a:srgbClr val="000000"/>
                  </a:outerShdw>
                </a:effectLst>
                <a:ea typeface="ＭＳ Ｐゴシック" charset="0"/>
                <a:cs typeface="+mn-cs"/>
              </a:rPr>
              <a:t>Control y tratamiento por</a:t>
            </a:r>
          </a:p>
          <a:p>
            <a:pPr algn="ctr">
              <a:defRPr/>
            </a:pPr>
            <a:r>
              <a:rPr lang="es-ES" b="1" dirty="0">
                <a:solidFill>
                  <a:srgbClr val="FFFF00"/>
                </a:solidFill>
                <a:effectLst>
                  <a:outerShdw blurRad="38100" dist="38100" dir="2700000" algn="tl">
                    <a:srgbClr val="000000"/>
                  </a:outerShdw>
                </a:effectLst>
                <a:ea typeface="ＭＳ Ｐゴシック" charset="0"/>
                <a:cs typeface="+mn-cs"/>
              </a:rPr>
              <a:t>MÉDICO PEDIATRA</a:t>
            </a:r>
          </a:p>
        </p:txBody>
      </p:sp>
      <p:sp>
        <p:nvSpPr>
          <p:cNvPr id="413739" name="Rectangle 43"/>
          <p:cNvSpPr>
            <a:spLocks noChangeArrowheads="1"/>
          </p:cNvSpPr>
          <p:nvPr/>
        </p:nvSpPr>
        <p:spPr bwMode="auto">
          <a:xfrm>
            <a:off x="107950" y="5589588"/>
            <a:ext cx="2051050" cy="649287"/>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0" dirty="0">
                <a:solidFill>
                  <a:srgbClr val="FFFF00"/>
                </a:solidFill>
                <a:effectLst>
                  <a:outerShdw blurRad="38100" dist="38100" dir="2700000" algn="tl">
                    <a:srgbClr val="000000"/>
                  </a:outerShdw>
                </a:effectLst>
                <a:ea typeface="ＭＳ Ｐゴシック" charset="0"/>
                <a:cs typeface="+mn-cs"/>
              </a:rPr>
              <a:t> </a:t>
            </a:r>
            <a:r>
              <a:rPr lang="es-ES" b="1" dirty="0">
                <a:solidFill>
                  <a:srgbClr val="FFFF00"/>
                </a:solidFill>
                <a:effectLst>
                  <a:outerShdw blurRad="38100" dist="38100" dir="2700000" algn="tl">
                    <a:srgbClr val="000000"/>
                  </a:outerShdw>
                </a:effectLst>
                <a:ea typeface="ＭＳ Ｐゴシック" charset="0"/>
                <a:cs typeface="+mn-cs"/>
              </a:rPr>
              <a:t>Remitir a</a:t>
            </a:r>
          </a:p>
          <a:p>
            <a:pPr algn="ctr">
              <a:defRPr/>
            </a:pPr>
            <a:r>
              <a:rPr lang="es-ES" b="1" dirty="0">
                <a:solidFill>
                  <a:srgbClr val="FFFF00"/>
                </a:solidFill>
                <a:effectLst>
                  <a:outerShdw blurRad="38100" dist="38100" dir="2700000" algn="tl">
                    <a:srgbClr val="000000"/>
                  </a:outerShdw>
                </a:effectLst>
                <a:ea typeface="ＭＳ Ｐゴシック" charset="0"/>
                <a:cs typeface="+mn-cs"/>
              </a:rPr>
              <a:t>OTORRINO</a:t>
            </a:r>
          </a:p>
        </p:txBody>
      </p:sp>
      <p:sp>
        <p:nvSpPr>
          <p:cNvPr id="413740" name="Rectangle 44"/>
          <p:cNvSpPr>
            <a:spLocks noChangeArrowheads="1"/>
          </p:cNvSpPr>
          <p:nvPr/>
        </p:nvSpPr>
        <p:spPr bwMode="auto">
          <a:xfrm>
            <a:off x="5795963" y="3213100"/>
            <a:ext cx="3248025"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effectLst>
                  <a:outerShdw blurRad="38100" dist="38100" dir="2700000" algn="tl">
                    <a:srgbClr val="000000"/>
                  </a:outerShdw>
                </a:effectLst>
                <a:ea typeface="ＭＳ Ｐゴシック" charset="0"/>
                <a:cs typeface="+mn-cs"/>
              </a:rPr>
              <a:t> </a:t>
            </a:r>
            <a:r>
              <a:rPr lang="es-ES" b="1" dirty="0">
                <a:solidFill>
                  <a:srgbClr val="FFFF63"/>
                </a:solidFill>
                <a:effectLst>
                  <a:outerShdw blurRad="38100" dist="38100" dir="2700000" algn="tl">
                    <a:srgbClr val="000000"/>
                  </a:outerShdw>
                </a:effectLst>
                <a:ea typeface="ＭＳ Ｐゴシック" charset="0"/>
                <a:cs typeface="+mn-cs"/>
              </a:rPr>
              <a:t>Remitir a</a:t>
            </a:r>
          </a:p>
          <a:p>
            <a:pPr algn="ctr">
              <a:defRPr/>
            </a:pPr>
            <a:r>
              <a:rPr lang="es-ES" b="1" dirty="0">
                <a:solidFill>
                  <a:srgbClr val="FFFF63"/>
                </a:solidFill>
                <a:effectLst>
                  <a:outerShdw blurRad="38100" dist="38100" dir="2700000" algn="tl">
                    <a:srgbClr val="000000"/>
                  </a:outerShdw>
                </a:effectLst>
                <a:ea typeface="ＭＳ Ｐゴシック" charset="0"/>
                <a:cs typeface="+mn-cs"/>
              </a:rPr>
              <a:t>UNIDAD DE ALERGOLOGÍA</a:t>
            </a:r>
          </a:p>
          <a:p>
            <a:pPr algn="ctr">
              <a:defRPr/>
            </a:pPr>
            <a:r>
              <a:rPr lang="es-ES" b="1" dirty="0">
                <a:solidFill>
                  <a:srgbClr val="FFFFFF"/>
                </a:solidFill>
                <a:effectLst>
                  <a:outerShdw blurRad="38100" dist="38100" dir="2700000" algn="tl">
                    <a:srgbClr val="000000"/>
                  </a:outerShdw>
                </a:effectLst>
                <a:ea typeface="ＭＳ Ｐゴシック" charset="0"/>
                <a:cs typeface="+mn-cs"/>
              </a:rPr>
              <a:t>Para estudio etiológico</a:t>
            </a:r>
          </a:p>
        </p:txBody>
      </p:sp>
      <p:sp>
        <p:nvSpPr>
          <p:cNvPr id="413742" name="Rectangle 46"/>
          <p:cNvSpPr>
            <a:spLocks noChangeArrowheads="1"/>
          </p:cNvSpPr>
          <p:nvPr/>
        </p:nvSpPr>
        <p:spPr bwMode="auto">
          <a:xfrm>
            <a:off x="5716588" y="5588000"/>
            <a:ext cx="3248025" cy="115252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0" dirty="0">
                <a:solidFill>
                  <a:srgbClr val="FFFF00"/>
                </a:solidFill>
                <a:effectLst>
                  <a:outerShdw blurRad="38100" dist="38100" dir="2700000" algn="tl">
                    <a:srgbClr val="000000"/>
                  </a:outerShdw>
                </a:effectLst>
                <a:ea typeface="ＭＳ Ｐゴシック" charset="0"/>
                <a:cs typeface="+mn-cs"/>
              </a:rPr>
              <a:t> </a:t>
            </a:r>
            <a:r>
              <a:rPr lang="es-ES" b="1" dirty="0">
                <a:solidFill>
                  <a:srgbClr val="FFFF00"/>
                </a:solidFill>
                <a:effectLst>
                  <a:outerShdw blurRad="38100" dist="38100" dir="2700000" algn="tl">
                    <a:srgbClr val="000000"/>
                  </a:outerShdw>
                </a:effectLst>
                <a:ea typeface="ＭＳ Ｐゴシック" charset="0"/>
                <a:cs typeface="+mn-cs"/>
              </a:rPr>
              <a:t>Control y tratamiento por</a:t>
            </a:r>
          </a:p>
          <a:p>
            <a:pPr algn="ctr">
              <a:defRPr/>
            </a:pPr>
            <a:r>
              <a:rPr lang="es-ES" b="1" dirty="0">
                <a:solidFill>
                  <a:srgbClr val="FFFF00"/>
                </a:solidFill>
                <a:effectLst>
                  <a:outerShdw blurRad="38100" dist="38100" dir="2700000" algn="tl">
                    <a:srgbClr val="000000"/>
                  </a:outerShdw>
                </a:effectLst>
                <a:ea typeface="ＭＳ Ｐゴシック" charset="0"/>
                <a:cs typeface="+mn-cs"/>
              </a:rPr>
              <a:t>MÉDICO PEDIATRA</a:t>
            </a:r>
          </a:p>
          <a:p>
            <a:pPr algn="ctr">
              <a:defRPr/>
            </a:pPr>
            <a:r>
              <a:rPr lang="es-ES" b="1" dirty="0">
                <a:solidFill>
                  <a:srgbClr val="FFFF00"/>
                </a:solidFill>
                <a:effectLst>
                  <a:outerShdw blurRad="38100" dist="38100" dir="2700000" algn="tl">
                    <a:srgbClr val="000000"/>
                  </a:outerShdw>
                </a:effectLst>
                <a:ea typeface="ＭＳ Ｐゴシック" charset="0"/>
                <a:cs typeface="+mn-cs"/>
              </a:rPr>
              <a:t>y</a:t>
            </a:r>
          </a:p>
          <a:p>
            <a:pPr algn="ctr">
              <a:defRPr/>
            </a:pPr>
            <a:r>
              <a:rPr lang="es-ES" b="1" dirty="0">
                <a:solidFill>
                  <a:srgbClr val="FFFF00"/>
                </a:solidFill>
                <a:effectLst>
                  <a:outerShdw blurRad="38100" dist="38100" dir="2700000" algn="tl">
                    <a:srgbClr val="000000"/>
                  </a:outerShdw>
                </a:effectLst>
                <a:ea typeface="ＭＳ Ｐゴシック" charset="0"/>
                <a:cs typeface="+mn-cs"/>
              </a:rPr>
              <a:t>UNIDAD DE ALERGOLOGÍA</a:t>
            </a:r>
          </a:p>
        </p:txBody>
      </p:sp>
      <p:sp>
        <p:nvSpPr>
          <p:cNvPr id="413744" name="Text Box 48"/>
          <p:cNvSpPr txBox="1">
            <a:spLocks noChangeArrowheads="1"/>
          </p:cNvSpPr>
          <p:nvPr/>
        </p:nvSpPr>
        <p:spPr bwMode="auto">
          <a:xfrm>
            <a:off x="5795963" y="2636838"/>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NO</a:t>
            </a:r>
          </a:p>
        </p:txBody>
      </p:sp>
      <p:sp>
        <p:nvSpPr>
          <p:cNvPr id="413745" name="Text Box 49"/>
          <p:cNvSpPr txBox="1">
            <a:spLocks noChangeArrowheads="1"/>
          </p:cNvSpPr>
          <p:nvPr/>
        </p:nvSpPr>
        <p:spPr bwMode="auto">
          <a:xfrm>
            <a:off x="7197725" y="2619375"/>
            <a:ext cx="40481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SI</a:t>
            </a:r>
          </a:p>
        </p:txBody>
      </p:sp>
      <p:sp>
        <p:nvSpPr>
          <p:cNvPr id="413746" name="Text Box 50"/>
          <p:cNvSpPr txBox="1">
            <a:spLocks noChangeArrowheads="1"/>
          </p:cNvSpPr>
          <p:nvPr/>
        </p:nvSpPr>
        <p:spPr bwMode="auto">
          <a:xfrm>
            <a:off x="5508625" y="5229225"/>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NO</a:t>
            </a:r>
          </a:p>
        </p:txBody>
      </p:sp>
      <p:sp>
        <p:nvSpPr>
          <p:cNvPr id="413747" name="Text Box 51"/>
          <p:cNvSpPr txBox="1">
            <a:spLocks noChangeArrowheads="1"/>
          </p:cNvSpPr>
          <p:nvPr/>
        </p:nvSpPr>
        <p:spPr bwMode="auto">
          <a:xfrm>
            <a:off x="7486650" y="5229225"/>
            <a:ext cx="404813"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SI</a:t>
            </a:r>
          </a:p>
        </p:txBody>
      </p:sp>
      <p:sp>
        <p:nvSpPr>
          <p:cNvPr id="413748" name="Line 52"/>
          <p:cNvSpPr>
            <a:spLocks noChangeShapeType="1"/>
          </p:cNvSpPr>
          <p:nvPr/>
        </p:nvSpPr>
        <p:spPr bwMode="auto">
          <a:xfrm flipH="1">
            <a:off x="4500563" y="5013325"/>
            <a:ext cx="1511300" cy="431800"/>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3749" name="Line 53"/>
          <p:cNvSpPr>
            <a:spLocks noChangeShapeType="1"/>
          </p:cNvSpPr>
          <p:nvPr/>
        </p:nvSpPr>
        <p:spPr bwMode="auto">
          <a:xfrm>
            <a:off x="7092950" y="5229225"/>
            <a:ext cx="0" cy="2873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26F8E6A1-D0F1-1B47-B7CA-44D3278B88A6}" type="slidenum">
              <a:rPr lang="es-ES" sz="1400">
                <a:solidFill>
                  <a:srgbClr val="00FFFF"/>
                </a:solidFill>
              </a:rPr>
              <a:pPr eaLnBrk="1" hangingPunct="1"/>
              <a:t>63</a:t>
            </a:fld>
            <a:endParaRPr lang="es-ES" sz="1400">
              <a:solidFill>
                <a:srgbClr val="00FFFF"/>
              </a:solidFill>
            </a:endParaRPr>
          </a:p>
        </p:txBody>
      </p:sp>
      <p:sp>
        <p:nvSpPr>
          <p:cNvPr id="407554" name="Rectangle 2"/>
          <p:cNvSpPr>
            <a:spLocks noGrp="1" noChangeArrowheads="1"/>
          </p:cNvSpPr>
          <p:nvPr>
            <p:ph type="body" idx="1"/>
          </p:nvPr>
        </p:nvSpPr>
        <p:spPr>
          <a:xfrm>
            <a:off x="250825" y="1052513"/>
            <a:ext cx="8713788" cy="5616575"/>
          </a:xfrm>
        </p:spPr>
        <p:txBody>
          <a:bodyPr/>
          <a:lstStyle/>
          <a:p>
            <a:pPr algn="ctr" eaLnBrk="1" hangingPunct="1">
              <a:buFont typeface="Wingdings" charset="0"/>
              <a:buNone/>
              <a:defRPr/>
            </a:pPr>
            <a:r>
              <a:rPr lang="es-ES" sz="2000" u="sng" dirty="0">
                <a:solidFill>
                  <a:srgbClr val="FFFF63"/>
                </a:solidFill>
                <a:effectLst>
                  <a:outerShdw blurRad="38100" dist="38100" dir="2700000" algn="tl">
                    <a:srgbClr val="000000"/>
                  </a:outerShdw>
                </a:effectLst>
                <a:latin typeface="Arial" charset="0"/>
                <a:ea typeface="ＭＳ Ｐゴシック" charset="0"/>
                <a:cs typeface="+mn-cs"/>
              </a:rPr>
              <a:t>ATENCIÓN EN LA UNIDAD DE ALERGOLOGÍA</a:t>
            </a: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Completar el diagnóstico de rinitis o </a:t>
            </a:r>
            <a:r>
              <a:rPr lang="es-ES" sz="2400" b="0" u="sng" dirty="0" err="1">
                <a:effectLst>
                  <a:outerShdw blurRad="38100" dist="38100" dir="2700000" algn="tl">
                    <a:srgbClr val="000000"/>
                  </a:outerShdw>
                </a:effectLst>
                <a:latin typeface="Arial" charset="0"/>
                <a:ea typeface="ＭＳ Ｐゴシック" charset="0"/>
                <a:cs typeface="+mn-cs"/>
              </a:rPr>
              <a:t>rinoconjuntivitis</a:t>
            </a:r>
            <a:endParaRPr lang="es-ES" sz="2400" b="0" u="sng" dirty="0">
              <a:effectLst>
                <a:outerShdw blurRad="38100" dist="38100" dir="2700000" algn="tl">
                  <a:srgbClr val="000000"/>
                </a:outerShdw>
              </a:effectLst>
              <a:latin typeface="Arial" charset="0"/>
              <a:ea typeface="ＭＳ Ｐゴシック" charset="0"/>
              <a:cs typeface="+mn-cs"/>
            </a:endParaRPr>
          </a:p>
          <a:p>
            <a:pPr lvl="1" eaLnBrk="1" hangingPunct="1">
              <a:defRPr/>
            </a:pPr>
            <a:r>
              <a:rPr lang="es-ES" sz="2000" b="0" dirty="0">
                <a:solidFill>
                  <a:srgbClr val="00FFFF"/>
                </a:solidFill>
                <a:effectLst>
                  <a:outerShdw blurRad="38100" dist="38100" dir="2700000" algn="tl">
                    <a:srgbClr val="000000"/>
                  </a:outerShdw>
                </a:effectLst>
                <a:latin typeface="Arial" charset="0"/>
                <a:ea typeface="ＭＳ Ｐゴシック" charset="0"/>
              </a:rPr>
              <a:t>Exploración funcional nasal: </a:t>
            </a:r>
            <a:r>
              <a:rPr lang="es-ES" sz="2000" b="0" dirty="0" err="1">
                <a:solidFill>
                  <a:srgbClr val="00FFFF"/>
                </a:solidFill>
                <a:effectLst>
                  <a:outerShdw blurRad="38100" dist="38100" dir="2700000" algn="tl">
                    <a:srgbClr val="000000"/>
                  </a:outerShdw>
                </a:effectLst>
                <a:latin typeface="Arial" charset="0"/>
                <a:ea typeface="ＭＳ Ｐゴシック" charset="0"/>
              </a:rPr>
              <a:t>Rinomanometría</a:t>
            </a:r>
            <a:endParaRPr lang="es-ES" sz="2000" b="0" dirty="0">
              <a:solidFill>
                <a:srgbClr val="00FFFF"/>
              </a:solidFill>
              <a:effectLst>
                <a:outerShdw blurRad="38100" dist="38100" dir="2700000" algn="tl">
                  <a:srgbClr val="000000"/>
                </a:outerShdw>
              </a:effectLst>
              <a:latin typeface="Arial" charset="0"/>
              <a:ea typeface="ＭＳ Ｐゴシック" charset="0"/>
            </a:endParaRP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Diagnóstico etiológico</a:t>
            </a:r>
          </a:p>
          <a:p>
            <a:pPr lvl="1" eaLnBrk="1" hangingPunct="1">
              <a:defRPr/>
            </a:pPr>
            <a:r>
              <a:rPr lang="es-ES" sz="2000" b="0" dirty="0">
                <a:solidFill>
                  <a:srgbClr val="00FFFF"/>
                </a:solidFill>
                <a:effectLst>
                  <a:outerShdw blurRad="38100" dist="38100" dir="2700000" algn="tl">
                    <a:srgbClr val="000000"/>
                  </a:outerShdw>
                </a:effectLst>
                <a:latin typeface="Arial" charset="0"/>
                <a:ea typeface="ＭＳ Ｐゴシック" charset="0"/>
              </a:rPr>
              <a:t>Pruebas cutáneas con </a:t>
            </a:r>
            <a:r>
              <a:rPr lang="es-ES" sz="2000" b="0" dirty="0" err="1">
                <a:solidFill>
                  <a:srgbClr val="00FFFF"/>
                </a:solidFill>
                <a:effectLst>
                  <a:outerShdw blurRad="38100" dist="38100" dir="2700000" algn="tl">
                    <a:srgbClr val="000000"/>
                  </a:outerShdw>
                </a:effectLst>
                <a:latin typeface="Arial" charset="0"/>
                <a:ea typeface="ＭＳ Ｐゴシック" charset="0"/>
              </a:rPr>
              <a:t>alergenos</a:t>
            </a:r>
            <a:endParaRPr lang="es-ES" sz="2000" b="0" dirty="0">
              <a:solidFill>
                <a:srgbClr val="00FFFF"/>
              </a:solidFill>
              <a:effectLst>
                <a:outerShdw blurRad="38100" dist="38100" dir="2700000" algn="tl">
                  <a:srgbClr val="000000"/>
                </a:outerShdw>
              </a:effectLst>
              <a:latin typeface="Arial" charset="0"/>
              <a:ea typeface="ＭＳ Ｐゴシック" charset="0"/>
            </a:endParaRPr>
          </a:p>
          <a:p>
            <a:pPr lvl="1" eaLnBrk="1" hangingPunct="1">
              <a:defRPr/>
            </a:pPr>
            <a:r>
              <a:rPr lang="es-ES" sz="2000" b="0" dirty="0">
                <a:solidFill>
                  <a:srgbClr val="00FFFF"/>
                </a:solidFill>
                <a:effectLst>
                  <a:outerShdw blurRad="38100" dist="38100" dir="2700000" algn="tl">
                    <a:srgbClr val="000000"/>
                  </a:outerShdw>
                </a:effectLst>
                <a:latin typeface="Arial" charset="0"/>
                <a:ea typeface="ＭＳ Ｐゴシック" charset="0"/>
              </a:rPr>
              <a:t>Determinación de </a:t>
            </a:r>
            <a:r>
              <a:rPr lang="es-ES" sz="2000" b="0" dirty="0" err="1">
                <a:solidFill>
                  <a:srgbClr val="00FFFF"/>
                </a:solidFill>
                <a:effectLst>
                  <a:outerShdw blurRad="38100" dist="38100" dir="2700000" algn="tl">
                    <a:srgbClr val="000000"/>
                  </a:outerShdw>
                </a:effectLst>
                <a:latin typeface="Arial" charset="0"/>
                <a:ea typeface="ＭＳ Ｐゴシック" charset="0"/>
              </a:rPr>
              <a:t>IgE</a:t>
            </a:r>
            <a:r>
              <a:rPr lang="es-ES" sz="2000" b="0" dirty="0">
                <a:solidFill>
                  <a:srgbClr val="00FFFF"/>
                </a:solidFill>
                <a:effectLst>
                  <a:outerShdw blurRad="38100" dist="38100" dir="2700000" algn="tl">
                    <a:srgbClr val="000000"/>
                  </a:outerShdw>
                </a:effectLst>
                <a:latin typeface="Arial" charset="0"/>
                <a:ea typeface="ＭＳ Ｐゴシック" charset="0"/>
              </a:rPr>
              <a:t> sérica específica con </a:t>
            </a:r>
            <a:r>
              <a:rPr lang="es-ES" sz="2000" b="0" dirty="0" err="1">
                <a:solidFill>
                  <a:srgbClr val="00FFFF"/>
                </a:solidFill>
                <a:effectLst>
                  <a:outerShdw blurRad="38100" dist="38100" dir="2700000" algn="tl">
                    <a:srgbClr val="000000"/>
                  </a:outerShdw>
                </a:effectLst>
                <a:latin typeface="Arial" charset="0"/>
                <a:ea typeface="ＭＳ Ｐゴシック" charset="0"/>
              </a:rPr>
              <a:t>alergenos</a:t>
            </a:r>
            <a:endParaRPr lang="es-ES" sz="2000" b="0" dirty="0">
              <a:solidFill>
                <a:srgbClr val="00FFFF"/>
              </a:solidFill>
              <a:effectLst>
                <a:outerShdw blurRad="38100" dist="38100" dir="2700000" algn="tl">
                  <a:srgbClr val="000000"/>
                </a:outerShdw>
              </a:effectLst>
              <a:latin typeface="Arial" charset="0"/>
              <a:ea typeface="ＭＳ Ｐゴシック" charset="0"/>
            </a:endParaRPr>
          </a:p>
          <a:p>
            <a:pPr lvl="1" eaLnBrk="1" hangingPunct="1">
              <a:defRPr/>
            </a:pPr>
            <a:r>
              <a:rPr lang="es-ES" sz="2000" b="0" dirty="0">
                <a:solidFill>
                  <a:srgbClr val="00FFFF"/>
                </a:solidFill>
                <a:effectLst>
                  <a:outerShdw blurRad="38100" dist="38100" dir="2700000" algn="tl">
                    <a:srgbClr val="000000"/>
                  </a:outerShdw>
                </a:effectLst>
                <a:latin typeface="Arial" charset="0"/>
                <a:ea typeface="ＭＳ Ｐゴシック" charset="0"/>
              </a:rPr>
              <a:t>Prueba de provocación nasal específica con </a:t>
            </a:r>
            <a:r>
              <a:rPr lang="es-ES" sz="2000" b="0" dirty="0" err="1">
                <a:solidFill>
                  <a:srgbClr val="00FFFF"/>
                </a:solidFill>
                <a:effectLst>
                  <a:outerShdw blurRad="38100" dist="38100" dir="2700000" algn="tl">
                    <a:srgbClr val="000000"/>
                  </a:outerShdw>
                </a:effectLst>
                <a:latin typeface="Arial" charset="0"/>
                <a:ea typeface="ＭＳ Ｐゴシック" charset="0"/>
              </a:rPr>
              <a:t>alergenos</a:t>
            </a:r>
            <a:endParaRPr lang="es-ES" sz="2000" b="0" dirty="0">
              <a:solidFill>
                <a:srgbClr val="00FFFF"/>
              </a:solidFill>
              <a:effectLst>
                <a:outerShdw blurRad="38100" dist="38100" dir="2700000" algn="tl">
                  <a:srgbClr val="000000"/>
                </a:outerShdw>
              </a:effectLst>
              <a:latin typeface="Arial" charset="0"/>
              <a:ea typeface="ＭＳ Ｐゴシック" charset="0"/>
            </a:endParaRPr>
          </a:p>
          <a:p>
            <a:pPr lvl="1" eaLnBrk="1" hangingPunct="1">
              <a:defRPr/>
            </a:pPr>
            <a:r>
              <a:rPr lang="es-ES" sz="2000" b="0" dirty="0">
                <a:solidFill>
                  <a:srgbClr val="00FFFF"/>
                </a:solidFill>
                <a:effectLst>
                  <a:outerShdw blurRad="38100" dist="38100" dir="2700000" algn="tl">
                    <a:srgbClr val="000000"/>
                  </a:outerShdw>
                </a:effectLst>
                <a:latin typeface="Arial" charset="0"/>
                <a:ea typeface="ＭＳ Ｐゴシック" charset="0"/>
              </a:rPr>
              <a:t>Prueba de provocación ocular específica con </a:t>
            </a:r>
            <a:r>
              <a:rPr lang="es-ES" sz="2000" b="0" dirty="0" err="1">
                <a:solidFill>
                  <a:srgbClr val="00FFFF"/>
                </a:solidFill>
                <a:effectLst>
                  <a:outerShdw blurRad="38100" dist="38100" dir="2700000" algn="tl">
                    <a:srgbClr val="000000"/>
                  </a:outerShdw>
                </a:effectLst>
                <a:latin typeface="Arial" charset="0"/>
                <a:ea typeface="ＭＳ Ｐゴシック" charset="0"/>
              </a:rPr>
              <a:t>alergenos</a:t>
            </a:r>
            <a:endParaRPr lang="es-ES" sz="2000" b="0" dirty="0">
              <a:solidFill>
                <a:srgbClr val="00FFFF"/>
              </a:solidFill>
              <a:effectLst>
                <a:outerShdw blurRad="38100" dist="38100" dir="2700000" algn="tl">
                  <a:srgbClr val="000000"/>
                </a:outerShdw>
              </a:effectLst>
              <a:latin typeface="Arial" charset="0"/>
              <a:ea typeface="ＭＳ Ｐゴシック" charset="0"/>
            </a:endParaRP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Estudio de inflamación nasal</a:t>
            </a:r>
          </a:p>
          <a:p>
            <a:pPr lvl="1" eaLnBrk="1" hangingPunct="1">
              <a:defRPr/>
            </a:pPr>
            <a:r>
              <a:rPr lang="es-ES" sz="2000" b="0" dirty="0" err="1">
                <a:solidFill>
                  <a:srgbClr val="00FFFF"/>
                </a:solidFill>
                <a:effectLst>
                  <a:outerShdw blurRad="38100" dist="38100" dir="2700000" algn="tl">
                    <a:srgbClr val="000000"/>
                  </a:outerShdw>
                </a:effectLst>
                <a:latin typeface="Arial" charset="0"/>
                <a:ea typeface="ＭＳ Ｐゴシック" charset="0"/>
              </a:rPr>
              <a:t>Eosinofilia</a:t>
            </a:r>
            <a:r>
              <a:rPr lang="es-ES" sz="2000" b="0" dirty="0">
                <a:solidFill>
                  <a:srgbClr val="00FFFF"/>
                </a:solidFill>
                <a:effectLst>
                  <a:outerShdw blurRad="38100" dist="38100" dir="2700000" algn="tl">
                    <a:srgbClr val="000000"/>
                  </a:outerShdw>
                </a:effectLst>
                <a:latin typeface="Arial" charset="0"/>
                <a:ea typeface="ＭＳ Ｐゴシック" charset="0"/>
              </a:rPr>
              <a:t> nasal</a:t>
            </a: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Instauración y control de la inmunoterapia</a:t>
            </a: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Educación sanitaria: Medidas de control ambiental</a:t>
            </a:r>
          </a:p>
          <a:p>
            <a:pPr eaLnBrk="1" hangingPunct="1">
              <a:defRPr/>
            </a:pPr>
            <a:r>
              <a:rPr lang="es-ES" sz="2400" b="0" u="sng" dirty="0">
                <a:effectLst>
                  <a:outerShdw blurRad="38100" dist="38100" dir="2700000" algn="tl">
                    <a:srgbClr val="000000"/>
                  </a:outerShdw>
                </a:effectLst>
                <a:latin typeface="Arial" charset="0"/>
                <a:ea typeface="ＭＳ Ｐゴシック" charset="0"/>
                <a:cs typeface="+mn-cs"/>
              </a:rPr>
              <a:t>Seguimiento y control del paciente en colaboración con el Pediatra.</a:t>
            </a:r>
          </a:p>
        </p:txBody>
      </p:sp>
      <p:sp>
        <p:nvSpPr>
          <p:cNvPr id="407556" name="Rectangle 4"/>
          <p:cNvSpPr>
            <a:spLocks noChangeArrowheads="1"/>
          </p:cNvSpPr>
          <p:nvPr/>
        </p:nvSpPr>
        <p:spPr bwMode="auto">
          <a:xfrm>
            <a:off x="179388" y="0"/>
            <a:ext cx="6419850" cy="1371600"/>
          </a:xfrm>
          <a:prstGeom prst="rect">
            <a:avLst/>
          </a:prstGeom>
          <a:noFill/>
          <a:ln w="9525">
            <a:noFill/>
            <a:miter lim="800000"/>
            <a:headEnd/>
            <a:tailEnd/>
          </a:ln>
          <a:effectLst/>
        </p:spPr>
        <p:txBody>
          <a:bodyPr anchor="ctr"/>
          <a:lstStyle/>
          <a:p>
            <a:pPr algn="ctr">
              <a:defRPr/>
            </a:pPr>
            <a:r>
              <a:rPr lang="es-ES" sz="4400" b="0">
                <a:solidFill>
                  <a:srgbClr val="FFFF00"/>
                </a:solidFill>
                <a:effectLst>
                  <a:outerShdw blurRad="38100" dist="38100" dir="2700000" algn="tl">
                    <a:srgbClr val="000000"/>
                  </a:outerShdw>
                </a:effectLst>
                <a:ea typeface="ＭＳ Ｐゴシック" charset="0"/>
                <a:cs typeface="+mn-cs"/>
              </a:rPr>
              <a:t>Rinitis-Rinoconjuntivitis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idx="4294967295"/>
          </p:nvPr>
        </p:nvSpPr>
        <p:spPr>
          <a:xfrm>
            <a:off x="992404" y="44450"/>
            <a:ext cx="7513137" cy="1371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_tradnl" sz="4000" dirty="0">
                <a:solidFill>
                  <a:schemeClr val="tx2">
                    <a:lumMod val="75000"/>
                  </a:schemeClr>
                </a:solidFill>
                <a:effectLst/>
                <a:latin typeface="Comic Sans MS" charset="0"/>
              </a:rPr>
              <a:t>GUÍAS PARA EL MANEJO </a:t>
            </a:r>
            <a:br>
              <a:rPr lang="es-ES_tradnl" sz="4000" dirty="0">
                <a:solidFill>
                  <a:schemeClr val="tx2">
                    <a:lumMod val="75000"/>
                  </a:schemeClr>
                </a:solidFill>
                <a:effectLst/>
                <a:latin typeface="Comic Sans MS" charset="0"/>
              </a:rPr>
            </a:br>
            <a:r>
              <a:rPr lang="es-ES_tradnl" sz="4000" dirty="0">
                <a:solidFill>
                  <a:schemeClr val="tx2">
                    <a:lumMod val="75000"/>
                  </a:schemeClr>
                </a:solidFill>
                <a:effectLst/>
                <a:latin typeface="Comic Sans MS" charset="0"/>
              </a:rPr>
              <a:t>DEL ASMA</a:t>
            </a:r>
          </a:p>
        </p:txBody>
      </p:sp>
      <p:sp>
        <p:nvSpPr>
          <p:cNvPr id="65538" name="CuadroTexto 53"/>
          <p:cNvSpPr txBox="1">
            <a:spLocks noChangeArrowheads="1"/>
          </p:cNvSpPr>
          <p:nvPr/>
        </p:nvSpPr>
        <p:spPr bwMode="auto">
          <a:xfrm>
            <a:off x="7162800" y="6273800"/>
            <a:ext cx="19812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endParaRPr lang="es-ES_tradnl" sz="3200" b="0">
              <a:latin typeface="Arial" charset="0"/>
            </a:endParaRPr>
          </a:p>
        </p:txBody>
      </p:sp>
      <p:pic>
        <p:nvPicPr>
          <p:cNvPr id="65539" name="Marcador de contenido 7" descr="GINA 2006 ANAGRAMA .jpe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38150" y="1268413"/>
            <a:ext cx="2895600" cy="3600450"/>
          </a:xfrm>
        </p:spPr>
      </p:pic>
      <p:pic>
        <p:nvPicPr>
          <p:cNvPr id="65540" name="Imagen 9" descr="GEMA ANAGRAMA.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628775"/>
            <a:ext cx="2408237"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Imagen 10" descr="CONSENSO .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700213"/>
            <a:ext cx="22447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Imagen 11" descr="CARATULA REVISTA.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781300"/>
            <a:ext cx="1338263"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4 Imagen" descr="Practall 0.png"/>
          <p:cNvPicPr>
            <a:picLocks noChangeAspect="1"/>
          </p:cNvPicPr>
          <p:nvPr/>
        </p:nvPicPr>
        <p:blipFill>
          <a:blip r:embed="rId7"/>
          <a:stretch>
            <a:fillRect/>
          </a:stretch>
        </p:blipFill>
        <p:spPr>
          <a:xfrm>
            <a:off x="0" y="4738688"/>
            <a:ext cx="9144000" cy="2119312"/>
          </a:xfrm>
          <a:prstGeom prst="rect">
            <a:avLst/>
          </a:prstGeom>
          <a:ln>
            <a:noFill/>
          </a:ln>
          <a:effectLst>
            <a:outerShdw blurRad="127000" dist="139700" dir="3000000" algn="tl" rotWithShape="0">
              <a:srgbClr val="333333">
                <a:alpha val="83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25D7CA2E-CA55-B94D-8CB9-7DB47DBE87F8}" type="slidenum">
              <a:rPr lang="es-ES" sz="1400">
                <a:solidFill>
                  <a:srgbClr val="00FFFF"/>
                </a:solidFill>
              </a:rPr>
              <a:pPr eaLnBrk="1" hangingPunct="1"/>
              <a:t>65</a:t>
            </a:fld>
            <a:endParaRPr lang="es-ES" sz="1400">
              <a:solidFill>
                <a:srgbClr val="00FFFF"/>
              </a:solidFill>
            </a:endParaRPr>
          </a:p>
        </p:txBody>
      </p:sp>
      <p:sp>
        <p:nvSpPr>
          <p:cNvPr id="415746" name="Rectangle 2"/>
          <p:cNvSpPr>
            <a:spLocks noGrp="1" noChangeArrowheads="1"/>
          </p:cNvSpPr>
          <p:nvPr>
            <p:ph type="title"/>
          </p:nvPr>
        </p:nvSpPr>
        <p:spPr>
          <a:xfrm>
            <a:off x="2226240" y="242572"/>
            <a:ext cx="3596237" cy="699177"/>
          </a:xfrm>
        </p:spPr>
        <p:txBody>
          <a:bodyPr>
            <a:normAutofit fontScale="90000"/>
          </a:bodyPr>
          <a:lstStyle/>
          <a:p>
            <a:pPr eaLnBrk="1" hangingPunct="1">
              <a:defRPr/>
            </a:pPr>
            <a:r>
              <a:rPr lang="es-ES" dirty="0">
                <a:solidFill>
                  <a:srgbClr val="FF0000"/>
                </a:solidFill>
                <a:latin typeface="Comic Sans MS" charset="0"/>
                <a:ea typeface="ＭＳ Ｐゴシック" charset="0"/>
                <a:cs typeface="+mj-cs"/>
              </a:rPr>
              <a:t>Asma</a:t>
            </a:r>
          </a:p>
        </p:txBody>
      </p:sp>
      <p:grpSp>
        <p:nvGrpSpPr>
          <p:cNvPr id="72707" name="Group 3"/>
          <p:cNvGrpSpPr>
            <a:grpSpLocks/>
          </p:cNvGrpSpPr>
          <p:nvPr/>
        </p:nvGrpSpPr>
        <p:grpSpPr bwMode="auto">
          <a:xfrm>
            <a:off x="971550" y="1196975"/>
            <a:ext cx="6624638" cy="431800"/>
            <a:chOff x="703" y="754"/>
            <a:chExt cx="4173" cy="408"/>
          </a:xfrm>
        </p:grpSpPr>
        <p:sp>
          <p:nvSpPr>
            <p:cNvPr id="415748" name="Rectangle 4"/>
            <p:cNvSpPr>
              <a:spLocks noChangeArrowheads="1"/>
            </p:cNvSpPr>
            <p:nvPr/>
          </p:nvSpPr>
          <p:spPr bwMode="auto">
            <a:xfrm>
              <a:off x="703" y="754"/>
              <a:ext cx="4173" cy="408"/>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chemeClr val="bg1">
                    <a:lumMod val="95000"/>
                  </a:schemeClr>
                </a:solidFill>
                <a:effectLst>
                  <a:outerShdw blurRad="38100" dist="38100" dir="2700000" algn="tl">
                    <a:srgbClr val="000000"/>
                  </a:outerShdw>
                </a:effectLst>
                <a:ea typeface="ＭＳ Ｐゴシック" charset="0"/>
                <a:cs typeface="+mn-cs"/>
              </a:endParaRPr>
            </a:p>
          </p:txBody>
        </p:sp>
        <p:sp>
          <p:nvSpPr>
            <p:cNvPr id="415749" name="Rectangle 5"/>
            <p:cNvSpPr>
              <a:spLocks noChangeArrowheads="1"/>
            </p:cNvSpPr>
            <p:nvPr/>
          </p:nvSpPr>
          <p:spPr bwMode="auto">
            <a:xfrm>
              <a:off x="793" y="799"/>
              <a:ext cx="3901" cy="260"/>
            </a:xfrm>
            <a:prstGeom prst="rect">
              <a:avLst/>
            </a:prstGeom>
            <a:noFill/>
            <a:ln w="9525">
              <a:noFill/>
              <a:miter lim="800000"/>
              <a:headEnd/>
              <a:tailEnd/>
            </a:ln>
          </p:spPr>
          <p:txBody>
            <a:bodyPr lIns="0" tIns="0" rIns="0" bIns="0">
              <a:spAutoFit/>
            </a:bodyPr>
            <a:lstStyle/>
            <a:p>
              <a:pPr algn="ctr" eaLnBrk="0" hangingPunct="0">
                <a:defRPr/>
              </a:pPr>
              <a:r>
                <a:rPr lang="es-ES" b="1">
                  <a:solidFill>
                    <a:schemeClr val="bg1">
                      <a:lumMod val="95000"/>
                    </a:schemeClr>
                  </a:solidFill>
                  <a:effectLst>
                    <a:outerShdw blurRad="38100" dist="38100" dir="2700000" algn="tl">
                      <a:srgbClr val="000000"/>
                    </a:outerShdw>
                  </a:effectLst>
                  <a:ea typeface="ＭＳ Ｐゴシック" charset="0"/>
                  <a:cs typeface="+mn-cs"/>
                </a:rPr>
                <a:t>CLÍNICA DE ASMA,  ESPIROMETRÍA , TEST BD (+)</a:t>
              </a:r>
              <a:endParaRPr lang="es-ES_tradnl" b="1">
                <a:solidFill>
                  <a:schemeClr val="bg1">
                    <a:lumMod val="95000"/>
                  </a:schemeClr>
                </a:solidFill>
                <a:effectLst>
                  <a:outerShdw blurRad="38100" dist="38100" dir="2700000" algn="tl">
                    <a:srgbClr val="000000"/>
                  </a:outerShdw>
                </a:effectLst>
                <a:ea typeface="ＭＳ Ｐゴシック" charset="0"/>
                <a:cs typeface="+mn-cs"/>
              </a:endParaRPr>
            </a:p>
          </p:txBody>
        </p:sp>
      </p:grpSp>
      <p:grpSp>
        <p:nvGrpSpPr>
          <p:cNvPr id="72708" name="Group 32"/>
          <p:cNvGrpSpPr>
            <a:grpSpLocks/>
          </p:cNvGrpSpPr>
          <p:nvPr/>
        </p:nvGrpSpPr>
        <p:grpSpPr bwMode="auto">
          <a:xfrm>
            <a:off x="451506" y="2380722"/>
            <a:ext cx="4105275" cy="1797049"/>
            <a:chOff x="158" y="1525"/>
            <a:chExt cx="2586" cy="1132"/>
          </a:xfrm>
        </p:grpSpPr>
        <p:sp>
          <p:nvSpPr>
            <p:cNvPr id="415755" name="Rectangle 11"/>
            <p:cNvSpPr>
              <a:spLocks noChangeArrowheads="1"/>
            </p:cNvSpPr>
            <p:nvPr/>
          </p:nvSpPr>
          <p:spPr bwMode="auto">
            <a:xfrm>
              <a:off x="158" y="1525"/>
              <a:ext cx="2586" cy="1089"/>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sz="2000" b="1">
                <a:solidFill>
                  <a:srgbClr val="F2F2F2"/>
                </a:solidFill>
                <a:effectLst>
                  <a:outerShdw blurRad="38100" dist="38100" dir="2700000" algn="tl">
                    <a:srgbClr val="000000"/>
                  </a:outerShdw>
                </a:effectLst>
                <a:ea typeface="ＭＳ Ｐゴシック" charset="0"/>
                <a:cs typeface="+mn-cs"/>
              </a:endParaRPr>
            </a:p>
          </p:txBody>
        </p:sp>
        <p:sp>
          <p:nvSpPr>
            <p:cNvPr id="415756" name="Rectangle 12"/>
            <p:cNvSpPr>
              <a:spLocks noChangeArrowheads="1"/>
            </p:cNvSpPr>
            <p:nvPr/>
          </p:nvSpPr>
          <p:spPr bwMode="auto">
            <a:xfrm>
              <a:off x="204" y="1571"/>
              <a:ext cx="2449" cy="1086"/>
            </a:xfrm>
            <a:prstGeom prst="rect">
              <a:avLst/>
            </a:prstGeom>
            <a:noFill/>
            <a:ln w="9525">
              <a:noFill/>
              <a:miter lim="800000"/>
              <a:headEnd/>
              <a:tailEnd/>
            </a:ln>
          </p:spPr>
          <p:txBody>
            <a:bodyPr lIns="0" tIns="0" rIns="0" bIns="0">
              <a:spAutoFit/>
            </a:bodyPr>
            <a:lstStyle/>
            <a:p>
              <a:pPr eaLnBrk="0" hangingPunct="0">
                <a:defRPr/>
              </a:pPr>
              <a:r>
                <a:rPr lang="es-ES_tradnl" sz="2000" b="1" dirty="0">
                  <a:solidFill>
                    <a:srgbClr val="F2F2F2"/>
                  </a:solidFill>
                  <a:effectLst>
                    <a:outerShdw blurRad="38100" dist="38100" dir="2700000" algn="tl">
                      <a:srgbClr val="000000"/>
                    </a:outerShdw>
                  </a:effectLst>
                  <a:ea typeface="ＭＳ Ｐゴシック" charset="0"/>
                  <a:cs typeface="+mn-cs"/>
                </a:rPr>
                <a:t>Sospecha etiología alérgica:</a:t>
              </a:r>
            </a:p>
            <a:p>
              <a:pPr lvl="1">
                <a:buFontTx/>
                <a:buChar char="•"/>
                <a:defRPr/>
              </a:pPr>
              <a:r>
                <a:rPr lang="pt-BR" b="1" dirty="0">
                  <a:solidFill>
                    <a:srgbClr val="F2F2F2"/>
                  </a:solidFill>
                  <a:effectLst>
                    <a:outerShdw blurRad="38100" dist="38100" dir="2700000" algn="tl">
                      <a:srgbClr val="000000"/>
                    </a:outerShdw>
                  </a:effectLst>
                  <a:ea typeface="ＭＳ Ｐゴシック" charset="0"/>
                  <a:cs typeface="+mn-cs"/>
                </a:rPr>
                <a:t> Historia </a:t>
              </a:r>
              <a:r>
                <a:rPr lang="pt-BR" b="1" dirty="0" err="1">
                  <a:solidFill>
                    <a:srgbClr val="F2F2F2"/>
                  </a:solidFill>
                  <a:effectLst>
                    <a:outerShdw blurRad="38100" dist="38100" dir="2700000" algn="tl">
                      <a:srgbClr val="000000"/>
                    </a:outerShdw>
                  </a:effectLst>
                  <a:ea typeface="ＭＳ Ｐゴシック" charset="0"/>
                  <a:cs typeface="+mn-cs"/>
                </a:rPr>
                <a:t>familar</a:t>
              </a:r>
              <a:r>
                <a:rPr lang="pt-BR" b="1" dirty="0">
                  <a:solidFill>
                    <a:srgbClr val="F2F2F2"/>
                  </a:solidFill>
                  <a:effectLst>
                    <a:outerShdw blurRad="38100" dist="38100" dir="2700000" algn="tl">
                      <a:srgbClr val="000000"/>
                    </a:outerShdw>
                  </a:effectLst>
                  <a:ea typeface="ＭＳ Ｐゴシック" charset="0"/>
                  <a:cs typeface="+mn-cs"/>
                </a:rPr>
                <a:t> de asma o </a:t>
              </a:r>
              <a:r>
                <a:rPr lang="pt-BR" b="1" dirty="0" err="1">
                  <a:solidFill>
                    <a:srgbClr val="F2F2F2"/>
                  </a:solidFill>
                  <a:effectLst>
                    <a:outerShdw blurRad="38100" dist="38100" dir="2700000" algn="tl">
                      <a:srgbClr val="000000"/>
                    </a:outerShdw>
                  </a:effectLst>
                  <a:ea typeface="ＭＳ Ｐゴシック" charset="0"/>
                  <a:cs typeface="+mn-cs"/>
                </a:rPr>
                <a:t>atopia</a:t>
              </a:r>
              <a:endParaRPr lang="pt-BR" b="1" dirty="0">
                <a:solidFill>
                  <a:srgbClr val="F2F2F2"/>
                </a:solidFill>
                <a:effectLst>
                  <a:outerShdw blurRad="38100" dist="38100" dir="2700000" algn="tl">
                    <a:srgbClr val="000000"/>
                  </a:outerShdw>
                </a:effectLst>
                <a:ea typeface="ＭＳ Ｐゴシック" charset="0"/>
                <a:cs typeface="+mn-cs"/>
              </a:endParaRPr>
            </a:p>
            <a:p>
              <a:pPr lvl="1">
                <a:buFontTx/>
                <a:buChar char="•"/>
                <a:defRPr/>
              </a:pPr>
              <a:r>
                <a:rPr lang="pt-BR" b="1" dirty="0">
                  <a:solidFill>
                    <a:srgbClr val="F2F2F2"/>
                  </a:solidFill>
                  <a:effectLst>
                    <a:outerShdw blurRad="38100" dist="38100" dir="2700000" algn="tl">
                      <a:srgbClr val="000000"/>
                    </a:outerShdw>
                  </a:effectLst>
                  <a:ea typeface="ＭＳ Ｐゴシック" charset="0"/>
                  <a:cs typeface="+mn-cs"/>
                </a:rPr>
                <a:t> </a:t>
              </a:r>
              <a:r>
                <a:rPr lang="pt-BR" b="1" dirty="0" err="1">
                  <a:solidFill>
                    <a:srgbClr val="F2F2F2"/>
                  </a:solidFill>
                  <a:effectLst>
                    <a:outerShdw blurRad="38100" dist="38100" dir="2700000" algn="tl">
                      <a:srgbClr val="000000"/>
                    </a:outerShdw>
                  </a:effectLst>
                  <a:ea typeface="ＭＳ Ｐゴシック" charset="0"/>
                  <a:cs typeface="+mn-cs"/>
                </a:rPr>
                <a:t>Rinitis</a:t>
              </a:r>
              <a:r>
                <a:rPr lang="pt-BR" b="1" dirty="0">
                  <a:solidFill>
                    <a:srgbClr val="F2F2F2"/>
                  </a:solidFill>
                  <a:effectLst>
                    <a:outerShdw blurRad="38100" dist="38100" dir="2700000" algn="tl">
                      <a:srgbClr val="000000"/>
                    </a:outerShdw>
                  </a:effectLst>
                  <a:ea typeface="ＭＳ Ｐゴシック" charset="0"/>
                  <a:cs typeface="+mn-cs"/>
                </a:rPr>
                <a:t> </a:t>
              </a:r>
              <a:r>
                <a:rPr lang="pt-BR" b="1" dirty="0" err="1">
                  <a:solidFill>
                    <a:srgbClr val="F2F2F2"/>
                  </a:solidFill>
                  <a:effectLst>
                    <a:outerShdw blurRad="38100" dist="38100" dir="2700000" algn="tl">
                      <a:srgbClr val="000000"/>
                    </a:outerShdw>
                  </a:effectLst>
                  <a:ea typeface="ＭＳ Ｐゴシック" charset="0"/>
                  <a:cs typeface="+mn-cs"/>
                </a:rPr>
                <a:t>en</a:t>
              </a:r>
              <a:r>
                <a:rPr lang="pt-BR" b="1" dirty="0">
                  <a:solidFill>
                    <a:srgbClr val="F2F2F2"/>
                  </a:solidFill>
                  <a:effectLst>
                    <a:outerShdw blurRad="38100" dist="38100" dir="2700000" algn="tl">
                      <a:srgbClr val="000000"/>
                    </a:outerShdw>
                  </a:effectLst>
                  <a:ea typeface="ＭＳ Ｐゴシック" charset="0"/>
                  <a:cs typeface="+mn-cs"/>
                </a:rPr>
                <a:t> </a:t>
              </a:r>
              <a:r>
                <a:rPr lang="pt-BR" b="1" dirty="0" err="1">
                  <a:solidFill>
                    <a:srgbClr val="F2F2F2"/>
                  </a:solidFill>
                  <a:effectLst>
                    <a:outerShdw blurRad="38100" dist="38100" dir="2700000" algn="tl">
                      <a:srgbClr val="000000"/>
                    </a:outerShdw>
                  </a:effectLst>
                  <a:ea typeface="ＭＳ Ｐゴシック" charset="0"/>
                  <a:cs typeface="+mn-cs"/>
                </a:rPr>
                <a:t>intercrisis</a:t>
              </a:r>
              <a:endParaRPr lang="es-ES" b="1" dirty="0">
                <a:solidFill>
                  <a:srgbClr val="F2F2F2"/>
                </a:solidFill>
                <a:effectLst>
                  <a:outerShdw blurRad="38100" dist="38100" dir="2700000" algn="tl">
                    <a:srgbClr val="000000"/>
                  </a:outerShdw>
                </a:effectLst>
                <a:ea typeface="ＭＳ Ｐゴシック" charset="0"/>
                <a:cs typeface="+mn-cs"/>
              </a:endParaRPr>
            </a:p>
            <a:p>
              <a:pPr lvl="1">
                <a:buFontTx/>
                <a:buChar char="•"/>
                <a:defRPr/>
              </a:pPr>
              <a:r>
                <a:rPr lang="es-ES" b="1" dirty="0">
                  <a:solidFill>
                    <a:srgbClr val="F2F2F2"/>
                  </a:solidFill>
                  <a:effectLst>
                    <a:outerShdw blurRad="38100" dist="38100" dir="2700000" algn="tl">
                      <a:srgbClr val="000000"/>
                    </a:outerShdw>
                  </a:effectLst>
                  <a:ea typeface="ＭＳ Ｐゴシック" charset="0"/>
                  <a:cs typeface="+mn-cs"/>
                </a:rPr>
                <a:t> Sospecha de asma ocupacional</a:t>
              </a:r>
            </a:p>
            <a:p>
              <a:pPr lvl="1">
                <a:buFontTx/>
                <a:buChar char="•"/>
                <a:defRPr/>
              </a:pPr>
              <a:r>
                <a:rPr lang="es-ES" b="1" dirty="0">
                  <a:solidFill>
                    <a:srgbClr val="F2F2F2"/>
                  </a:solidFill>
                  <a:effectLst>
                    <a:outerShdw blurRad="38100" dist="38100" dir="2700000" algn="tl">
                      <a:srgbClr val="000000"/>
                    </a:outerShdw>
                  </a:effectLst>
                  <a:ea typeface="ＭＳ Ｐゴシック" charset="0"/>
                  <a:cs typeface="+mn-cs"/>
                </a:rPr>
                <a:t> Desencadenantes conocidos: pólenes, ácaros, animales </a:t>
              </a:r>
              <a:r>
                <a:rPr lang="es-ES" b="1" dirty="0" err="1">
                  <a:solidFill>
                    <a:srgbClr val="F2F2F2"/>
                  </a:solidFill>
                  <a:effectLst>
                    <a:outerShdw blurRad="38100" dist="38100" dir="2700000" algn="tl">
                      <a:srgbClr val="000000"/>
                    </a:outerShdw>
                  </a:effectLst>
                  <a:ea typeface="ＭＳ Ｐゴシック" charset="0"/>
                  <a:cs typeface="+mn-cs"/>
                </a:rPr>
                <a:t>etc</a:t>
              </a:r>
              <a:r>
                <a:rPr lang="es-ES" sz="2000" b="1" dirty="0">
                  <a:solidFill>
                    <a:srgbClr val="F2F2F2"/>
                  </a:solidFill>
                  <a:effectLst>
                    <a:outerShdw blurRad="38100" dist="38100" dir="2700000" algn="tl">
                      <a:srgbClr val="000000"/>
                    </a:outerShdw>
                  </a:effectLst>
                  <a:ea typeface="ＭＳ Ｐゴシック" charset="0"/>
                  <a:cs typeface="+mn-cs"/>
                </a:rPr>
                <a:t> </a:t>
              </a:r>
              <a:endParaRPr lang="es-ES_tradnl" sz="2000" b="1" dirty="0">
                <a:solidFill>
                  <a:srgbClr val="F2F2F2"/>
                </a:solidFill>
                <a:effectLst>
                  <a:outerShdw blurRad="38100" dist="38100" dir="2700000" algn="tl">
                    <a:srgbClr val="000000"/>
                  </a:outerShdw>
                </a:effectLst>
                <a:ea typeface="ＭＳ Ｐゴシック" charset="0"/>
                <a:cs typeface="+mn-cs"/>
              </a:endParaRPr>
            </a:p>
          </p:txBody>
        </p:sp>
      </p:grpSp>
      <p:sp>
        <p:nvSpPr>
          <p:cNvPr id="415760" name="Line 16"/>
          <p:cNvSpPr>
            <a:spLocks noChangeShapeType="1"/>
          </p:cNvSpPr>
          <p:nvPr/>
        </p:nvSpPr>
        <p:spPr bwMode="auto">
          <a:xfrm flipH="1">
            <a:off x="3203575" y="1773238"/>
            <a:ext cx="863600" cy="504825"/>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5765" name="Line 21"/>
          <p:cNvSpPr>
            <a:spLocks noChangeShapeType="1"/>
          </p:cNvSpPr>
          <p:nvPr/>
        </p:nvSpPr>
        <p:spPr bwMode="auto">
          <a:xfrm>
            <a:off x="4284663" y="1773238"/>
            <a:ext cx="792162" cy="576262"/>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72711" name="Group 22"/>
          <p:cNvGrpSpPr>
            <a:grpSpLocks/>
          </p:cNvGrpSpPr>
          <p:nvPr/>
        </p:nvGrpSpPr>
        <p:grpSpPr bwMode="auto">
          <a:xfrm>
            <a:off x="4930775" y="2420938"/>
            <a:ext cx="1728788" cy="1071562"/>
            <a:chOff x="1060" y="1570"/>
            <a:chExt cx="2455" cy="635"/>
          </a:xfrm>
        </p:grpSpPr>
        <p:sp>
          <p:nvSpPr>
            <p:cNvPr id="415767" name="Rectangle 23"/>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2F2F2"/>
                </a:solidFill>
                <a:effectLst>
                  <a:outerShdw blurRad="38100" dist="38100" dir="2700000" algn="tl">
                    <a:srgbClr val="000000"/>
                  </a:outerShdw>
                </a:effectLst>
                <a:ea typeface="ＭＳ Ｐゴシック" charset="0"/>
                <a:cs typeface="+mn-cs"/>
              </a:endParaRPr>
            </a:p>
          </p:txBody>
        </p:sp>
        <p:sp>
          <p:nvSpPr>
            <p:cNvPr id="415768" name="Rectangle 24"/>
            <p:cNvSpPr>
              <a:spLocks noChangeArrowheads="1"/>
            </p:cNvSpPr>
            <p:nvPr/>
          </p:nvSpPr>
          <p:spPr bwMode="auto">
            <a:xfrm>
              <a:off x="1502" y="1613"/>
              <a:ext cx="1530" cy="492"/>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2F2F2"/>
                  </a:solidFill>
                  <a:effectLst>
                    <a:outerShdw blurRad="38100" dist="38100" dir="2700000" algn="tl">
                      <a:srgbClr val="000000"/>
                    </a:outerShdw>
                  </a:effectLst>
                  <a:ea typeface="ＭＳ Ｐゴシック" charset="0"/>
                  <a:cs typeface="+mn-cs"/>
                </a:rPr>
                <a:t>Considerar</a:t>
              </a:r>
            </a:p>
            <a:p>
              <a:pPr algn="ctr" eaLnBrk="0" hangingPunct="0">
                <a:defRPr/>
              </a:pPr>
              <a:r>
                <a:rPr lang="es-ES_tradnl" b="1">
                  <a:solidFill>
                    <a:srgbClr val="F2F2F2"/>
                  </a:solidFill>
                  <a:effectLst>
                    <a:outerShdw blurRad="38100" dist="38100" dir="2700000" algn="tl">
                      <a:srgbClr val="000000"/>
                    </a:outerShdw>
                  </a:effectLst>
                  <a:ea typeface="ＭＳ Ｐゴシック" charset="0"/>
                  <a:cs typeface="+mn-cs"/>
                </a:rPr>
                <a:t>otra</a:t>
              </a:r>
            </a:p>
            <a:p>
              <a:pPr algn="ctr" eaLnBrk="0" hangingPunct="0">
                <a:defRPr/>
              </a:pPr>
              <a:r>
                <a:rPr lang="es-ES_tradnl" b="1">
                  <a:solidFill>
                    <a:srgbClr val="F2F2F2"/>
                  </a:solidFill>
                  <a:effectLst>
                    <a:outerShdw blurRad="38100" dist="38100" dir="2700000" algn="tl">
                      <a:srgbClr val="000000"/>
                    </a:outerShdw>
                  </a:effectLst>
                  <a:ea typeface="ＭＳ Ｐゴシック" charset="0"/>
                  <a:cs typeface="+mn-cs"/>
                </a:rPr>
                <a:t>patología</a:t>
              </a:r>
            </a:p>
          </p:txBody>
        </p:sp>
      </p:grpSp>
      <p:sp>
        <p:nvSpPr>
          <p:cNvPr id="415774" name="Text Box 30"/>
          <p:cNvSpPr txBox="1">
            <a:spLocks noChangeArrowheads="1"/>
          </p:cNvSpPr>
          <p:nvPr/>
        </p:nvSpPr>
        <p:spPr bwMode="auto">
          <a:xfrm>
            <a:off x="4678363" y="1828800"/>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NO</a:t>
            </a:r>
          </a:p>
        </p:txBody>
      </p:sp>
      <p:sp>
        <p:nvSpPr>
          <p:cNvPr id="415775" name="Text Box 31"/>
          <p:cNvSpPr txBox="1">
            <a:spLocks noChangeArrowheads="1"/>
          </p:cNvSpPr>
          <p:nvPr/>
        </p:nvSpPr>
        <p:spPr bwMode="auto">
          <a:xfrm>
            <a:off x="3059113" y="1844675"/>
            <a:ext cx="404812"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SI</a:t>
            </a:r>
          </a:p>
        </p:txBody>
      </p:sp>
      <p:sp>
        <p:nvSpPr>
          <p:cNvPr id="415777" name="Rectangle 33"/>
          <p:cNvSpPr>
            <a:spLocks noChangeArrowheads="1"/>
          </p:cNvSpPr>
          <p:nvPr/>
        </p:nvSpPr>
        <p:spPr bwMode="auto">
          <a:xfrm>
            <a:off x="179388" y="5013325"/>
            <a:ext cx="3248025" cy="863600"/>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lgn="ctr">
              <a:defRPr/>
            </a:pPr>
            <a:r>
              <a:rPr lang="es-ES" b="1" dirty="0">
                <a:solidFill>
                  <a:srgbClr val="F2F2F2"/>
                </a:solidFill>
                <a:effectLst>
                  <a:outerShdw blurRad="38100" dist="38100" dir="2700000" algn="tl">
                    <a:srgbClr val="000000"/>
                  </a:outerShdw>
                </a:effectLst>
                <a:ea typeface="ＭＳ Ｐゴシック" charset="0"/>
                <a:cs typeface="+mn-cs"/>
              </a:rPr>
              <a:t> Remitir a</a:t>
            </a:r>
          </a:p>
          <a:p>
            <a:pPr algn="ctr">
              <a:defRPr/>
            </a:pPr>
            <a:r>
              <a:rPr lang="es-ES" b="1" dirty="0">
                <a:solidFill>
                  <a:srgbClr val="FFFF00"/>
                </a:solidFill>
                <a:effectLst>
                  <a:outerShdw blurRad="38100" dist="38100" dir="2700000" algn="tl">
                    <a:srgbClr val="000000"/>
                  </a:outerShdw>
                </a:effectLst>
                <a:ea typeface="ＭＳ Ｐゴシック" charset="0"/>
                <a:cs typeface="+mn-cs"/>
              </a:rPr>
              <a:t>SERVICIO DE ALERGOLOGÍA</a:t>
            </a:r>
          </a:p>
          <a:p>
            <a:pPr algn="ctr">
              <a:defRPr/>
            </a:pPr>
            <a:r>
              <a:rPr lang="es-ES" b="1" dirty="0">
                <a:solidFill>
                  <a:srgbClr val="F2F2F2"/>
                </a:solidFill>
                <a:effectLst>
                  <a:outerShdw blurRad="38100" dist="38100" dir="2700000" algn="tl">
                    <a:srgbClr val="000000"/>
                  </a:outerShdw>
                </a:effectLst>
                <a:ea typeface="ＭＳ Ｐゴシック" charset="0"/>
                <a:cs typeface="+mn-cs"/>
              </a:rPr>
              <a:t>Para estudio etiológico</a:t>
            </a:r>
          </a:p>
        </p:txBody>
      </p:sp>
      <p:sp>
        <p:nvSpPr>
          <p:cNvPr id="415778" name="Rectangle 34"/>
          <p:cNvSpPr>
            <a:spLocks noChangeArrowheads="1"/>
          </p:cNvSpPr>
          <p:nvPr/>
        </p:nvSpPr>
        <p:spPr bwMode="auto">
          <a:xfrm>
            <a:off x="4067175" y="5013325"/>
            <a:ext cx="3960813" cy="158432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r>
              <a:rPr lang="es-ES" b="1" dirty="0">
                <a:solidFill>
                  <a:schemeClr val="bg1"/>
                </a:solidFill>
                <a:effectLst>
                  <a:outerShdw blurRad="38100" dist="38100" dir="2700000" algn="tl">
                    <a:srgbClr val="000000"/>
                  </a:outerShdw>
                </a:effectLst>
                <a:ea typeface="ＭＳ Ｐゴシック" charset="0"/>
                <a:cs typeface="+mn-cs"/>
              </a:rPr>
              <a:t>Control y tratamiento por</a:t>
            </a:r>
          </a:p>
          <a:p>
            <a:pPr>
              <a:defRPr/>
            </a:pPr>
            <a:r>
              <a:rPr lang="es-ES" b="1" dirty="0">
                <a:solidFill>
                  <a:schemeClr val="bg1"/>
                </a:solidFill>
                <a:effectLst>
                  <a:outerShdw blurRad="38100" dist="38100" dir="2700000" algn="tl">
                    <a:srgbClr val="000000"/>
                  </a:outerShdw>
                </a:effectLst>
                <a:ea typeface="ＭＳ Ｐゴシック" charset="0"/>
                <a:cs typeface="+mn-cs"/>
              </a:rPr>
              <a:t>MÉDICO PEDIATRA</a:t>
            </a:r>
          </a:p>
          <a:p>
            <a:pPr>
              <a:defRPr/>
            </a:pPr>
            <a:r>
              <a:rPr lang="es-ES" b="1" dirty="0">
                <a:solidFill>
                  <a:schemeClr val="bg1"/>
                </a:solidFill>
                <a:effectLst>
                  <a:outerShdw blurRad="38100" dist="38100" dir="2700000" algn="tl">
                    <a:srgbClr val="000000"/>
                  </a:outerShdw>
                </a:effectLst>
                <a:ea typeface="ＭＳ Ｐゴシック" charset="0"/>
                <a:cs typeface="+mn-cs"/>
              </a:rPr>
              <a:t>Valorar remitir a NEUMOLOGÍA si:</a:t>
            </a:r>
          </a:p>
          <a:p>
            <a:pPr>
              <a:defRPr/>
            </a:pPr>
            <a:r>
              <a:rPr lang="es-ES" b="1" dirty="0">
                <a:solidFill>
                  <a:schemeClr val="bg1"/>
                </a:solidFill>
                <a:effectLst>
                  <a:outerShdw blurRad="38100" dist="38100" dir="2700000" algn="tl">
                    <a:srgbClr val="000000"/>
                  </a:outerShdw>
                </a:effectLst>
                <a:ea typeface="ＭＳ Ｐゴシック" charset="0"/>
                <a:cs typeface="+mn-cs"/>
              </a:rPr>
              <a:t>    - Asma Grave</a:t>
            </a:r>
          </a:p>
          <a:p>
            <a:pPr>
              <a:defRPr/>
            </a:pPr>
            <a:r>
              <a:rPr lang="es-ES" b="1" dirty="0">
                <a:solidFill>
                  <a:schemeClr val="bg1"/>
                </a:solidFill>
                <a:effectLst>
                  <a:outerShdw blurRad="38100" dist="38100" dir="2700000" algn="tl">
                    <a:srgbClr val="000000"/>
                  </a:outerShdw>
                </a:effectLst>
                <a:ea typeface="ＭＳ Ｐゴシック" charset="0"/>
                <a:cs typeface="+mn-cs"/>
              </a:rPr>
              <a:t>    - Diagnóstico Incierto</a:t>
            </a:r>
          </a:p>
        </p:txBody>
      </p:sp>
      <p:sp>
        <p:nvSpPr>
          <p:cNvPr id="415779" name="Line 35"/>
          <p:cNvSpPr>
            <a:spLocks noChangeShapeType="1"/>
          </p:cNvSpPr>
          <p:nvPr/>
        </p:nvSpPr>
        <p:spPr bwMode="auto">
          <a:xfrm flipH="1">
            <a:off x="1042988" y="4364038"/>
            <a:ext cx="863600" cy="504825"/>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5780" name="Line 36"/>
          <p:cNvSpPr>
            <a:spLocks noChangeShapeType="1"/>
          </p:cNvSpPr>
          <p:nvPr/>
        </p:nvSpPr>
        <p:spPr bwMode="auto">
          <a:xfrm>
            <a:off x="3348038" y="4365625"/>
            <a:ext cx="936625" cy="503238"/>
          </a:xfrm>
          <a:prstGeom prst="line">
            <a:avLst/>
          </a:prstGeom>
          <a:noFill/>
          <a:ln w="57150">
            <a:solidFill>
              <a:srgbClr val="073E87"/>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5781" name="Text Box 37"/>
          <p:cNvSpPr txBox="1">
            <a:spLocks noChangeArrowheads="1"/>
          </p:cNvSpPr>
          <p:nvPr/>
        </p:nvSpPr>
        <p:spPr bwMode="auto">
          <a:xfrm>
            <a:off x="1116013" y="4348163"/>
            <a:ext cx="404812"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SI</a:t>
            </a:r>
          </a:p>
        </p:txBody>
      </p:sp>
      <p:sp>
        <p:nvSpPr>
          <p:cNvPr id="415782" name="Text Box 38"/>
          <p:cNvSpPr txBox="1">
            <a:spLocks noChangeArrowheads="1"/>
          </p:cNvSpPr>
          <p:nvPr/>
        </p:nvSpPr>
        <p:spPr bwMode="auto">
          <a:xfrm>
            <a:off x="3879850" y="4365625"/>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NO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85F93400-CF86-C848-9EE9-4227CE0E33E4}" type="slidenum">
              <a:rPr lang="es-ES" sz="1400">
                <a:solidFill>
                  <a:srgbClr val="00FFFF"/>
                </a:solidFill>
              </a:rPr>
              <a:pPr eaLnBrk="1" hangingPunct="1"/>
              <a:t>66</a:t>
            </a:fld>
            <a:endParaRPr lang="es-ES" sz="1400">
              <a:solidFill>
                <a:srgbClr val="00FFFF"/>
              </a:solidFill>
            </a:endParaRPr>
          </a:p>
        </p:txBody>
      </p:sp>
      <p:sp>
        <p:nvSpPr>
          <p:cNvPr id="414723" name="Rectangle 3"/>
          <p:cNvSpPr>
            <a:spLocks noGrp="1" noChangeArrowheads="1"/>
          </p:cNvSpPr>
          <p:nvPr>
            <p:ph type="title"/>
          </p:nvPr>
        </p:nvSpPr>
        <p:spPr>
          <a:xfrm>
            <a:off x="2500068" y="280020"/>
            <a:ext cx="3690101" cy="770057"/>
          </a:xfrm>
          <a:solidFill>
            <a:schemeClr val="accent6">
              <a:lumMod val="20000"/>
              <a:lumOff val="80000"/>
            </a:schemeClr>
          </a:solidFill>
          <a:ln>
            <a:solidFill>
              <a:srgbClr val="0000FF"/>
            </a:solidFill>
          </a:ln>
        </p:spPr>
        <p:txBody>
          <a:bodyPr/>
          <a:lstStyle/>
          <a:p>
            <a:pPr eaLnBrk="1" hangingPunct="1">
              <a:defRPr/>
            </a:pPr>
            <a:r>
              <a:rPr lang="es-ES" dirty="0">
                <a:solidFill>
                  <a:srgbClr val="0000FF"/>
                </a:solidFill>
                <a:latin typeface="Comic Sans MS" charset="0"/>
                <a:ea typeface="ＭＳ Ｐゴシック" charset="0"/>
                <a:cs typeface="+mj-cs"/>
              </a:rPr>
              <a:t>Asma</a:t>
            </a:r>
          </a:p>
        </p:txBody>
      </p:sp>
      <p:grpSp>
        <p:nvGrpSpPr>
          <p:cNvPr id="69635" name="Group 29"/>
          <p:cNvGrpSpPr>
            <a:grpSpLocks/>
          </p:cNvGrpSpPr>
          <p:nvPr/>
        </p:nvGrpSpPr>
        <p:grpSpPr bwMode="auto">
          <a:xfrm>
            <a:off x="528400" y="1779781"/>
            <a:ext cx="4664254" cy="1143196"/>
            <a:chOff x="707" y="917"/>
            <a:chExt cx="4173" cy="408"/>
          </a:xfrm>
        </p:grpSpPr>
        <p:sp>
          <p:nvSpPr>
            <p:cNvPr id="414725" name="Rectangle 5"/>
            <p:cNvSpPr>
              <a:spLocks noChangeArrowheads="1"/>
            </p:cNvSpPr>
            <p:nvPr/>
          </p:nvSpPr>
          <p:spPr bwMode="auto">
            <a:xfrm>
              <a:off x="707" y="917"/>
              <a:ext cx="4173" cy="408"/>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chemeClr val="bg1"/>
                </a:solidFill>
                <a:effectLst>
                  <a:outerShdw blurRad="38100" dist="38100" dir="2700000" algn="tl">
                    <a:srgbClr val="000000"/>
                  </a:outerShdw>
                </a:effectLst>
                <a:ea typeface="ＭＳ Ｐゴシック" charset="0"/>
                <a:cs typeface="+mn-cs"/>
              </a:endParaRPr>
            </a:p>
          </p:txBody>
        </p:sp>
        <p:sp>
          <p:nvSpPr>
            <p:cNvPr id="414726" name="Rectangle 6"/>
            <p:cNvSpPr>
              <a:spLocks noChangeArrowheads="1"/>
            </p:cNvSpPr>
            <p:nvPr/>
          </p:nvSpPr>
          <p:spPr bwMode="auto">
            <a:xfrm>
              <a:off x="793" y="973"/>
              <a:ext cx="3901" cy="297"/>
            </a:xfrm>
            <a:prstGeom prst="rect">
              <a:avLst/>
            </a:prstGeom>
            <a:noFill/>
            <a:ln w="9525">
              <a:noFill/>
              <a:miter lim="800000"/>
              <a:headEnd/>
              <a:tailEnd/>
            </a:ln>
          </p:spPr>
          <p:txBody>
            <a:bodyPr lIns="0" tIns="0" rIns="0" bIns="0">
              <a:spAutoFit/>
            </a:bodyPr>
            <a:lstStyle/>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CLÍNICA SOSPECHOSA DE ASMA</a:t>
              </a:r>
            </a:p>
            <a:p>
              <a:pPr algn="ctr" eaLnBrk="0" hangingPunct="0">
                <a:defRPr/>
              </a:pPr>
              <a:r>
                <a:rPr lang="es-ES" b="1" dirty="0">
                  <a:solidFill>
                    <a:schemeClr val="bg1"/>
                  </a:solidFill>
                  <a:effectLst>
                    <a:outerShdw blurRad="38100" dist="38100" dir="2700000" algn="tl">
                      <a:srgbClr val="000000"/>
                    </a:outerShdw>
                  </a:effectLst>
                  <a:ea typeface="ＭＳ Ｐゴシック" charset="0"/>
                  <a:cs typeface="+mn-cs"/>
                </a:rPr>
                <a:t>Tos, disnea, sibilantes, tórax rígido, mejoría tras Beta-2</a:t>
              </a:r>
              <a:endParaRPr lang="es-ES_tradnl" b="1" dirty="0">
                <a:solidFill>
                  <a:schemeClr val="bg1"/>
                </a:solidFill>
                <a:effectLst>
                  <a:outerShdw blurRad="38100" dist="38100" dir="2700000" algn="tl">
                    <a:srgbClr val="000000"/>
                  </a:outerShdw>
                </a:effectLst>
                <a:ea typeface="ＭＳ Ｐゴシック" charset="0"/>
                <a:cs typeface="+mn-cs"/>
              </a:endParaRPr>
            </a:p>
          </p:txBody>
        </p:sp>
      </p:grpSp>
      <p:sp>
        <p:nvSpPr>
          <p:cNvPr id="414728" name="Line 8"/>
          <p:cNvSpPr>
            <a:spLocks noChangeShapeType="1"/>
          </p:cNvSpPr>
          <p:nvPr/>
        </p:nvSpPr>
        <p:spPr bwMode="auto">
          <a:xfrm>
            <a:off x="2195513" y="3213100"/>
            <a:ext cx="0" cy="288925"/>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69637" name="Group 10"/>
          <p:cNvGrpSpPr>
            <a:grpSpLocks/>
          </p:cNvGrpSpPr>
          <p:nvPr/>
        </p:nvGrpSpPr>
        <p:grpSpPr bwMode="auto">
          <a:xfrm>
            <a:off x="395161" y="3747039"/>
            <a:ext cx="4271962" cy="433387"/>
            <a:chOff x="1184" y="3727"/>
            <a:chExt cx="2455" cy="635"/>
          </a:xfrm>
        </p:grpSpPr>
        <p:sp>
          <p:nvSpPr>
            <p:cNvPr id="414731" name="Rectangle 11"/>
            <p:cNvSpPr>
              <a:spLocks noChangeArrowheads="1"/>
            </p:cNvSpPr>
            <p:nvPr/>
          </p:nvSpPr>
          <p:spPr bwMode="auto">
            <a:xfrm>
              <a:off x="1184" y="3727"/>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14732" name="Rectangle 12"/>
            <p:cNvSpPr>
              <a:spLocks noChangeArrowheads="1"/>
            </p:cNvSpPr>
            <p:nvPr/>
          </p:nvSpPr>
          <p:spPr bwMode="auto">
            <a:xfrm>
              <a:off x="1237" y="3956"/>
              <a:ext cx="2049"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err="1">
                  <a:solidFill>
                    <a:srgbClr val="FFFFFF"/>
                  </a:solidFill>
                  <a:effectLst>
                    <a:outerShdw blurRad="38100" dist="38100" dir="2700000" algn="tl">
                      <a:srgbClr val="000000"/>
                    </a:outerShdw>
                  </a:effectLst>
                  <a:ea typeface="ＭＳ Ｐゴシック" charset="0"/>
                  <a:cs typeface="+mn-cs"/>
                </a:rPr>
                <a:t>Espirometría</a:t>
              </a:r>
              <a:r>
                <a:rPr lang="es-ES_tradnl" b="1" dirty="0">
                  <a:solidFill>
                    <a:srgbClr val="FFFFFF"/>
                  </a:solidFill>
                  <a:effectLst>
                    <a:outerShdw blurRad="38100" dist="38100" dir="2700000" algn="tl">
                      <a:srgbClr val="000000"/>
                    </a:outerShdw>
                  </a:effectLst>
                  <a:ea typeface="ＭＳ Ｐゴシック" charset="0"/>
                  <a:cs typeface="+mn-cs"/>
                </a:rPr>
                <a:t> + Test Broncodilatador</a:t>
              </a:r>
            </a:p>
          </p:txBody>
        </p:sp>
      </p:grpSp>
      <p:grpSp>
        <p:nvGrpSpPr>
          <p:cNvPr id="69638" name="Group 34"/>
          <p:cNvGrpSpPr>
            <a:grpSpLocks/>
          </p:cNvGrpSpPr>
          <p:nvPr/>
        </p:nvGrpSpPr>
        <p:grpSpPr bwMode="auto">
          <a:xfrm>
            <a:off x="5188183" y="3602795"/>
            <a:ext cx="3532055" cy="1566864"/>
            <a:chOff x="2925" y="1797"/>
            <a:chExt cx="2654" cy="987"/>
          </a:xfrm>
        </p:grpSpPr>
        <p:sp>
          <p:nvSpPr>
            <p:cNvPr id="414740" name="Rectangle 20"/>
            <p:cNvSpPr>
              <a:spLocks noChangeArrowheads="1"/>
            </p:cNvSpPr>
            <p:nvPr/>
          </p:nvSpPr>
          <p:spPr bwMode="auto">
            <a:xfrm>
              <a:off x="2925" y="1797"/>
              <a:ext cx="2653" cy="987"/>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sz="2000" b="1">
                <a:solidFill>
                  <a:srgbClr val="FFFFFF"/>
                </a:solidFill>
                <a:effectLst>
                  <a:outerShdw blurRad="38100" dist="38100" dir="2700000" algn="tl">
                    <a:srgbClr val="000000"/>
                  </a:outerShdw>
                </a:effectLst>
                <a:ea typeface="ＭＳ Ｐゴシック" charset="0"/>
                <a:cs typeface="+mn-cs"/>
              </a:endParaRPr>
            </a:p>
          </p:txBody>
        </p:sp>
        <p:sp>
          <p:nvSpPr>
            <p:cNvPr id="414741" name="Rectangle 21"/>
            <p:cNvSpPr>
              <a:spLocks noChangeArrowheads="1"/>
            </p:cNvSpPr>
            <p:nvPr/>
          </p:nvSpPr>
          <p:spPr bwMode="auto">
            <a:xfrm>
              <a:off x="2971" y="1842"/>
              <a:ext cx="2608" cy="659"/>
            </a:xfrm>
            <a:prstGeom prst="rect">
              <a:avLst/>
            </a:prstGeom>
            <a:noFill/>
            <a:ln w="9525">
              <a:noFill/>
              <a:miter lim="800000"/>
              <a:headEnd/>
              <a:tailEnd/>
            </a:ln>
          </p:spPr>
          <p:txBody>
            <a:bodyPr lIns="0" tIns="0" rIns="0" bIns="0">
              <a:spAutoFit/>
            </a:bodyPr>
            <a:lstStyle/>
            <a:p>
              <a:r>
                <a:rPr lang="es-ES" sz="1600" b="1" u="sng" dirty="0">
                  <a:solidFill>
                    <a:srgbClr val="FFFFFF"/>
                  </a:solidFill>
                  <a:effectLst>
                    <a:outerShdw blurRad="38100" dist="38100" dir="2700000" algn="tl">
                      <a:srgbClr val="000000"/>
                    </a:outerShdw>
                  </a:effectLst>
                </a:rPr>
                <a:t>Otras medicas objetivas</a:t>
              </a:r>
              <a:r>
                <a:rPr lang="es-ES" sz="1600" b="1" dirty="0">
                  <a:solidFill>
                    <a:srgbClr val="FFFFFF"/>
                  </a:solidFill>
                  <a:effectLst>
                    <a:outerShdw blurRad="38100" dist="38100" dir="2700000" algn="tl">
                      <a:srgbClr val="000000"/>
                    </a:outerShdw>
                  </a:effectLst>
                </a:rPr>
                <a:t>:</a:t>
              </a:r>
            </a:p>
            <a:p>
              <a:r>
                <a:rPr lang="es-ES" sz="1600" b="1" dirty="0">
                  <a:solidFill>
                    <a:srgbClr val="FFFFFF"/>
                  </a:solidFill>
                  <a:effectLst>
                    <a:outerShdw blurRad="38100" dist="38100" dir="2700000" algn="tl">
                      <a:srgbClr val="000000"/>
                    </a:outerShdw>
                  </a:effectLst>
                </a:rPr>
                <a:t>Variabilidad diurna de PEF&gt;20%  3 / 2 </a:t>
              </a:r>
              <a:r>
                <a:rPr lang="es-ES" sz="1600" b="1" dirty="0" err="1">
                  <a:solidFill>
                    <a:srgbClr val="FFFFFF"/>
                  </a:solidFill>
                  <a:effectLst>
                    <a:outerShdw blurRad="38100" dist="38100" dir="2700000" algn="tl">
                      <a:srgbClr val="000000"/>
                    </a:outerShdw>
                  </a:effectLst>
                </a:rPr>
                <a:t>sem</a:t>
              </a:r>
              <a:r>
                <a:rPr lang="es-ES" sz="1600" b="1" dirty="0">
                  <a:solidFill>
                    <a:srgbClr val="FFFFFF"/>
                  </a:solidFill>
                  <a:effectLst>
                    <a:outerShdw blurRad="38100" dist="38100" dir="2700000" algn="tl">
                      <a:srgbClr val="000000"/>
                    </a:outerShdw>
                  </a:effectLst>
                </a:rPr>
                <a:t>.</a:t>
              </a:r>
            </a:p>
            <a:p>
              <a:r>
                <a:rPr lang="es-ES" sz="2000" b="1" dirty="0">
                  <a:solidFill>
                    <a:srgbClr val="FFFFFF"/>
                  </a:solidFill>
                  <a:effectLst>
                    <a:outerShdw blurRad="38100" dist="38100" dir="2700000" algn="tl">
                      <a:srgbClr val="000000"/>
                    </a:outerShdw>
                  </a:effectLst>
                  <a:latin typeface="Arial" charset="0"/>
                  <a:cs typeface="Arial" charset="0"/>
                </a:rPr>
                <a:t>↓ </a:t>
              </a:r>
              <a:r>
                <a:rPr lang="es-ES" sz="1600" b="1" dirty="0">
                  <a:solidFill>
                    <a:srgbClr val="FFFFFF"/>
                  </a:solidFill>
                  <a:effectLst>
                    <a:outerShdw blurRad="38100" dist="38100" dir="2700000" algn="tl">
                      <a:srgbClr val="000000"/>
                    </a:outerShdw>
                  </a:effectLst>
                </a:rPr>
                <a:t>FEV1 </a:t>
              </a:r>
              <a:r>
                <a:rPr lang="es-ES" sz="1600" b="1" u="sng" dirty="0">
                  <a:solidFill>
                    <a:srgbClr val="FFFFFF"/>
                  </a:solidFill>
                  <a:effectLst>
                    <a:outerShdw blurRad="38100" dist="38100" dir="2700000" algn="tl">
                      <a:srgbClr val="000000"/>
                    </a:outerShdw>
                  </a:effectLst>
                </a:rPr>
                <a:t>≥</a:t>
              </a:r>
              <a:r>
                <a:rPr lang="es-ES" sz="1600" b="1" dirty="0">
                  <a:solidFill>
                    <a:srgbClr val="FFFFFF"/>
                  </a:solidFill>
                  <a:effectLst>
                    <a:outerShdw blurRad="38100" dist="38100" dir="2700000" algn="tl">
                      <a:srgbClr val="000000"/>
                    </a:outerShdw>
                  </a:effectLst>
                </a:rPr>
                <a:t> 10 % tras 6 min de ejercicio</a:t>
              </a:r>
              <a:endParaRPr lang="es-ES_tradnl" sz="1600" b="1" dirty="0">
                <a:solidFill>
                  <a:srgbClr val="FFFFFF"/>
                </a:solidFill>
                <a:effectLst>
                  <a:outerShdw blurRad="38100" dist="38100" dir="2700000" algn="tl">
                    <a:srgbClr val="000000"/>
                  </a:outerShdw>
                </a:effectLst>
              </a:endParaRPr>
            </a:p>
          </p:txBody>
        </p:sp>
      </p:grpSp>
      <p:grpSp>
        <p:nvGrpSpPr>
          <p:cNvPr id="69639" name="Group 30"/>
          <p:cNvGrpSpPr>
            <a:grpSpLocks/>
          </p:cNvGrpSpPr>
          <p:nvPr/>
        </p:nvGrpSpPr>
        <p:grpSpPr bwMode="auto">
          <a:xfrm>
            <a:off x="422883" y="4861789"/>
            <a:ext cx="3644292" cy="433387"/>
            <a:chOff x="1060" y="1570"/>
            <a:chExt cx="2455" cy="635"/>
          </a:xfrm>
        </p:grpSpPr>
        <p:sp>
          <p:nvSpPr>
            <p:cNvPr id="414751" name="Rectangle 31"/>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14752" name="Rectangle 32"/>
            <p:cNvSpPr>
              <a:spLocks noChangeArrowheads="1"/>
            </p:cNvSpPr>
            <p:nvPr/>
          </p:nvSpPr>
          <p:spPr bwMode="auto">
            <a:xfrm>
              <a:off x="1584" y="1614"/>
              <a:ext cx="1350" cy="406"/>
            </a:xfrm>
            <a:prstGeom prst="rect">
              <a:avLst/>
            </a:prstGeom>
            <a:noFill/>
            <a:ln w="9525">
              <a:noFill/>
              <a:miter lim="800000"/>
              <a:headEnd/>
              <a:tailEnd/>
            </a:ln>
          </p:spPr>
          <p:txBody>
            <a:bodyPr wrap="none" lIns="0" tIns="0" rIns="0" bIns="0">
              <a:spAutoFit/>
            </a:bodyPr>
            <a:lstStyle/>
            <a:p>
              <a:pPr algn="ctr" eaLnBrk="0" hangingPunct="0">
                <a:defRPr/>
              </a:pPr>
              <a:r>
                <a:rPr lang="es-ES_tradnl" b="1" dirty="0">
                  <a:solidFill>
                    <a:srgbClr val="FFFFFF"/>
                  </a:solidFill>
                  <a:effectLst>
                    <a:outerShdw blurRad="38100" dist="38100" dir="2700000" algn="tl">
                      <a:srgbClr val="000000"/>
                    </a:outerShdw>
                  </a:effectLst>
                  <a:ea typeface="ＭＳ Ｐゴシック" charset="0"/>
                  <a:cs typeface="+mn-cs"/>
                </a:rPr>
                <a:t>FEV1 ≥ 12% (+ 200 ml)</a:t>
              </a:r>
            </a:p>
          </p:txBody>
        </p:sp>
      </p:grpSp>
      <p:sp>
        <p:nvSpPr>
          <p:cNvPr id="414762" name="Line 42"/>
          <p:cNvSpPr>
            <a:spLocks noChangeShapeType="1"/>
          </p:cNvSpPr>
          <p:nvPr/>
        </p:nvSpPr>
        <p:spPr bwMode="auto">
          <a:xfrm>
            <a:off x="2195513" y="4482268"/>
            <a:ext cx="0" cy="288925"/>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14764" name="Line 44"/>
          <p:cNvSpPr>
            <a:spLocks noChangeShapeType="1"/>
          </p:cNvSpPr>
          <p:nvPr/>
        </p:nvSpPr>
        <p:spPr bwMode="auto">
          <a:xfrm>
            <a:off x="4754795" y="4057614"/>
            <a:ext cx="433388" cy="0"/>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E72B3BED-EDA0-9C4C-8E9A-8140A3B8FF77}" type="slidenum">
              <a:rPr lang="es-ES" sz="1400">
                <a:solidFill>
                  <a:srgbClr val="00FFFF"/>
                </a:solidFill>
              </a:rPr>
              <a:pPr eaLnBrk="1" hangingPunct="1"/>
              <a:t>67</a:t>
            </a:fld>
            <a:endParaRPr lang="es-ES" sz="1400">
              <a:solidFill>
                <a:srgbClr val="00FFFF"/>
              </a:solidFill>
            </a:endParaRPr>
          </a:p>
        </p:txBody>
      </p:sp>
      <p:sp>
        <p:nvSpPr>
          <p:cNvPr id="423938" name="Rectangle 2"/>
          <p:cNvSpPr>
            <a:spLocks noGrp="1" noChangeArrowheads="1"/>
          </p:cNvSpPr>
          <p:nvPr>
            <p:ph type="title"/>
          </p:nvPr>
        </p:nvSpPr>
        <p:spPr>
          <a:xfrm>
            <a:off x="2339975" y="220015"/>
            <a:ext cx="4050200" cy="750055"/>
          </a:xfrm>
          <a:solidFill>
            <a:srgbClr val="C8FEFD"/>
          </a:solidFill>
        </p:spPr>
        <p:txBody>
          <a:bodyPr>
            <a:normAutofit fontScale="90000"/>
          </a:bodyPr>
          <a:lstStyle/>
          <a:p>
            <a:pPr eaLnBrk="1" hangingPunct="1">
              <a:defRPr/>
            </a:pPr>
            <a:r>
              <a:rPr lang="es-ES" dirty="0">
                <a:solidFill>
                  <a:schemeClr val="tx1"/>
                </a:solidFill>
                <a:latin typeface="Comic Sans MS" charset="0"/>
                <a:ea typeface="ＭＳ Ｐゴシック" charset="0"/>
                <a:cs typeface="+mj-cs"/>
              </a:rPr>
              <a:t>Asma</a:t>
            </a:r>
          </a:p>
        </p:txBody>
      </p:sp>
      <p:grpSp>
        <p:nvGrpSpPr>
          <p:cNvPr id="70659" name="Group 3"/>
          <p:cNvGrpSpPr>
            <a:grpSpLocks/>
          </p:cNvGrpSpPr>
          <p:nvPr/>
        </p:nvGrpSpPr>
        <p:grpSpPr bwMode="auto">
          <a:xfrm>
            <a:off x="247252" y="1090079"/>
            <a:ext cx="5832915" cy="754596"/>
            <a:chOff x="703" y="754"/>
            <a:chExt cx="4173" cy="408"/>
          </a:xfrm>
        </p:grpSpPr>
        <p:sp>
          <p:nvSpPr>
            <p:cNvPr id="423940" name="Rectangle 4"/>
            <p:cNvSpPr>
              <a:spLocks noChangeArrowheads="1"/>
            </p:cNvSpPr>
            <p:nvPr/>
          </p:nvSpPr>
          <p:spPr bwMode="auto">
            <a:xfrm>
              <a:off x="703" y="754"/>
              <a:ext cx="4173" cy="408"/>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solidFill>
                  <a:schemeClr val="bg1"/>
                </a:solidFill>
                <a:effectLst>
                  <a:outerShdw blurRad="38100" dist="38100" dir="2700000" algn="tl">
                    <a:srgbClr val="000000"/>
                  </a:outerShdw>
                </a:effectLst>
                <a:ea typeface="ＭＳ Ｐゴシック" charset="0"/>
                <a:cs typeface="+mn-cs"/>
              </a:endParaRPr>
            </a:p>
          </p:txBody>
        </p:sp>
        <p:sp>
          <p:nvSpPr>
            <p:cNvPr id="423941" name="Rectangle 5"/>
            <p:cNvSpPr>
              <a:spLocks noChangeArrowheads="1"/>
            </p:cNvSpPr>
            <p:nvPr/>
          </p:nvSpPr>
          <p:spPr bwMode="auto">
            <a:xfrm>
              <a:off x="793" y="799"/>
              <a:ext cx="3901" cy="300"/>
            </a:xfrm>
            <a:prstGeom prst="rect">
              <a:avLst/>
            </a:prstGeom>
            <a:noFill/>
            <a:ln w="9525">
              <a:noFill/>
              <a:miter lim="800000"/>
              <a:headEnd/>
              <a:tailEnd/>
            </a:ln>
          </p:spPr>
          <p:txBody>
            <a:bodyPr lIns="0" tIns="0" rIns="0" bIns="0">
              <a:spAutoFit/>
            </a:bodyPr>
            <a:lstStyle/>
            <a:p>
              <a:pPr algn="ctr" eaLnBrk="0" hangingPunct="0">
                <a:defRPr/>
              </a:pPr>
              <a:r>
                <a:rPr lang="es-ES" b="0" dirty="0">
                  <a:solidFill>
                    <a:schemeClr val="bg1"/>
                  </a:solidFill>
                  <a:effectLst>
                    <a:outerShdw blurRad="38100" dist="38100" dir="2700000" algn="tl">
                      <a:srgbClr val="000000"/>
                    </a:outerShdw>
                  </a:effectLst>
                  <a:ea typeface="ＭＳ Ｐゴシック" charset="0"/>
                  <a:cs typeface="+mn-cs"/>
                </a:rPr>
                <a:t>CLÍNICA SOSPECHOSA DE ASMA</a:t>
              </a:r>
            </a:p>
            <a:p>
              <a:pPr algn="ctr" eaLnBrk="0" hangingPunct="0">
                <a:defRPr/>
              </a:pPr>
              <a:r>
                <a:rPr lang="es-ES" b="0" dirty="0">
                  <a:solidFill>
                    <a:schemeClr val="bg1"/>
                  </a:solidFill>
                  <a:effectLst>
                    <a:outerShdw blurRad="38100" dist="38100" dir="2700000" algn="tl">
                      <a:srgbClr val="000000"/>
                    </a:outerShdw>
                  </a:effectLst>
                  <a:ea typeface="ＭＳ Ｐゴシック" charset="0"/>
                  <a:cs typeface="+mn-cs"/>
                </a:rPr>
                <a:t>Tos, disnea, sibilantes, tórax rígido, mejoría tras Beta-2</a:t>
              </a:r>
              <a:endParaRPr lang="es-ES_tradnl" b="0" dirty="0">
                <a:solidFill>
                  <a:schemeClr val="bg1"/>
                </a:solidFill>
                <a:effectLst>
                  <a:outerShdw blurRad="38100" dist="38100" dir="2700000" algn="tl">
                    <a:srgbClr val="000000"/>
                  </a:outerShdw>
                </a:effectLst>
                <a:ea typeface="ＭＳ Ｐゴシック" charset="0"/>
                <a:cs typeface="+mn-cs"/>
              </a:endParaRPr>
            </a:p>
          </p:txBody>
        </p:sp>
      </p:grpSp>
      <p:sp>
        <p:nvSpPr>
          <p:cNvPr id="423942" name="Line 6"/>
          <p:cNvSpPr>
            <a:spLocks noChangeShapeType="1"/>
          </p:cNvSpPr>
          <p:nvPr/>
        </p:nvSpPr>
        <p:spPr bwMode="auto">
          <a:xfrm>
            <a:off x="2195513" y="1916113"/>
            <a:ext cx="0" cy="288925"/>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70661" name="Group 7"/>
          <p:cNvGrpSpPr>
            <a:grpSpLocks/>
          </p:cNvGrpSpPr>
          <p:nvPr/>
        </p:nvGrpSpPr>
        <p:grpSpPr bwMode="auto">
          <a:xfrm>
            <a:off x="179388" y="2274888"/>
            <a:ext cx="4271962" cy="433387"/>
            <a:chOff x="1060" y="1570"/>
            <a:chExt cx="2455" cy="635"/>
          </a:xfrm>
        </p:grpSpPr>
        <p:sp>
          <p:nvSpPr>
            <p:cNvPr id="423944" name="Rectangle 8"/>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solidFill>
                  <a:srgbClr val="FFFFFF"/>
                </a:solidFill>
                <a:effectLst>
                  <a:outerShdw blurRad="38100" dist="38100" dir="2700000" algn="tl">
                    <a:srgbClr val="000000"/>
                  </a:outerShdw>
                </a:effectLst>
                <a:ea typeface="ＭＳ Ｐゴシック" charset="0"/>
                <a:cs typeface="+mn-cs"/>
              </a:endParaRPr>
            </a:p>
          </p:txBody>
        </p:sp>
        <p:sp>
          <p:nvSpPr>
            <p:cNvPr id="423945" name="Rectangle 9"/>
            <p:cNvSpPr>
              <a:spLocks noChangeArrowheads="1"/>
            </p:cNvSpPr>
            <p:nvPr/>
          </p:nvSpPr>
          <p:spPr bwMode="auto">
            <a:xfrm>
              <a:off x="1258" y="1614"/>
              <a:ext cx="2007" cy="406"/>
            </a:xfrm>
            <a:prstGeom prst="rect">
              <a:avLst/>
            </a:prstGeom>
            <a:noFill/>
            <a:ln w="9525">
              <a:noFill/>
              <a:miter lim="800000"/>
              <a:headEnd/>
              <a:tailEnd/>
            </a:ln>
          </p:spPr>
          <p:txBody>
            <a:bodyPr wrap="none" lIns="0" tIns="0" rIns="0" bIns="0">
              <a:spAutoFit/>
            </a:bodyPr>
            <a:lstStyle/>
            <a:p>
              <a:pPr algn="ctr" eaLnBrk="0" hangingPunct="0">
                <a:defRPr/>
              </a:pPr>
              <a:r>
                <a:rPr lang="es-ES_tradnl">
                  <a:solidFill>
                    <a:srgbClr val="FFFFFF"/>
                  </a:solidFill>
                  <a:effectLst>
                    <a:outerShdw blurRad="38100" dist="38100" dir="2700000" algn="tl">
                      <a:srgbClr val="000000"/>
                    </a:outerShdw>
                  </a:effectLst>
                  <a:ea typeface="ＭＳ Ｐゴシック" charset="0"/>
                  <a:cs typeface="+mn-cs"/>
                </a:rPr>
                <a:t>Espirometría + Test Broncodilatador</a:t>
              </a:r>
            </a:p>
          </p:txBody>
        </p:sp>
      </p:grpSp>
      <p:grpSp>
        <p:nvGrpSpPr>
          <p:cNvPr id="70662" name="Group 10"/>
          <p:cNvGrpSpPr>
            <a:grpSpLocks/>
          </p:cNvGrpSpPr>
          <p:nvPr/>
        </p:nvGrpSpPr>
        <p:grpSpPr bwMode="auto">
          <a:xfrm>
            <a:off x="179388" y="4365625"/>
            <a:ext cx="2160587" cy="1071563"/>
            <a:chOff x="1060" y="1570"/>
            <a:chExt cx="2455" cy="635"/>
          </a:xfrm>
        </p:grpSpPr>
        <p:sp>
          <p:nvSpPr>
            <p:cNvPr id="423947" name="Rectangle 11"/>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23948" name="Rectangle 12"/>
            <p:cNvSpPr>
              <a:spLocks noChangeArrowheads="1"/>
            </p:cNvSpPr>
            <p:nvPr/>
          </p:nvSpPr>
          <p:spPr bwMode="auto">
            <a:xfrm>
              <a:off x="1732" y="1613"/>
              <a:ext cx="1060" cy="492"/>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Sospecha</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Etiología</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Alérgica</a:t>
              </a:r>
            </a:p>
          </p:txBody>
        </p:sp>
      </p:grpSp>
      <p:grpSp>
        <p:nvGrpSpPr>
          <p:cNvPr id="70663" name="Group 13"/>
          <p:cNvGrpSpPr>
            <a:grpSpLocks/>
          </p:cNvGrpSpPr>
          <p:nvPr/>
        </p:nvGrpSpPr>
        <p:grpSpPr bwMode="auto">
          <a:xfrm>
            <a:off x="4643438" y="2852738"/>
            <a:ext cx="4213225" cy="879475"/>
            <a:chOff x="2925" y="1797"/>
            <a:chExt cx="2654" cy="554"/>
          </a:xfrm>
        </p:grpSpPr>
        <p:sp>
          <p:nvSpPr>
            <p:cNvPr id="423950" name="Rectangle 14"/>
            <p:cNvSpPr>
              <a:spLocks noChangeArrowheads="1"/>
            </p:cNvSpPr>
            <p:nvPr/>
          </p:nvSpPr>
          <p:spPr bwMode="auto">
            <a:xfrm>
              <a:off x="2925" y="1797"/>
              <a:ext cx="2653" cy="554"/>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solidFill>
                  <a:srgbClr val="FFFFFF"/>
                </a:solidFill>
                <a:effectLst>
                  <a:outerShdw blurRad="38100" dist="38100" dir="2700000" algn="tl">
                    <a:srgbClr val="000000"/>
                  </a:outerShdw>
                </a:effectLst>
                <a:ea typeface="ＭＳ Ｐゴシック" charset="0"/>
                <a:cs typeface="+mn-cs"/>
              </a:endParaRPr>
            </a:p>
          </p:txBody>
        </p:sp>
        <p:sp>
          <p:nvSpPr>
            <p:cNvPr id="423951" name="Rectangle 15"/>
            <p:cNvSpPr>
              <a:spLocks noChangeArrowheads="1"/>
            </p:cNvSpPr>
            <p:nvPr/>
          </p:nvSpPr>
          <p:spPr bwMode="auto">
            <a:xfrm>
              <a:off x="2971" y="1842"/>
              <a:ext cx="2608" cy="446"/>
            </a:xfrm>
            <a:prstGeom prst="rect">
              <a:avLst/>
            </a:prstGeom>
            <a:noFill/>
            <a:ln w="9525">
              <a:noFill/>
              <a:miter lim="800000"/>
              <a:headEnd/>
              <a:tailEnd/>
            </a:ln>
          </p:spPr>
          <p:txBody>
            <a:bodyPr lIns="0" tIns="0" rIns="0" bIns="0">
              <a:spAutoFit/>
            </a:bodyPr>
            <a:lstStyle/>
            <a:p>
              <a:r>
                <a:rPr lang="es-ES" sz="1400" b="0" u="sng" dirty="0">
                  <a:solidFill>
                    <a:srgbClr val="FFFFFF"/>
                  </a:solidFill>
                  <a:effectLst>
                    <a:outerShdw blurRad="38100" dist="38100" dir="2700000" algn="tl">
                      <a:srgbClr val="000000"/>
                    </a:outerShdw>
                  </a:effectLst>
                </a:rPr>
                <a:t>Otras medicas objetivas</a:t>
              </a:r>
              <a:r>
                <a:rPr lang="es-ES" sz="1400" b="0" dirty="0">
                  <a:solidFill>
                    <a:srgbClr val="FFFFFF"/>
                  </a:solidFill>
                  <a:effectLst>
                    <a:outerShdw blurRad="38100" dist="38100" dir="2700000" algn="tl">
                      <a:srgbClr val="000000"/>
                    </a:outerShdw>
                  </a:effectLst>
                </a:rPr>
                <a:t>:</a:t>
              </a:r>
            </a:p>
            <a:p>
              <a:r>
                <a:rPr lang="es-ES" sz="1400" b="0" dirty="0">
                  <a:solidFill>
                    <a:srgbClr val="FFFFFF"/>
                  </a:solidFill>
                  <a:effectLst>
                    <a:outerShdw blurRad="38100" dist="38100" dir="2700000" algn="tl">
                      <a:srgbClr val="000000"/>
                    </a:outerShdw>
                  </a:effectLst>
                </a:rPr>
                <a:t>Variabilidad diurna de PEF&gt;20%  3 / 2 </a:t>
              </a:r>
              <a:r>
                <a:rPr lang="es-ES" sz="1400" b="0" dirty="0" err="1">
                  <a:solidFill>
                    <a:srgbClr val="FFFFFF"/>
                  </a:solidFill>
                  <a:effectLst>
                    <a:outerShdw blurRad="38100" dist="38100" dir="2700000" algn="tl">
                      <a:srgbClr val="000000"/>
                    </a:outerShdw>
                  </a:effectLst>
                </a:rPr>
                <a:t>sem</a:t>
              </a:r>
              <a:r>
                <a:rPr lang="es-ES" sz="1400" b="0" dirty="0">
                  <a:solidFill>
                    <a:srgbClr val="FFFFFF"/>
                  </a:solidFill>
                  <a:effectLst>
                    <a:outerShdw blurRad="38100" dist="38100" dir="2700000" algn="tl">
                      <a:srgbClr val="000000"/>
                    </a:outerShdw>
                  </a:effectLst>
                </a:rPr>
                <a:t>.</a:t>
              </a:r>
            </a:p>
            <a:p>
              <a:r>
                <a:rPr lang="es-ES" b="0" dirty="0">
                  <a:solidFill>
                    <a:srgbClr val="FFFFFF"/>
                  </a:solidFill>
                  <a:effectLst>
                    <a:outerShdw blurRad="38100" dist="38100" dir="2700000" algn="tl">
                      <a:srgbClr val="000000"/>
                    </a:outerShdw>
                  </a:effectLst>
                  <a:latin typeface="Arial" charset="0"/>
                  <a:cs typeface="Arial" charset="0"/>
                </a:rPr>
                <a:t>↓ </a:t>
              </a:r>
              <a:r>
                <a:rPr lang="es-ES" sz="1400" b="0" dirty="0">
                  <a:solidFill>
                    <a:srgbClr val="FFFFFF"/>
                  </a:solidFill>
                  <a:effectLst>
                    <a:outerShdw blurRad="38100" dist="38100" dir="2700000" algn="tl">
                      <a:srgbClr val="000000"/>
                    </a:outerShdw>
                  </a:effectLst>
                </a:rPr>
                <a:t>FEV1 </a:t>
              </a:r>
              <a:r>
                <a:rPr lang="es-ES" sz="1400" b="0" u="sng" dirty="0">
                  <a:solidFill>
                    <a:srgbClr val="FFFFFF"/>
                  </a:solidFill>
                  <a:effectLst>
                    <a:outerShdw blurRad="38100" dist="38100" dir="2700000" algn="tl">
                      <a:srgbClr val="000000"/>
                    </a:outerShdw>
                  </a:effectLst>
                </a:rPr>
                <a:t>≥</a:t>
              </a:r>
              <a:r>
                <a:rPr lang="es-ES" sz="1400" b="0" dirty="0">
                  <a:solidFill>
                    <a:srgbClr val="FFFFFF"/>
                  </a:solidFill>
                  <a:effectLst>
                    <a:outerShdw blurRad="38100" dist="38100" dir="2700000" algn="tl">
                      <a:srgbClr val="000000"/>
                    </a:outerShdw>
                  </a:effectLst>
                </a:rPr>
                <a:t> 15 % tras 6 min de ejercicio</a:t>
              </a:r>
              <a:endParaRPr lang="es-ES_tradnl" sz="1400" b="0" dirty="0">
                <a:solidFill>
                  <a:srgbClr val="FFFFFF"/>
                </a:solidFill>
                <a:effectLst>
                  <a:outerShdw blurRad="38100" dist="38100" dir="2700000" algn="tl">
                    <a:srgbClr val="000000"/>
                  </a:outerShdw>
                </a:effectLst>
              </a:endParaRPr>
            </a:p>
          </p:txBody>
        </p:sp>
      </p:grpSp>
      <p:sp>
        <p:nvSpPr>
          <p:cNvPr id="423952" name="Line 16"/>
          <p:cNvSpPr>
            <a:spLocks noChangeShapeType="1"/>
          </p:cNvSpPr>
          <p:nvPr/>
        </p:nvSpPr>
        <p:spPr bwMode="auto">
          <a:xfrm flipH="1">
            <a:off x="1331913" y="3716338"/>
            <a:ext cx="863600" cy="504825"/>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70665" name="Group 17"/>
          <p:cNvGrpSpPr>
            <a:grpSpLocks/>
          </p:cNvGrpSpPr>
          <p:nvPr/>
        </p:nvGrpSpPr>
        <p:grpSpPr bwMode="auto">
          <a:xfrm>
            <a:off x="179388" y="3141663"/>
            <a:ext cx="3744912" cy="433387"/>
            <a:chOff x="1060" y="1570"/>
            <a:chExt cx="2455" cy="635"/>
          </a:xfrm>
        </p:grpSpPr>
        <p:sp>
          <p:nvSpPr>
            <p:cNvPr id="423954" name="Rectangle 18"/>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23955" name="Rectangle 19"/>
            <p:cNvSpPr>
              <a:spLocks noChangeArrowheads="1"/>
            </p:cNvSpPr>
            <p:nvPr/>
          </p:nvSpPr>
          <p:spPr bwMode="auto">
            <a:xfrm>
              <a:off x="1605" y="1614"/>
              <a:ext cx="1307" cy="406"/>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FEV1 ≥ 12% (+ 200 ml)</a:t>
              </a:r>
            </a:p>
          </p:txBody>
        </p:sp>
      </p:grpSp>
      <p:sp>
        <p:nvSpPr>
          <p:cNvPr id="423956" name="Line 20"/>
          <p:cNvSpPr>
            <a:spLocks noChangeShapeType="1"/>
          </p:cNvSpPr>
          <p:nvPr/>
        </p:nvSpPr>
        <p:spPr bwMode="auto">
          <a:xfrm>
            <a:off x="3419475" y="5516563"/>
            <a:ext cx="0" cy="576262"/>
          </a:xfrm>
          <a:prstGeom prst="line">
            <a:avLst/>
          </a:prstGeom>
          <a:noFill/>
          <a:ln w="57150">
            <a:solidFill>
              <a:srgbClr val="00FFFF"/>
            </a:solidFill>
            <a:round/>
            <a:headEnd/>
            <a:tailEn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23957" name="Line 21"/>
          <p:cNvSpPr>
            <a:spLocks noChangeShapeType="1"/>
          </p:cNvSpPr>
          <p:nvPr/>
        </p:nvSpPr>
        <p:spPr bwMode="auto">
          <a:xfrm>
            <a:off x="2339975" y="3716338"/>
            <a:ext cx="792163" cy="576262"/>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grpSp>
        <p:nvGrpSpPr>
          <p:cNvPr id="70668" name="Group 22"/>
          <p:cNvGrpSpPr>
            <a:grpSpLocks/>
          </p:cNvGrpSpPr>
          <p:nvPr/>
        </p:nvGrpSpPr>
        <p:grpSpPr bwMode="auto">
          <a:xfrm>
            <a:off x="2555875" y="4365625"/>
            <a:ext cx="1728788" cy="1071563"/>
            <a:chOff x="1060" y="1570"/>
            <a:chExt cx="2455" cy="635"/>
          </a:xfrm>
        </p:grpSpPr>
        <p:sp>
          <p:nvSpPr>
            <p:cNvPr id="423959" name="Rectangle 23"/>
            <p:cNvSpPr>
              <a:spLocks noChangeArrowheads="1"/>
            </p:cNvSpPr>
            <p:nvPr/>
          </p:nvSpPr>
          <p:spPr bwMode="auto">
            <a:xfrm>
              <a:off x="1060" y="1570"/>
              <a:ext cx="2455" cy="635"/>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b="1">
                <a:solidFill>
                  <a:srgbClr val="FFFFFF"/>
                </a:solidFill>
                <a:effectLst>
                  <a:outerShdw blurRad="38100" dist="38100" dir="2700000" algn="tl">
                    <a:srgbClr val="000000"/>
                  </a:outerShdw>
                </a:effectLst>
                <a:ea typeface="ＭＳ Ｐゴシック" charset="0"/>
                <a:cs typeface="+mn-cs"/>
              </a:endParaRPr>
            </a:p>
          </p:txBody>
        </p:sp>
        <p:sp>
          <p:nvSpPr>
            <p:cNvPr id="423960" name="Rectangle 24"/>
            <p:cNvSpPr>
              <a:spLocks noChangeArrowheads="1"/>
            </p:cNvSpPr>
            <p:nvPr/>
          </p:nvSpPr>
          <p:spPr bwMode="auto">
            <a:xfrm>
              <a:off x="1502" y="1613"/>
              <a:ext cx="1530" cy="492"/>
            </a:xfrm>
            <a:prstGeom prst="rect">
              <a:avLst/>
            </a:prstGeom>
            <a:noFill/>
            <a:ln w="9525">
              <a:noFill/>
              <a:miter lim="800000"/>
              <a:headEnd/>
              <a:tailEnd/>
            </a:ln>
          </p:spPr>
          <p:txBody>
            <a:bodyPr wrap="none" lIns="0" tIns="0" rIns="0" bIns="0">
              <a:spAutoFit/>
            </a:bodyPr>
            <a:lstStyle/>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Considerar</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otra</a:t>
              </a:r>
            </a:p>
            <a:p>
              <a:pPr algn="ctr" eaLnBrk="0" hangingPunct="0">
                <a:defRPr/>
              </a:pPr>
              <a:r>
                <a:rPr lang="es-ES_tradnl" b="1">
                  <a:solidFill>
                    <a:srgbClr val="FFFFFF"/>
                  </a:solidFill>
                  <a:effectLst>
                    <a:outerShdw blurRad="38100" dist="38100" dir="2700000" algn="tl">
                      <a:srgbClr val="000000"/>
                    </a:outerShdw>
                  </a:effectLst>
                  <a:ea typeface="ＭＳ Ｐゴシック" charset="0"/>
                  <a:cs typeface="+mn-cs"/>
                </a:rPr>
                <a:t>patología</a:t>
              </a:r>
            </a:p>
          </p:txBody>
        </p:sp>
      </p:grpSp>
      <p:sp>
        <p:nvSpPr>
          <p:cNvPr id="423961" name="Rectangle 25"/>
          <p:cNvSpPr>
            <a:spLocks noChangeArrowheads="1"/>
          </p:cNvSpPr>
          <p:nvPr/>
        </p:nvSpPr>
        <p:spPr bwMode="auto">
          <a:xfrm>
            <a:off x="4572000" y="4149725"/>
            <a:ext cx="4392613" cy="2519363"/>
          </a:xfrm>
          <a:prstGeom prst="rect">
            <a:avLst/>
          </a:prstGeom>
          <a:solidFill>
            <a:srgbClr val="333399"/>
          </a:solidFill>
          <a:ln w="9525">
            <a:solidFill>
              <a:schemeClr val="tx1"/>
            </a:solidFill>
            <a:miter lim="800000"/>
            <a:headEnd/>
            <a:tailEnd/>
          </a:ln>
          <a:effectLst>
            <a:outerShdw dist="81320" dir="3080412" algn="ctr" rotWithShape="0">
              <a:schemeClr val="tx1">
                <a:alpha val="74998"/>
              </a:schemeClr>
            </a:outerShdw>
          </a:effectLst>
        </p:spPr>
        <p:txBody>
          <a:bodyPr wrap="none" anchor="ctr"/>
          <a:lstStyle/>
          <a:p>
            <a:pPr>
              <a:defRPr/>
            </a:pPr>
            <a:endParaRPr lang="en-US">
              <a:solidFill>
                <a:srgbClr val="FFFFFF"/>
              </a:solidFill>
              <a:effectLst>
                <a:outerShdw blurRad="38100" dist="38100" dir="2700000" algn="tl">
                  <a:srgbClr val="000000"/>
                </a:outerShdw>
              </a:effectLst>
              <a:ea typeface="ＭＳ Ｐゴシック" charset="0"/>
              <a:cs typeface="+mn-cs"/>
            </a:endParaRPr>
          </a:p>
        </p:txBody>
      </p:sp>
      <p:sp>
        <p:nvSpPr>
          <p:cNvPr id="423962" name="Rectangle 26"/>
          <p:cNvSpPr>
            <a:spLocks noChangeArrowheads="1"/>
          </p:cNvSpPr>
          <p:nvPr/>
        </p:nvSpPr>
        <p:spPr bwMode="auto">
          <a:xfrm>
            <a:off x="4643438" y="4149725"/>
            <a:ext cx="4140200" cy="2585323"/>
          </a:xfrm>
          <a:prstGeom prst="rect">
            <a:avLst/>
          </a:prstGeom>
          <a:noFill/>
          <a:ln w="9525">
            <a:noFill/>
            <a:miter lim="800000"/>
            <a:headEnd/>
            <a:tailEnd/>
          </a:ln>
        </p:spPr>
        <p:txBody>
          <a:bodyPr lIns="0" tIns="0" rIns="0" bIns="0">
            <a:spAutoFit/>
          </a:bodyPr>
          <a:lstStyle/>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EPOC </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Enfermedad cardiaca</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Tumor Laríngeo, Traqueal, Pulmonar</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Bronquiectasias</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Cuerpo extraño</a:t>
            </a:r>
          </a:p>
          <a:p>
            <a:pPr>
              <a:buFontTx/>
              <a:buChar char="•"/>
              <a:defRPr/>
            </a:pPr>
            <a:r>
              <a:rPr lang="es-ES" sz="1400" b="1" dirty="0" err="1">
                <a:solidFill>
                  <a:srgbClr val="FFFFFF"/>
                </a:solidFill>
                <a:effectLst>
                  <a:outerShdw blurRad="38100" dist="38100" dir="2700000" algn="tl">
                    <a:srgbClr val="000000"/>
                  </a:outerShdw>
                </a:effectLst>
                <a:ea typeface="ＭＳ Ｐゴシック" charset="0"/>
                <a:cs typeface="+mn-cs"/>
              </a:rPr>
              <a:t>Enf</a:t>
            </a:r>
            <a:r>
              <a:rPr lang="es-ES" sz="1400" b="1" dirty="0">
                <a:solidFill>
                  <a:srgbClr val="FFFFFF"/>
                </a:solidFill>
                <a:effectLst>
                  <a:outerShdw blurRad="38100" dist="38100" dir="2700000" algn="tl">
                    <a:srgbClr val="000000"/>
                  </a:outerShdw>
                </a:effectLst>
                <a:ea typeface="ＭＳ Ｐゴシック" charset="0"/>
                <a:cs typeface="+mn-cs"/>
              </a:rPr>
              <a:t>. Pulmonar intersticial</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Embolismo pulmonar</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Aspiración</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Reflujo </a:t>
            </a:r>
            <a:r>
              <a:rPr lang="es-ES" sz="1400" b="1" dirty="0" err="1">
                <a:solidFill>
                  <a:srgbClr val="FFFFFF"/>
                </a:solidFill>
                <a:effectLst>
                  <a:outerShdw blurRad="38100" dist="38100" dir="2700000" algn="tl">
                    <a:srgbClr val="000000"/>
                  </a:outerShdw>
                </a:effectLst>
                <a:ea typeface="ＭＳ Ｐゴシック" charset="0"/>
                <a:cs typeface="+mn-cs"/>
              </a:rPr>
              <a:t>Gastro</a:t>
            </a:r>
            <a:r>
              <a:rPr lang="es-ES" sz="1400" b="1" dirty="0">
                <a:solidFill>
                  <a:srgbClr val="FFFFFF"/>
                </a:solidFill>
                <a:effectLst>
                  <a:outerShdw blurRad="38100" dist="38100" dir="2700000" algn="tl">
                    <a:srgbClr val="000000"/>
                  </a:outerShdw>
                </a:effectLst>
                <a:ea typeface="ＭＳ Ｐゴシック" charset="0"/>
                <a:cs typeface="+mn-cs"/>
              </a:rPr>
              <a:t>-Esofágico</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Disfunción cuerdas vocales</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Hiperventilación</a:t>
            </a:r>
          </a:p>
          <a:p>
            <a:pPr>
              <a:buFontTx/>
              <a:buChar char="•"/>
              <a:defRPr/>
            </a:pPr>
            <a:r>
              <a:rPr lang="es-ES" sz="1400" b="1" dirty="0">
                <a:solidFill>
                  <a:srgbClr val="FFFFFF"/>
                </a:solidFill>
                <a:effectLst>
                  <a:outerShdw blurRad="38100" dist="38100" dir="2700000" algn="tl">
                    <a:srgbClr val="000000"/>
                  </a:outerShdw>
                </a:effectLst>
                <a:ea typeface="ＭＳ Ｐゴシック" charset="0"/>
                <a:cs typeface="+mn-cs"/>
              </a:rPr>
              <a:t>Efectos secundarios de fármacos</a:t>
            </a:r>
            <a:endParaRPr lang="es-ES_tradnl" sz="1400" b="1" dirty="0">
              <a:solidFill>
                <a:srgbClr val="FFFFFF"/>
              </a:solidFill>
              <a:effectLst>
                <a:outerShdw blurRad="38100" dist="38100" dir="2700000" algn="tl">
                  <a:srgbClr val="000000"/>
                </a:outerShdw>
              </a:effectLst>
              <a:ea typeface="ＭＳ Ｐゴシック" charset="0"/>
              <a:cs typeface="+mn-cs"/>
            </a:endParaRPr>
          </a:p>
        </p:txBody>
      </p:sp>
      <p:sp>
        <p:nvSpPr>
          <p:cNvPr id="423963" name="Line 27"/>
          <p:cNvSpPr>
            <a:spLocks noChangeShapeType="1"/>
          </p:cNvSpPr>
          <p:nvPr/>
        </p:nvSpPr>
        <p:spPr bwMode="auto">
          <a:xfrm>
            <a:off x="2195513" y="2779713"/>
            <a:ext cx="0" cy="288925"/>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23964" name="Line 28"/>
          <p:cNvSpPr>
            <a:spLocks noChangeShapeType="1"/>
          </p:cNvSpPr>
          <p:nvPr/>
        </p:nvSpPr>
        <p:spPr bwMode="auto">
          <a:xfrm>
            <a:off x="3419475" y="6092825"/>
            <a:ext cx="936625" cy="0"/>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23965" name="Line 29"/>
          <p:cNvSpPr>
            <a:spLocks noChangeShapeType="1"/>
          </p:cNvSpPr>
          <p:nvPr/>
        </p:nvSpPr>
        <p:spPr bwMode="auto">
          <a:xfrm>
            <a:off x="4067175" y="3357563"/>
            <a:ext cx="433388" cy="0"/>
          </a:xfrm>
          <a:prstGeom prst="line">
            <a:avLst/>
          </a:prstGeom>
          <a:noFill/>
          <a:ln w="57150">
            <a:solidFill>
              <a:srgbClr val="00FFFF"/>
            </a:solidFill>
            <a:round/>
            <a:headEnd/>
            <a:tailEnd type="triangle" w="med" len="med"/>
          </a:ln>
          <a:effectLst/>
        </p:spPr>
        <p:txBody>
          <a:bodyPr/>
          <a:lstStyle/>
          <a:p>
            <a:pPr>
              <a:defRPr/>
            </a:pPr>
            <a:endParaRPr lang="es-ES">
              <a:effectLst>
                <a:outerShdw blurRad="38100" dist="38100" dir="2700000" algn="tl">
                  <a:srgbClr val="000000">
                    <a:alpha val="43137"/>
                  </a:srgbClr>
                </a:outerShdw>
              </a:effectLst>
              <a:latin typeface="Comic Sans MS" pitchFamily="66" charset="0"/>
              <a:ea typeface="+mn-ea"/>
              <a:cs typeface="+mn-cs"/>
            </a:endParaRPr>
          </a:p>
        </p:txBody>
      </p:sp>
      <p:sp>
        <p:nvSpPr>
          <p:cNvPr id="423966" name="Text Box 30"/>
          <p:cNvSpPr txBox="1">
            <a:spLocks noChangeArrowheads="1"/>
          </p:cNvSpPr>
          <p:nvPr/>
        </p:nvSpPr>
        <p:spPr bwMode="auto">
          <a:xfrm>
            <a:off x="2700338" y="3771900"/>
            <a:ext cx="469900"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NO</a:t>
            </a:r>
          </a:p>
        </p:txBody>
      </p:sp>
      <p:sp>
        <p:nvSpPr>
          <p:cNvPr id="423967" name="Text Box 31"/>
          <p:cNvSpPr txBox="1">
            <a:spLocks noChangeArrowheads="1"/>
          </p:cNvSpPr>
          <p:nvPr/>
        </p:nvSpPr>
        <p:spPr bwMode="auto">
          <a:xfrm>
            <a:off x="1258888" y="3789363"/>
            <a:ext cx="404812" cy="304800"/>
          </a:xfrm>
          <a:prstGeom prst="rect">
            <a:avLst/>
          </a:prstGeom>
          <a:noFill/>
          <a:ln w="9525">
            <a:noFill/>
            <a:miter lim="800000"/>
            <a:headEnd/>
            <a:tailEnd/>
          </a:ln>
          <a:effectLst/>
        </p:spPr>
        <p:txBody>
          <a:bodyPr wrap="none">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1400">
                <a:effectLst>
                  <a:outerShdw blurRad="38100" dist="38100" dir="2700000" algn="tl">
                    <a:srgbClr val="000000"/>
                  </a:outerShdw>
                </a:effectLst>
                <a:cs typeface="+mn-cs"/>
              </a:rPr>
              <a:t>SI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1DEBFDC8-86CA-E44E-BE65-38B5EE8E3484}" type="slidenum">
              <a:rPr lang="es-ES" sz="1400">
                <a:solidFill>
                  <a:srgbClr val="00FFFF"/>
                </a:solidFill>
              </a:rPr>
              <a:pPr eaLnBrk="1" hangingPunct="1"/>
              <a:t>68</a:t>
            </a:fld>
            <a:endParaRPr lang="es-ES" sz="1400">
              <a:solidFill>
                <a:srgbClr val="00FFFF"/>
              </a:solidFill>
            </a:endParaRPr>
          </a:p>
        </p:txBody>
      </p:sp>
      <p:sp>
        <p:nvSpPr>
          <p:cNvPr id="409602" name="Rectangle 2"/>
          <p:cNvSpPr>
            <a:spLocks noGrp="1" noChangeArrowheads="1"/>
          </p:cNvSpPr>
          <p:nvPr>
            <p:ph type="body" idx="1"/>
          </p:nvPr>
        </p:nvSpPr>
        <p:spPr>
          <a:xfrm>
            <a:off x="250825" y="1052513"/>
            <a:ext cx="8713788" cy="5616575"/>
          </a:xfrm>
        </p:spPr>
        <p:txBody>
          <a:bodyPr/>
          <a:lstStyle/>
          <a:p>
            <a:pPr algn="ctr" eaLnBrk="1" hangingPunct="1">
              <a:buFont typeface="Wingdings" charset="0"/>
              <a:buNone/>
              <a:defRPr/>
            </a:pPr>
            <a:endParaRPr lang="es-ES" sz="2000" u="sng" dirty="0">
              <a:solidFill>
                <a:srgbClr val="FFFF63"/>
              </a:solidFill>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2000" u="sng" dirty="0">
                <a:solidFill>
                  <a:srgbClr val="FF0000"/>
                </a:solidFill>
                <a:effectLst>
                  <a:outerShdw blurRad="38100" dist="38100" dir="2700000" algn="tl">
                    <a:srgbClr val="000000"/>
                  </a:outerShdw>
                </a:effectLst>
                <a:latin typeface="Arial" charset="0"/>
                <a:ea typeface="ＭＳ Ｐゴシック" charset="0"/>
                <a:cs typeface="+mn-cs"/>
              </a:rPr>
              <a:t>ATENCIÓN EN CENTROS DE ATENCIÓN PRIMARIA</a:t>
            </a:r>
          </a:p>
          <a:p>
            <a:pPr algn="ctr" eaLnBrk="1" hangingPunct="1">
              <a:buFont typeface="Wingdings" charset="0"/>
              <a:buNone/>
              <a:defRPr/>
            </a:pPr>
            <a:endParaRPr lang="es-ES" sz="2000" u="sng" dirty="0">
              <a:solidFill>
                <a:srgbClr val="FFFF63"/>
              </a:solidFill>
              <a:effectLst>
                <a:outerShdw blurRad="38100" dist="38100" dir="2700000" algn="tl">
                  <a:srgbClr val="000000"/>
                </a:outerShdw>
              </a:effectLst>
              <a:latin typeface="Arial" charset="0"/>
              <a:ea typeface="ＭＳ Ｐゴシック" charset="0"/>
              <a:cs typeface="+mn-cs"/>
            </a:endParaRP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Confirmar la clínica de asma con:</a:t>
            </a:r>
          </a:p>
          <a:p>
            <a:pPr lvl="1" eaLnBrk="1" hangingPunct="1">
              <a:defRPr/>
            </a:pPr>
            <a:r>
              <a:rPr lang="es-ES" sz="2000" dirty="0" err="1">
                <a:effectLst>
                  <a:outerShdw blurRad="38100" dist="38100" dir="2700000" algn="tl">
                    <a:srgbClr val="000000"/>
                  </a:outerShdw>
                </a:effectLst>
                <a:latin typeface="Arial" charset="0"/>
                <a:ea typeface="ＭＳ Ｐゴシック" charset="0"/>
              </a:rPr>
              <a:t>Espirometría</a:t>
            </a:r>
            <a:r>
              <a:rPr lang="es-ES" sz="2000" dirty="0">
                <a:effectLst>
                  <a:outerShdw blurRad="38100" dist="38100" dir="2700000" algn="tl">
                    <a:srgbClr val="000000"/>
                  </a:outerShdw>
                </a:effectLst>
                <a:latin typeface="Arial" charset="0"/>
                <a:ea typeface="ＭＳ Ｐゴシック" charset="0"/>
              </a:rPr>
              <a:t> basal y prueba de </a:t>
            </a:r>
            <a:r>
              <a:rPr lang="es-ES" sz="2000" dirty="0" err="1">
                <a:effectLst>
                  <a:outerShdw blurRad="38100" dist="38100" dir="2700000" algn="tl">
                    <a:srgbClr val="000000"/>
                  </a:outerShdw>
                </a:effectLst>
                <a:latin typeface="Arial" charset="0"/>
                <a:ea typeface="ＭＳ Ｐゴシック" charset="0"/>
              </a:rPr>
              <a:t>broncodilatación</a:t>
            </a:r>
            <a:r>
              <a:rPr lang="es-ES" sz="2000" dirty="0">
                <a:effectLst>
                  <a:outerShdw blurRad="38100" dist="38100" dir="2700000" algn="tl">
                    <a:srgbClr val="000000"/>
                  </a:outerShdw>
                </a:effectLst>
                <a:latin typeface="Arial" charset="0"/>
                <a:ea typeface="ＭＳ Ｐゴシック" charset="0"/>
              </a:rPr>
              <a:t>, considerándose positivo un aumento del 12 % en el FEV1 respecto al valor basal a los 15 minutos de la inhalación de 400 microgramos de salbutamol o equivalente. </a:t>
            </a:r>
          </a:p>
          <a:p>
            <a:pPr lvl="1" eaLnBrk="1" hangingPunct="1">
              <a:buFont typeface="Wingdings" charset="0"/>
              <a:buNone/>
              <a:defRPr/>
            </a:pPr>
            <a:endParaRPr lang="es-ES" sz="2000" dirty="0">
              <a:effectLst>
                <a:outerShdw blurRad="38100" dist="38100" dir="2700000" algn="tl">
                  <a:srgbClr val="000000"/>
                </a:outerShdw>
              </a:effectLst>
              <a:latin typeface="Arial" charset="0"/>
              <a:ea typeface="ＭＳ Ｐゴシック" charset="0"/>
            </a:endParaRPr>
          </a:p>
          <a:p>
            <a:pPr lvl="1" eaLnBrk="1" hangingPunct="1">
              <a:defRPr/>
            </a:pPr>
            <a:r>
              <a:rPr lang="es-ES" sz="2000" dirty="0">
                <a:effectLst>
                  <a:outerShdw blurRad="38100" dist="38100" dir="2700000" algn="tl">
                    <a:srgbClr val="000000"/>
                  </a:outerShdw>
                </a:effectLst>
                <a:latin typeface="Arial" charset="0"/>
                <a:ea typeface="ＭＳ Ｐゴシック" charset="0"/>
              </a:rPr>
              <a:t>En casos dudosos se puede plantear estudio de la variabilidad del flujo espiratorio máximo (PEF) mediante medidor de flujos domiciliario, considerándose altamente sugestivo de asma la variabilidad el PEF &gt; 20 % respecto al máximo basal del paciente, en tres determinaciones a lo largo de dos semanas.</a:t>
            </a:r>
          </a:p>
        </p:txBody>
      </p:sp>
      <p:sp>
        <p:nvSpPr>
          <p:cNvPr id="409603" name="Rectangle 3"/>
          <p:cNvSpPr>
            <a:spLocks noChangeArrowheads="1"/>
          </p:cNvSpPr>
          <p:nvPr/>
        </p:nvSpPr>
        <p:spPr bwMode="auto">
          <a:xfrm>
            <a:off x="2383220" y="0"/>
            <a:ext cx="4216018" cy="1371600"/>
          </a:xfrm>
          <a:prstGeom prst="rect">
            <a:avLst/>
          </a:prstGeom>
          <a:noFill/>
          <a:ln w="9525">
            <a:noFill/>
            <a:miter lim="800000"/>
            <a:headEnd/>
            <a:tailEnd/>
          </a:ln>
          <a:effectLst/>
        </p:spPr>
        <p:txBody>
          <a:bodyPr anchor="ctr"/>
          <a:lstStyle/>
          <a:p>
            <a:pPr algn="ctr">
              <a:defRPr/>
            </a:pPr>
            <a:r>
              <a:rPr lang="es-ES" sz="4400" b="0" dirty="0">
                <a:solidFill>
                  <a:srgbClr val="FF0000"/>
                </a:solidFill>
                <a:effectLst>
                  <a:outerShdw blurRad="38100" dist="38100" dir="2700000" algn="tl">
                    <a:srgbClr val="000000"/>
                  </a:outerShdw>
                </a:effectLst>
                <a:ea typeface="ＭＳ Ｐゴシック" charset="0"/>
                <a:cs typeface="+mn-cs"/>
              </a:rPr>
              <a:t>Asma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7F0F9E9F-6A1E-704D-A9D8-D4ED453B2ACA}" type="slidenum">
              <a:rPr lang="es-ES" sz="1400">
                <a:solidFill>
                  <a:srgbClr val="00FFFF"/>
                </a:solidFill>
              </a:rPr>
              <a:pPr eaLnBrk="1" hangingPunct="1"/>
              <a:t>69</a:t>
            </a:fld>
            <a:endParaRPr lang="es-ES" sz="1400">
              <a:solidFill>
                <a:srgbClr val="00FFFF"/>
              </a:solidFill>
            </a:endParaRPr>
          </a:p>
        </p:txBody>
      </p:sp>
      <p:sp>
        <p:nvSpPr>
          <p:cNvPr id="411650" name="Rectangle 2"/>
          <p:cNvSpPr>
            <a:spLocks noGrp="1" noChangeArrowheads="1"/>
          </p:cNvSpPr>
          <p:nvPr>
            <p:ph type="body" idx="1"/>
          </p:nvPr>
        </p:nvSpPr>
        <p:spPr>
          <a:xfrm>
            <a:off x="250825" y="1052513"/>
            <a:ext cx="8713788" cy="5616575"/>
          </a:xfrm>
        </p:spPr>
        <p:txBody>
          <a:bodyPr/>
          <a:lstStyle/>
          <a:p>
            <a:pPr algn="ctr" eaLnBrk="1" hangingPunct="1">
              <a:buFont typeface="Wingdings" charset="0"/>
              <a:buNone/>
              <a:defRPr/>
            </a:pPr>
            <a:endParaRPr lang="es-ES" sz="2000" u="sng" dirty="0">
              <a:solidFill>
                <a:srgbClr val="FFFF63"/>
              </a:solidFill>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2000" u="sng" dirty="0">
                <a:solidFill>
                  <a:srgbClr val="FF0000"/>
                </a:solidFill>
                <a:effectLst>
                  <a:outerShdw blurRad="38100" dist="38100" dir="2700000" algn="tl">
                    <a:srgbClr val="000000"/>
                  </a:outerShdw>
                </a:effectLst>
                <a:latin typeface="Arial" charset="0"/>
                <a:ea typeface="ＭＳ Ｐゴシック" charset="0"/>
                <a:cs typeface="+mn-cs"/>
              </a:rPr>
              <a:t>ATENCIÓN EN LA UNIDAD DE ALERGOLOGÍA (I)</a:t>
            </a:r>
          </a:p>
          <a:p>
            <a:pPr algn="ctr" eaLnBrk="1" hangingPunct="1">
              <a:buFont typeface="Wingdings" charset="0"/>
              <a:buNone/>
              <a:defRPr/>
            </a:pPr>
            <a:endParaRPr lang="es-ES" sz="2000" u="sng" dirty="0">
              <a:solidFill>
                <a:srgbClr val="FF0000"/>
              </a:solidFill>
              <a:effectLst>
                <a:outerShdw blurRad="38100" dist="38100" dir="2700000" algn="tl">
                  <a:srgbClr val="000000"/>
                </a:outerShdw>
              </a:effectLst>
              <a:latin typeface="Arial" charset="0"/>
              <a:ea typeface="ＭＳ Ｐゴシック" charset="0"/>
              <a:cs typeface="+mn-cs"/>
            </a:endParaRP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Completar el estudio de asma</a:t>
            </a:r>
          </a:p>
          <a:p>
            <a:pPr lvl="1" eaLnBrk="1" hangingPunct="1">
              <a:defRPr/>
            </a:pPr>
            <a:r>
              <a:rPr lang="es-ES" sz="2000" dirty="0">
                <a:effectLst>
                  <a:outerShdw blurRad="38100" dist="38100" dir="2700000" algn="tl">
                    <a:srgbClr val="000000"/>
                  </a:outerShdw>
                </a:effectLst>
                <a:latin typeface="Arial" charset="0"/>
                <a:ea typeface="ＭＳ Ｐゴシック" charset="0"/>
              </a:rPr>
              <a:t>Exploración funcional respiratoria basal y prueba de </a:t>
            </a:r>
            <a:r>
              <a:rPr lang="es-ES" sz="2000" dirty="0" err="1">
                <a:effectLst>
                  <a:outerShdw blurRad="38100" dist="38100" dir="2700000" algn="tl">
                    <a:srgbClr val="000000"/>
                  </a:outerShdw>
                </a:effectLst>
                <a:latin typeface="Arial" charset="0"/>
                <a:ea typeface="ＭＳ Ｐゴシック" charset="0"/>
              </a:rPr>
              <a:t>broncodilatación</a:t>
            </a:r>
            <a:endParaRPr lang="es-ES" sz="2000" dirty="0">
              <a:effectLst>
                <a:outerShdw blurRad="38100" dist="38100" dir="2700000" algn="tl">
                  <a:srgbClr val="000000"/>
                </a:outerShdw>
              </a:effectLst>
              <a:latin typeface="Arial" charset="0"/>
              <a:ea typeface="ＭＳ Ｐゴシック" charset="0"/>
            </a:endParaRPr>
          </a:p>
          <a:p>
            <a:pPr lvl="1" eaLnBrk="1" hangingPunct="1">
              <a:defRPr/>
            </a:pPr>
            <a:r>
              <a:rPr lang="es-ES" sz="2000" dirty="0">
                <a:effectLst>
                  <a:outerShdw blurRad="38100" dist="38100" dir="2700000" algn="tl">
                    <a:srgbClr val="000000"/>
                  </a:outerShdw>
                </a:effectLst>
                <a:latin typeface="Arial" charset="0"/>
                <a:ea typeface="ＭＳ Ｐゴシック" charset="0"/>
              </a:rPr>
              <a:t>Prueba de ejercicio</a:t>
            </a:r>
          </a:p>
          <a:p>
            <a:pPr lvl="1" eaLnBrk="1" hangingPunct="1">
              <a:defRPr/>
            </a:pPr>
            <a:r>
              <a:rPr lang="es-ES" sz="2000" dirty="0">
                <a:effectLst>
                  <a:outerShdw blurRad="38100" dist="38100" dir="2700000" algn="tl">
                    <a:srgbClr val="000000"/>
                  </a:outerShdw>
                </a:effectLst>
                <a:latin typeface="Arial" charset="0"/>
                <a:ea typeface="ＭＳ Ｐゴシック" charset="0"/>
              </a:rPr>
              <a:t>Prueba de provocación bronquial inespecífica con </a:t>
            </a:r>
            <a:r>
              <a:rPr lang="es-ES" sz="2000" dirty="0" err="1">
                <a:effectLst>
                  <a:outerShdw blurRad="38100" dist="38100" dir="2700000" algn="tl">
                    <a:srgbClr val="000000"/>
                  </a:outerShdw>
                </a:effectLst>
                <a:latin typeface="Arial" charset="0"/>
                <a:ea typeface="ＭＳ Ｐゴシック" charset="0"/>
              </a:rPr>
              <a:t>metacolina</a:t>
            </a:r>
            <a:endParaRPr lang="es-ES" sz="2000" dirty="0">
              <a:effectLst>
                <a:outerShdw blurRad="38100" dist="38100" dir="2700000" algn="tl">
                  <a:srgbClr val="000000"/>
                </a:outerShdw>
              </a:effectLst>
              <a:latin typeface="Arial" charset="0"/>
              <a:ea typeface="ＭＳ Ｐゴシック" charset="0"/>
            </a:endParaRP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Diagnóstico</a:t>
            </a:r>
            <a:r>
              <a:rPr lang="es-ES" u="sng" dirty="0">
                <a:effectLst>
                  <a:outerShdw blurRad="38100" dist="38100" dir="2700000" algn="tl">
                    <a:srgbClr val="000000"/>
                  </a:outerShdw>
                </a:effectLst>
                <a:latin typeface="Arial" charset="0"/>
                <a:ea typeface="ＭＳ Ｐゴシック" charset="0"/>
                <a:cs typeface="+mn-cs"/>
              </a:rPr>
              <a:t> </a:t>
            </a:r>
            <a:r>
              <a:rPr lang="es-ES" sz="2400" u="sng" dirty="0">
                <a:effectLst>
                  <a:outerShdw blurRad="38100" dist="38100" dir="2700000" algn="tl">
                    <a:srgbClr val="000000"/>
                  </a:outerShdw>
                </a:effectLst>
                <a:latin typeface="Arial" charset="0"/>
                <a:ea typeface="ＭＳ Ｐゴシック" charset="0"/>
                <a:cs typeface="+mn-cs"/>
              </a:rPr>
              <a:t>etiológico</a:t>
            </a:r>
          </a:p>
          <a:p>
            <a:pPr lvl="1" eaLnBrk="1" hangingPunct="1">
              <a:defRPr/>
            </a:pPr>
            <a:r>
              <a:rPr lang="es-ES" sz="2000" dirty="0">
                <a:effectLst>
                  <a:outerShdw blurRad="38100" dist="38100" dir="2700000" algn="tl">
                    <a:srgbClr val="000000"/>
                  </a:outerShdw>
                </a:effectLst>
                <a:latin typeface="Arial" charset="0"/>
                <a:ea typeface="ＭＳ Ｐゴシック" charset="0"/>
              </a:rPr>
              <a:t>Pruebas cutáneas con </a:t>
            </a:r>
            <a:r>
              <a:rPr lang="es-ES" sz="2000" dirty="0" err="1">
                <a:effectLst>
                  <a:outerShdw blurRad="38100" dist="38100" dir="2700000" algn="tl">
                    <a:srgbClr val="000000"/>
                  </a:outerShdw>
                </a:effectLst>
                <a:latin typeface="Arial" charset="0"/>
                <a:ea typeface="ＭＳ Ｐゴシック" charset="0"/>
              </a:rPr>
              <a:t>alergenos</a:t>
            </a:r>
            <a:endParaRPr lang="es-ES" sz="2000" dirty="0">
              <a:effectLst>
                <a:outerShdw blurRad="38100" dist="38100" dir="2700000" algn="tl">
                  <a:srgbClr val="000000"/>
                </a:outerShdw>
              </a:effectLst>
              <a:latin typeface="Arial" charset="0"/>
              <a:ea typeface="ＭＳ Ｐゴシック" charset="0"/>
            </a:endParaRPr>
          </a:p>
          <a:p>
            <a:pPr lvl="1" eaLnBrk="1" hangingPunct="1">
              <a:defRPr/>
            </a:pPr>
            <a:r>
              <a:rPr lang="es-ES" sz="2000" dirty="0">
                <a:effectLst>
                  <a:outerShdw blurRad="38100" dist="38100" dir="2700000" algn="tl">
                    <a:srgbClr val="000000"/>
                  </a:outerShdw>
                </a:effectLst>
                <a:latin typeface="Arial" charset="0"/>
                <a:ea typeface="ＭＳ Ｐゴシック" charset="0"/>
              </a:rPr>
              <a:t>Determinación de </a:t>
            </a:r>
            <a:r>
              <a:rPr lang="es-ES" sz="2000" dirty="0" err="1">
                <a:effectLst>
                  <a:outerShdw blurRad="38100" dist="38100" dir="2700000" algn="tl">
                    <a:srgbClr val="000000"/>
                  </a:outerShdw>
                </a:effectLst>
                <a:latin typeface="Arial" charset="0"/>
                <a:ea typeface="ＭＳ Ｐゴシック" charset="0"/>
              </a:rPr>
              <a:t>IgE</a:t>
            </a:r>
            <a:r>
              <a:rPr lang="es-ES" sz="2000" dirty="0">
                <a:effectLst>
                  <a:outerShdw blurRad="38100" dist="38100" dir="2700000" algn="tl">
                    <a:srgbClr val="000000"/>
                  </a:outerShdw>
                </a:effectLst>
                <a:latin typeface="Arial" charset="0"/>
                <a:ea typeface="ＭＳ Ｐゴシック" charset="0"/>
              </a:rPr>
              <a:t> sérica específica con </a:t>
            </a:r>
            <a:r>
              <a:rPr lang="es-ES" sz="2000" dirty="0" err="1">
                <a:effectLst>
                  <a:outerShdw blurRad="38100" dist="38100" dir="2700000" algn="tl">
                    <a:srgbClr val="000000"/>
                  </a:outerShdw>
                </a:effectLst>
                <a:latin typeface="Arial" charset="0"/>
                <a:ea typeface="ＭＳ Ｐゴシック" charset="0"/>
              </a:rPr>
              <a:t>alergenos</a:t>
            </a:r>
            <a:endParaRPr lang="es-ES" sz="2000" dirty="0">
              <a:effectLst>
                <a:outerShdw blurRad="38100" dist="38100" dir="2700000" algn="tl">
                  <a:srgbClr val="000000"/>
                </a:outerShdw>
              </a:effectLst>
              <a:latin typeface="Arial" charset="0"/>
              <a:ea typeface="ＭＳ Ｐゴシック" charset="0"/>
            </a:endParaRPr>
          </a:p>
          <a:p>
            <a:pPr lvl="1" eaLnBrk="1" hangingPunct="1">
              <a:defRPr/>
            </a:pPr>
            <a:r>
              <a:rPr lang="es-ES" sz="2000" dirty="0">
                <a:effectLst>
                  <a:outerShdw blurRad="38100" dist="38100" dir="2700000" algn="tl">
                    <a:srgbClr val="000000"/>
                  </a:outerShdw>
                </a:effectLst>
                <a:latin typeface="Arial" charset="0"/>
                <a:ea typeface="ＭＳ Ｐゴシック" charset="0"/>
              </a:rPr>
              <a:t>Prueba de provocación bronquial específica con </a:t>
            </a:r>
            <a:r>
              <a:rPr lang="es-ES" sz="2000" dirty="0" err="1">
                <a:effectLst>
                  <a:outerShdw blurRad="38100" dist="38100" dir="2700000" algn="tl">
                    <a:srgbClr val="000000"/>
                  </a:outerShdw>
                </a:effectLst>
                <a:latin typeface="Arial" charset="0"/>
                <a:ea typeface="ＭＳ Ｐゴシック" charset="0"/>
              </a:rPr>
              <a:t>alergenos</a:t>
            </a:r>
            <a:endParaRPr lang="es-ES" sz="2000" dirty="0">
              <a:effectLst>
                <a:outerShdw blurRad="38100" dist="38100" dir="2700000" algn="tl">
                  <a:srgbClr val="000000"/>
                </a:outerShdw>
              </a:effectLst>
              <a:latin typeface="Arial" charset="0"/>
              <a:ea typeface="ＭＳ Ｐゴシック" charset="0"/>
            </a:endParaRP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Estudio de la inflamación bronquial:</a:t>
            </a:r>
          </a:p>
          <a:p>
            <a:pPr lvl="1" eaLnBrk="1" hangingPunct="1">
              <a:defRPr/>
            </a:pPr>
            <a:r>
              <a:rPr lang="es-ES" sz="2000" dirty="0">
                <a:effectLst>
                  <a:outerShdw blurRad="38100" dist="38100" dir="2700000" algn="tl">
                    <a:srgbClr val="000000"/>
                  </a:outerShdw>
                </a:effectLst>
                <a:latin typeface="Arial" charset="0"/>
                <a:ea typeface="ＭＳ Ｐゴシック" charset="0"/>
              </a:rPr>
              <a:t>Niveles de óxido nítrico en aire espirado</a:t>
            </a:r>
          </a:p>
        </p:txBody>
      </p:sp>
      <p:sp>
        <p:nvSpPr>
          <p:cNvPr id="411651" name="Rectangle 3"/>
          <p:cNvSpPr>
            <a:spLocks noChangeArrowheads="1"/>
          </p:cNvSpPr>
          <p:nvPr/>
        </p:nvSpPr>
        <p:spPr bwMode="auto">
          <a:xfrm>
            <a:off x="179388" y="0"/>
            <a:ext cx="6419850" cy="1371600"/>
          </a:xfrm>
          <a:prstGeom prst="rect">
            <a:avLst/>
          </a:prstGeom>
          <a:noFill/>
          <a:ln w="9525">
            <a:noFill/>
            <a:miter lim="800000"/>
            <a:headEnd/>
            <a:tailEnd/>
          </a:ln>
          <a:effectLst/>
        </p:spPr>
        <p:txBody>
          <a:bodyPr anchor="ctr"/>
          <a:lstStyle/>
          <a:p>
            <a:pPr algn="ctr">
              <a:defRPr/>
            </a:pPr>
            <a:r>
              <a:rPr lang="es-ES" sz="4400" b="0" dirty="0">
                <a:solidFill>
                  <a:srgbClr val="FF0000"/>
                </a:solidFill>
                <a:effectLst>
                  <a:outerShdw blurRad="38100" dist="38100" dir="2700000" algn="tl">
                    <a:srgbClr val="000000"/>
                  </a:outerShdw>
                </a:effectLst>
                <a:ea typeface="ＭＳ Ｐゴシック" charset="0"/>
                <a:cs typeface="+mn-cs"/>
              </a:rPr>
              <a:t>Asma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143000" y="2362200"/>
            <a:ext cx="7162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s-ES" i="0">
              <a:cs typeface="+mn-cs"/>
            </a:endParaRPr>
          </a:p>
        </p:txBody>
      </p:sp>
      <p:sp>
        <p:nvSpPr>
          <p:cNvPr id="7172" name="Text Box 4"/>
          <p:cNvSpPr txBox="1">
            <a:spLocks noChangeArrowheads="1"/>
          </p:cNvSpPr>
          <p:nvPr/>
        </p:nvSpPr>
        <p:spPr bwMode="auto">
          <a:xfrm>
            <a:off x="533400" y="1981200"/>
            <a:ext cx="7848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s-ES" i="0">
              <a:cs typeface="+mn-cs"/>
            </a:endParaRPr>
          </a:p>
        </p:txBody>
      </p:sp>
      <p:pic>
        <p:nvPicPr>
          <p:cNvPr id="204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7" y="2445379"/>
            <a:ext cx="4748371" cy="3891721"/>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3868738" cy="3162300"/>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7176" name="Text Box 8"/>
          <p:cNvSpPr txBox="1">
            <a:spLocks noChangeArrowheads="1"/>
          </p:cNvSpPr>
          <p:nvPr/>
        </p:nvSpPr>
        <p:spPr bwMode="auto">
          <a:xfrm>
            <a:off x="468313" y="486102"/>
            <a:ext cx="6481762" cy="95410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sz="2800" b="1" i="0" dirty="0">
                <a:cs typeface="+mn-cs"/>
              </a:rPr>
              <a:t>Reacción de Hipersensibilidad tipo I           </a:t>
            </a:r>
            <a:r>
              <a:rPr lang="es-ES" sz="2800" b="1" i="0" dirty="0" err="1">
                <a:cs typeface="+mn-cs"/>
              </a:rPr>
              <a:t>IgE</a:t>
            </a:r>
            <a:r>
              <a:rPr lang="es-ES" sz="2800" b="1" i="0" dirty="0">
                <a:cs typeface="+mn-cs"/>
              </a:rPr>
              <a:t> mediada.</a:t>
            </a:r>
            <a:endParaRPr lang="es-ES" sz="2800" i="0" dirty="0">
              <a:cs typeface="+mn-cs"/>
            </a:endParaRPr>
          </a:p>
        </p:txBody>
      </p:sp>
      <p:sp>
        <p:nvSpPr>
          <p:cNvPr id="7177" name="Rectangle 9"/>
          <p:cNvSpPr>
            <a:spLocks noChangeArrowheads="1"/>
          </p:cNvSpPr>
          <p:nvPr/>
        </p:nvSpPr>
        <p:spPr bwMode="auto">
          <a:xfrm>
            <a:off x="6483718" y="486102"/>
            <a:ext cx="2159389" cy="20783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pic>
        <p:nvPicPr>
          <p:cNvPr id="20488" name="Picture 10" descr="I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1719" y="535763"/>
            <a:ext cx="1972749" cy="192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0451B155-5E04-9D45-BC8A-D72791844DF9}" type="slidenum">
              <a:rPr lang="es-ES" sz="1400">
                <a:solidFill>
                  <a:srgbClr val="00FFFF"/>
                </a:solidFill>
              </a:rPr>
              <a:pPr eaLnBrk="1" hangingPunct="1"/>
              <a:t>70</a:t>
            </a:fld>
            <a:endParaRPr lang="es-ES" sz="1400">
              <a:solidFill>
                <a:srgbClr val="00FFFF"/>
              </a:solidFill>
            </a:endParaRPr>
          </a:p>
        </p:txBody>
      </p:sp>
      <p:sp>
        <p:nvSpPr>
          <p:cNvPr id="410626" name="Rectangle 2"/>
          <p:cNvSpPr>
            <a:spLocks noGrp="1" noChangeArrowheads="1"/>
          </p:cNvSpPr>
          <p:nvPr>
            <p:ph type="body" idx="1"/>
          </p:nvPr>
        </p:nvSpPr>
        <p:spPr>
          <a:xfrm>
            <a:off x="250825" y="1052513"/>
            <a:ext cx="8713788" cy="5616575"/>
          </a:xfrm>
        </p:spPr>
        <p:txBody>
          <a:bodyPr/>
          <a:lstStyle/>
          <a:p>
            <a:pPr algn="ctr" eaLnBrk="1" hangingPunct="1">
              <a:buFont typeface="Wingdings" charset="0"/>
              <a:buNone/>
              <a:defRPr/>
            </a:pPr>
            <a:endParaRPr lang="es-ES" sz="2000" u="sng" dirty="0">
              <a:solidFill>
                <a:srgbClr val="FFFF63"/>
              </a:solidFill>
              <a:effectLst>
                <a:outerShdw blurRad="38100" dist="38100" dir="2700000" algn="tl">
                  <a:srgbClr val="000000"/>
                </a:outerShdw>
              </a:effectLst>
              <a:latin typeface="Arial" charset="0"/>
              <a:ea typeface="ＭＳ Ｐゴシック" charset="0"/>
              <a:cs typeface="+mn-cs"/>
            </a:endParaRPr>
          </a:p>
          <a:p>
            <a:pPr algn="ctr" eaLnBrk="1" hangingPunct="1">
              <a:buFont typeface="Wingdings" charset="0"/>
              <a:buNone/>
              <a:defRPr/>
            </a:pPr>
            <a:r>
              <a:rPr lang="es-ES" sz="2000" u="sng" dirty="0">
                <a:solidFill>
                  <a:srgbClr val="FF0000"/>
                </a:solidFill>
                <a:effectLst>
                  <a:outerShdw blurRad="38100" dist="38100" dir="2700000" algn="tl">
                    <a:srgbClr val="000000"/>
                  </a:outerShdw>
                </a:effectLst>
                <a:latin typeface="Arial" charset="0"/>
                <a:ea typeface="ＭＳ Ｐゴシック" charset="0"/>
                <a:cs typeface="+mn-cs"/>
              </a:rPr>
              <a:t>ATENCIÓN EN LA UNIDAD DE ALERGOLOGÍA (II)</a:t>
            </a:r>
          </a:p>
          <a:p>
            <a:pPr algn="ctr" eaLnBrk="1" hangingPunct="1">
              <a:buFont typeface="Wingdings" charset="0"/>
              <a:buNone/>
              <a:defRPr/>
            </a:pPr>
            <a:endParaRPr lang="es-ES" sz="2400" dirty="0">
              <a:effectLst>
                <a:outerShdw blurRad="38100" dist="38100" dir="2700000" algn="tl">
                  <a:srgbClr val="000000"/>
                </a:outerShdw>
              </a:effectLst>
              <a:latin typeface="Arial" charset="0"/>
              <a:ea typeface="ＭＳ Ｐゴシック" charset="0"/>
              <a:cs typeface="+mn-cs"/>
            </a:endParaRP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Instauración y control de la inmunoterapia</a:t>
            </a: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Educación sanitaria</a:t>
            </a:r>
            <a:r>
              <a:rPr lang="es-ES" sz="2400" dirty="0">
                <a:effectLst>
                  <a:outerShdw blurRad="38100" dist="38100" dir="2700000" algn="tl">
                    <a:srgbClr val="000000"/>
                  </a:outerShdw>
                </a:effectLst>
                <a:latin typeface="Arial" charset="0"/>
                <a:ea typeface="ＭＳ Ｐゴシック" charset="0"/>
                <a:cs typeface="+mn-cs"/>
              </a:rPr>
              <a:t>: </a:t>
            </a:r>
          </a:p>
          <a:p>
            <a:pPr lvl="1" eaLnBrk="1" hangingPunct="1">
              <a:defRPr/>
            </a:pPr>
            <a:r>
              <a:rPr lang="es-ES" sz="2000" dirty="0">
                <a:effectLst>
                  <a:outerShdw blurRad="38100" dist="38100" dir="2700000" algn="tl">
                    <a:srgbClr val="000000"/>
                  </a:outerShdw>
                </a:effectLst>
                <a:latin typeface="Arial" charset="0"/>
                <a:ea typeface="ＭＳ Ｐゴシック" charset="0"/>
              </a:rPr>
              <a:t>Aprendizaje de las técnicas de inhalación</a:t>
            </a:r>
          </a:p>
          <a:p>
            <a:pPr lvl="1" eaLnBrk="1" hangingPunct="1">
              <a:defRPr/>
            </a:pPr>
            <a:r>
              <a:rPr lang="es-ES" sz="2000" dirty="0">
                <a:effectLst>
                  <a:outerShdw blurRad="38100" dist="38100" dir="2700000" algn="tl">
                    <a:srgbClr val="000000"/>
                  </a:outerShdw>
                </a:effectLst>
                <a:latin typeface="Arial" charset="0"/>
                <a:ea typeface="ＭＳ Ｐゴシック" charset="0"/>
              </a:rPr>
              <a:t>Sesiones de educación sanitaria para informar acerca del asma y su tratamiento con el objetivo de facilitar el autocontrol y el manejo de la enfermedad por el propio paciente.</a:t>
            </a:r>
          </a:p>
          <a:p>
            <a:pPr eaLnBrk="1" hangingPunct="1">
              <a:defRPr/>
            </a:pPr>
            <a:r>
              <a:rPr lang="es-ES" sz="2400" u="sng" dirty="0">
                <a:effectLst>
                  <a:outerShdw blurRad="38100" dist="38100" dir="2700000" algn="tl">
                    <a:srgbClr val="000000"/>
                  </a:outerShdw>
                </a:effectLst>
                <a:latin typeface="Arial" charset="0"/>
                <a:ea typeface="ＭＳ Ｐゴシック" charset="0"/>
                <a:cs typeface="+mn-cs"/>
              </a:rPr>
              <a:t>Seguimiento y control del paciente en colaboración con el Pediatra.</a:t>
            </a:r>
            <a:r>
              <a:rPr lang="es-ES" sz="2400" dirty="0">
                <a:effectLst>
                  <a:outerShdw blurRad="38100" dist="38100" dir="2700000" algn="tl">
                    <a:srgbClr val="000000"/>
                  </a:outerShdw>
                </a:effectLst>
                <a:latin typeface="Arial" charset="0"/>
                <a:ea typeface="ＭＳ Ｐゴシック" charset="0"/>
                <a:cs typeface="+mn-cs"/>
              </a:rPr>
              <a:t> </a:t>
            </a:r>
          </a:p>
        </p:txBody>
      </p:sp>
      <p:sp>
        <p:nvSpPr>
          <p:cNvPr id="410627" name="Rectangle 3"/>
          <p:cNvSpPr>
            <a:spLocks noChangeArrowheads="1"/>
          </p:cNvSpPr>
          <p:nvPr/>
        </p:nvSpPr>
        <p:spPr bwMode="auto">
          <a:xfrm>
            <a:off x="179388" y="0"/>
            <a:ext cx="6419850" cy="1371600"/>
          </a:xfrm>
          <a:prstGeom prst="rect">
            <a:avLst/>
          </a:prstGeom>
          <a:noFill/>
          <a:ln w="9525">
            <a:noFill/>
            <a:miter lim="800000"/>
            <a:headEnd/>
            <a:tailEnd/>
          </a:ln>
          <a:effectLst/>
        </p:spPr>
        <p:txBody>
          <a:bodyPr anchor="ctr"/>
          <a:lstStyle/>
          <a:p>
            <a:pPr algn="ctr">
              <a:defRPr/>
            </a:pPr>
            <a:r>
              <a:rPr lang="es-ES" sz="4400" b="0" dirty="0">
                <a:solidFill>
                  <a:srgbClr val="FF0000"/>
                </a:solidFill>
                <a:effectLst>
                  <a:outerShdw blurRad="38100" dist="38100" dir="2700000" algn="tl">
                    <a:srgbClr val="000000"/>
                  </a:outerShdw>
                </a:effectLst>
                <a:ea typeface="ＭＳ Ｐゴシック" charset="0"/>
                <a:cs typeface="+mn-cs"/>
              </a:rPr>
              <a:t>Asma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0" y="188913"/>
            <a:ext cx="7040563" cy="1371600"/>
          </a:xfrm>
        </p:spPr>
        <p:txBody>
          <a:bodyPr>
            <a:normAutofit fontScale="90000"/>
          </a:bodyPr>
          <a:lstStyle/>
          <a:p>
            <a:pPr eaLnBrk="1" hangingPunct="1">
              <a:defRPr/>
            </a:pPr>
            <a:r>
              <a:rPr lang="es-ES_tradnl" sz="2400" b="1">
                <a:latin typeface="Comic Sans MS" charset="0"/>
                <a:ea typeface="ＭＳ Ｐゴシック" charset="0"/>
                <a:cs typeface="+mj-cs"/>
              </a:rPr>
              <a:t>Determinación de IgE sérica específica en el estudio del paciente con sospecha de patología alérgica respiratoria </a:t>
            </a:r>
            <a:br>
              <a:rPr lang="es-ES_tradnl" sz="2400" b="1">
                <a:latin typeface="Comic Sans MS" charset="0"/>
                <a:ea typeface="ＭＳ Ｐゴシック" charset="0"/>
                <a:cs typeface="+mj-cs"/>
              </a:rPr>
            </a:br>
            <a:r>
              <a:rPr lang="es-ES_tradnl" sz="2400" b="1">
                <a:latin typeface="Comic Sans MS" charset="0"/>
                <a:ea typeface="ＭＳ Ｐゴシック" charset="0"/>
                <a:cs typeface="+mj-cs"/>
              </a:rPr>
              <a:t>en Atención Primaria.</a:t>
            </a:r>
            <a:endParaRPr lang="es-ES" sz="2400">
              <a:latin typeface="Comic Sans MS" charset="0"/>
              <a:ea typeface="ＭＳ Ｐゴシック" charset="0"/>
              <a:cs typeface="+mj-cs"/>
            </a:endParaRPr>
          </a:p>
        </p:txBody>
      </p:sp>
      <p:sp>
        <p:nvSpPr>
          <p:cNvPr id="77826" name="3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9915EE2D-3721-DA43-8F6D-38A6FD6E2326}" type="slidenum">
              <a:rPr lang="es-ES" sz="1400">
                <a:solidFill>
                  <a:srgbClr val="00FFFF"/>
                </a:solidFill>
              </a:rPr>
              <a:pPr eaLnBrk="1" hangingPunct="1"/>
              <a:t>71</a:t>
            </a:fld>
            <a:endParaRPr lang="es-ES" sz="1400">
              <a:solidFill>
                <a:srgbClr val="00FFFF"/>
              </a:solidFill>
            </a:endParaRPr>
          </a:p>
        </p:txBody>
      </p:sp>
      <p:sp>
        <p:nvSpPr>
          <p:cNvPr id="428033" name="Rectangle 1"/>
          <p:cNvSpPr>
            <a:spLocks noChangeArrowheads="1"/>
          </p:cNvSpPr>
          <p:nvPr/>
        </p:nvSpPr>
        <p:spPr bwMode="auto">
          <a:xfrm>
            <a:off x="251520" y="2420888"/>
            <a:ext cx="8604448" cy="3108543"/>
          </a:xfrm>
          <a:prstGeom prst="rect">
            <a:avLst/>
          </a:prstGeom>
          <a:ln>
            <a:headEnd/>
            <a:tailEnd/>
          </a:ln>
          <a:effectLst>
            <a:glow rad="2286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nchor="ct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2800">
                <a:effectLst>
                  <a:outerShdw blurRad="38100" dist="38100" dir="2700000" algn="tl">
                    <a:srgbClr val="000000"/>
                  </a:outerShdw>
                </a:effectLst>
                <a:latin typeface="Century Gothic" charset="0"/>
                <a:ea typeface="Times New Roman" charset="0"/>
                <a:cs typeface="Arial" charset="0"/>
              </a:rPr>
              <a:t>La determinación de IgE sérica específica debe ser indicada y valorada por el Especialista en Alergología </a:t>
            </a:r>
            <a:r>
              <a:rPr lang="es-ES" sz="2800">
                <a:solidFill>
                  <a:srgbClr val="FFFF00"/>
                </a:solidFill>
                <a:effectLst>
                  <a:outerShdw blurRad="38100" dist="38100" dir="2700000" algn="tl">
                    <a:srgbClr val="000000"/>
                  </a:outerShdw>
                </a:effectLst>
                <a:latin typeface="Century Gothic" charset="0"/>
                <a:ea typeface="Times New Roman" charset="0"/>
                <a:cs typeface="Arial" charset="0"/>
              </a:rPr>
              <a:t>en el contexto del estudio alergológico</a:t>
            </a:r>
            <a:r>
              <a:rPr lang="es-ES" sz="2800">
                <a:effectLst>
                  <a:outerShdw blurRad="38100" dist="38100" dir="2700000" algn="tl">
                    <a:srgbClr val="000000"/>
                  </a:outerShdw>
                </a:effectLst>
                <a:latin typeface="Century Gothic" charset="0"/>
                <a:ea typeface="Times New Roman" charset="0"/>
                <a:cs typeface="Arial" charset="0"/>
              </a:rPr>
              <a:t> para valorar adecuadamente la </a:t>
            </a:r>
            <a:r>
              <a:rPr lang="es-ES" sz="2800">
                <a:solidFill>
                  <a:srgbClr val="FFFF00"/>
                </a:solidFill>
                <a:effectLst>
                  <a:outerShdw blurRad="38100" dist="38100" dir="2700000" algn="tl">
                    <a:srgbClr val="000000"/>
                  </a:outerShdw>
                </a:effectLst>
                <a:latin typeface="Century Gothic" charset="0"/>
                <a:ea typeface="Times New Roman" charset="0"/>
                <a:cs typeface="Arial" charset="0"/>
              </a:rPr>
              <a:t>relevancia clínica </a:t>
            </a:r>
            <a:r>
              <a:rPr lang="es-ES" sz="2800">
                <a:effectLst>
                  <a:outerShdw blurRad="38100" dist="38100" dir="2700000" algn="tl">
                    <a:srgbClr val="000000"/>
                  </a:outerShdw>
                </a:effectLst>
                <a:latin typeface="Century Gothic" charset="0"/>
                <a:ea typeface="Times New Roman" charset="0"/>
                <a:cs typeface="Arial" charset="0"/>
              </a:rPr>
              <a:t>de las sensibilizaciones observadas y evitar errores en la información al paciente.</a:t>
            </a:r>
            <a:endParaRPr lang="es-ES" sz="4000">
              <a:effectLst>
                <a:outerShdw blurRad="38100" dist="38100" dir="2700000" algn="tl">
                  <a:srgbClr val="000000"/>
                </a:outerShdw>
              </a:effectLst>
              <a:latin typeface="Century Gothic" charset="0"/>
              <a:ea typeface="Times New Roman"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28033"/>
                                        </p:tgtEl>
                                        <p:attrNameLst>
                                          <p:attrName>style.visibility</p:attrName>
                                        </p:attrNameLst>
                                      </p:cBhvr>
                                      <p:to>
                                        <p:strVal val="visible"/>
                                      </p:to>
                                    </p:set>
                                    <p:animEffect transition="in" filter="blinds(horizontal)">
                                      <p:cBhvr>
                                        <p:cTn id="7" dur="500"/>
                                        <p:tgtEl>
                                          <p:spTgt spid="428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0" y="188913"/>
            <a:ext cx="8855967" cy="1371600"/>
          </a:xfrm>
          <a:solidFill>
            <a:srgbClr val="2D83F4"/>
          </a:solidFill>
        </p:spPr>
        <p:txBody>
          <a:bodyPr>
            <a:normAutofit/>
          </a:bodyPr>
          <a:lstStyle/>
          <a:p>
            <a:pPr eaLnBrk="1" hangingPunct="1">
              <a:defRPr/>
            </a:pPr>
            <a:r>
              <a:rPr lang="es-ES_tradnl" sz="2400" b="1" dirty="0">
                <a:latin typeface="Comic Sans MS" charset="0"/>
                <a:ea typeface="ＭＳ Ｐゴシック" charset="0"/>
                <a:cs typeface="+mj-cs"/>
              </a:rPr>
              <a:t>Determinación de </a:t>
            </a:r>
            <a:r>
              <a:rPr lang="es-ES_tradnl" sz="2400" b="1" dirty="0" err="1">
                <a:latin typeface="Comic Sans MS" charset="0"/>
                <a:ea typeface="ＭＳ Ｐゴシック" charset="0"/>
                <a:cs typeface="+mj-cs"/>
              </a:rPr>
              <a:t>IgE</a:t>
            </a:r>
            <a:r>
              <a:rPr lang="es-ES_tradnl" sz="2400" b="1" dirty="0">
                <a:latin typeface="Comic Sans MS" charset="0"/>
                <a:ea typeface="ＭＳ Ｐゴシック" charset="0"/>
                <a:cs typeface="+mj-cs"/>
              </a:rPr>
              <a:t> sérica específica en el estudio del paciente con sospecha de patología alérgica respiratoria </a:t>
            </a:r>
            <a:br>
              <a:rPr lang="es-ES_tradnl" sz="2400" b="1" dirty="0">
                <a:latin typeface="Comic Sans MS" charset="0"/>
                <a:ea typeface="ＭＳ Ｐゴシック" charset="0"/>
                <a:cs typeface="+mj-cs"/>
              </a:rPr>
            </a:br>
            <a:r>
              <a:rPr lang="es-ES_tradnl" sz="2400" b="1" dirty="0">
                <a:latin typeface="Comic Sans MS" charset="0"/>
                <a:ea typeface="ＭＳ Ｐゴシック" charset="0"/>
                <a:cs typeface="+mj-cs"/>
              </a:rPr>
              <a:t>en Atención Primaria.</a:t>
            </a:r>
            <a:endParaRPr lang="es-ES" sz="2400" dirty="0">
              <a:latin typeface="Comic Sans MS" charset="0"/>
              <a:ea typeface="ＭＳ Ｐゴシック" charset="0"/>
              <a:cs typeface="+mj-cs"/>
            </a:endParaRPr>
          </a:p>
        </p:txBody>
      </p:sp>
      <p:sp>
        <p:nvSpPr>
          <p:cNvPr id="78850" name="3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09FAEB21-DF3F-C345-BE7B-BB21D110ED7C}" type="slidenum">
              <a:rPr lang="es-ES" sz="1400">
                <a:solidFill>
                  <a:srgbClr val="00FFFF"/>
                </a:solidFill>
              </a:rPr>
              <a:pPr eaLnBrk="1" hangingPunct="1"/>
              <a:t>72</a:t>
            </a:fld>
            <a:endParaRPr lang="es-ES" sz="1400">
              <a:solidFill>
                <a:srgbClr val="00FFFF"/>
              </a:solidFill>
            </a:endParaRPr>
          </a:p>
        </p:txBody>
      </p:sp>
      <p:sp>
        <p:nvSpPr>
          <p:cNvPr id="428033" name="Rectangle 1"/>
          <p:cNvSpPr>
            <a:spLocks noChangeArrowheads="1"/>
          </p:cNvSpPr>
          <p:nvPr/>
        </p:nvSpPr>
        <p:spPr bwMode="auto">
          <a:xfrm>
            <a:off x="413454" y="1783195"/>
            <a:ext cx="8073357" cy="4832093"/>
          </a:xfrm>
          <a:prstGeom prst="rect">
            <a:avLst/>
          </a:prstGeom>
          <a:solidFill>
            <a:srgbClr val="2D83F4"/>
          </a:solidFill>
          <a:ln>
            <a:headEnd/>
            <a:tailEnd/>
          </a:ln>
          <a:effectLst>
            <a:glow rad="2286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anchor="ct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2800" dirty="0">
                <a:solidFill>
                  <a:srgbClr val="FFFFFF"/>
                </a:solidFill>
                <a:effectLst>
                  <a:outerShdw blurRad="38100" dist="38100" dir="2700000" algn="tl">
                    <a:srgbClr val="000000"/>
                  </a:outerShdw>
                </a:effectLst>
                <a:latin typeface="Arial" charset="0"/>
              </a:rPr>
              <a:t>Si se considera necesario para valorar un paciente con sospecha de alergia respiratoria en Atención Primaria, se dispone del </a:t>
            </a:r>
            <a:r>
              <a:rPr lang="es-ES" sz="2800" dirty="0" err="1">
                <a:solidFill>
                  <a:srgbClr val="FF33CC"/>
                </a:solidFill>
                <a:effectLst>
                  <a:outerShdw blurRad="38100" dist="38100" dir="2700000" algn="tl">
                    <a:srgbClr val="000000"/>
                  </a:outerShdw>
                </a:effectLst>
                <a:latin typeface="Arial" charset="0"/>
              </a:rPr>
              <a:t>Phadiatop</a:t>
            </a:r>
            <a:r>
              <a:rPr lang="es-ES" sz="2800" dirty="0">
                <a:solidFill>
                  <a:srgbClr val="FF33CC"/>
                </a:solidFill>
                <a:effectLst>
                  <a:outerShdw blurRad="38100" dist="38100" dir="2700000" algn="tl">
                    <a:srgbClr val="000000"/>
                  </a:outerShdw>
                </a:effectLst>
                <a:latin typeface="Arial" charset="0"/>
              </a:rPr>
              <a:t>®</a:t>
            </a:r>
            <a:r>
              <a:rPr lang="es-ES" sz="2800" dirty="0">
                <a:solidFill>
                  <a:srgbClr val="FFFFFF"/>
                </a:solidFill>
                <a:effectLst>
                  <a:outerShdw blurRad="38100" dist="38100" dir="2700000" algn="tl">
                    <a:srgbClr val="000000"/>
                  </a:outerShdw>
                </a:effectLst>
                <a:latin typeface="Arial" charset="0"/>
              </a:rPr>
              <a:t> que es una </a:t>
            </a:r>
            <a:r>
              <a:rPr lang="es-ES" sz="2800" dirty="0">
                <a:solidFill>
                  <a:srgbClr val="FFFF00"/>
                </a:solidFill>
                <a:effectLst>
                  <a:outerShdw blurRad="38100" dist="38100" dir="2700000" algn="tl">
                    <a:srgbClr val="000000"/>
                  </a:outerShdw>
                </a:effectLst>
                <a:latin typeface="Arial" charset="0"/>
              </a:rPr>
              <a:t>técnica  de </a:t>
            </a:r>
            <a:r>
              <a:rPr lang="es-ES" sz="2800" dirty="0" err="1">
                <a:solidFill>
                  <a:srgbClr val="FFFF00"/>
                </a:solidFill>
                <a:effectLst>
                  <a:outerShdw blurRad="38100" dist="38100" dir="2700000" algn="tl">
                    <a:srgbClr val="000000"/>
                  </a:outerShdw>
                </a:effectLst>
                <a:latin typeface="Arial" charset="0"/>
              </a:rPr>
              <a:t>screening</a:t>
            </a:r>
            <a:r>
              <a:rPr lang="es-ES" sz="2800" dirty="0">
                <a:solidFill>
                  <a:srgbClr val="FFFF00"/>
                </a:solidFill>
                <a:effectLst>
                  <a:outerShdw blurRad="38100" dist="38100" dir="2700000" algn="tl">
                    <a:srgbClr val="000000"/>
                  </a:outerShdw>
                </a:effectLst>
                <a:latin typeface="Arial" charset="0"/>
              </a:rPr>
              <a:t> de sensibilización a </a:t>
            </a:r>
            <a:r>
              <a:rPr lang="es-ES" sz="2800" dirty="0" err="1">
                <a:solidFill>
                  <a:srgbClr val="FFFF00"/>
                </a:solidFill>
                <a:effectLst>
                  <a:outerShdw blurRad="38100" dist="38100" dir="2700000" algn="tl">
                    <a:srgbClr val="000000"/>
                  </a:outerShdw>
                </a:effectLst>
                <a:latin typeface="Arial" charset="0"/>
              </a:rPr>
              <a:t>aero-alergenos</a:t>
            </a:r>
            <a:r>
              <a:rPr lang="es-ES" sz="2800" dirty="0">
                <a:solidFill>
                  <a:srgbClr val="FFFF00"/>
                </a:solidFill>
                <a:effectLst>
                  <a:outerShdw blurRad="38100" dist="38100" dir="2700000" algn="tl">
                    <a:srgbClr val="000000"/>
                  </a:outerShdw>
                </a:effectLst>
                <a:latin typeface="Arial" charset="0"/>
              </a:rPr>
              <a:t>:</a:t>
            </a:r>
          </a:p>
          <a:p>
            <a:pPr eaLnBrk="1" hangingPunct="1">
              <a:defRPr/>
            </a:pPr>
            <a:r>
              <a:rPr lang="es-ES" sz="2800" dirty="0" err="1">
                <a:solidFill>
                  <a:srgbClr val="FF33CC"/>
                </a:solidFill>
                <a:effectLst>
                  <a:outerShdw blurRad="38100" dist="38100" dir="2700000" algn="tl">
                    <a:srgbClr val="000000"/>
                  </a:outerShdw>
                </a:effectLst>
                <a:latin typeface="Arial" charset="0"/>
              </a:rPr>
              <a:t>Phadiatop</a:t>
            </a:r>
            <a:r>
              <a:rPr lang="es-ES" sz="2800" dirty="0">
                <a:solidFill>
                  <a:srgbClr val="FF33CC"/>
                </a:solidFill>
                <a:effectLst>
                  <a:outerShdw blurRad="38100" dist="38100" dir="2700000" algn="tl">
                    <a:srgbClr val="000000"/>
                  </a:outerShdw>
                </a:effectLst>
                <a:latin typeface="Arial" charset="0"/>
              </a:rPr>
              <a:t>®</a:t>
            </a:r>
          </a:p>
          <a:p>
            <a:pPr eaLnBrk="1" hangingPunct="1">
              <a:defRPr/>
            </a:pPr>
            <a:r>
              <a:rPr lang="es-ES" sz="2800" dirty="0">
                <a:solidFill>
                  <a:srgbClr val="FFFFFF"/>
                </a:solidFill>
                <a:effectLst>
                  <a:outerShdw blurRad="38100" dist="38100" dir="2700000" algn="tl">
                    <a:srgbClr val="000000"/>
                  </a:outerShdw>
                </a:effectLst>
                <a:latin typeface="Arial" charset="0"/>
              </a:rPr>
              <a:t>Es una técnica in vitro, cualitativa, que </a:t>
            </a:r>
            <a:r>
              <a:rPr lang="es-ES" sz="2800" dirty="0">
                <a:solidFill>
                  <a:srgbClr val="FFFF63"/>
                </a:solidFill>
                <a:effectLst>
                  <a:outerShdw blurRad="38100" dist="38100" dir="2700000" algn="tl">
                    <a:srgbClr val="000000"/>
                  </a:outerShdw>
                </a:effectLst>
                <a:latin typeface="Arial" charset="0"/>
              </a:rPr>
              <a:t>confirma o excluye la presencia de sensibilización mediada por </a:t>
            </a:r>
            <a:r>
              <a:rPr lang="es-ES" sz="2800" dirty="0" err="1">
                <a:solidFill>
                  <a:srgbClr val="FFFF63"/>
                </a:solidFill>
                <a:effectLst>
                  <a:outerShdw blurRad="38100" dist="38100" dir="2700000" algn="tl">
                    <a:srgbClr val="000000"/>
                  </a:outerShdw>
                </a:effectLst>
                <a:latin typeface="Arial" charset="0"/>
              </a:rPr>
              <a:t>IgE</a:t>
            </a:r>
            <a:r>
              <a:rPr lang="es-ES" sz="2800" dirty="0">
                <a:solidFill>
                  <a:srgbClr val="FFFF63"/>
                </a:solidFill>
                <a:effectLst>
                  <a:outerShdw blurRad="38100" dist="38100" dir="2700000" algn="tl">
                    <a:srgbClr val="000000"/>
                  </a:outerShdw>
                </a:effectLst>
                <a:latin typeface="Arial" charset="0"/>
              </a:rPr>
              <a:t> </a:t>
            </a:r>
            <a:r>
              <a:rPr lang="es-ES" sz="2800" dirty="0">
                <a:solidFill>
                  <a:srgbClr val="FFFFFF"/>
                </a:solidFill>
                <a:effectLst>
                  <a:outerShdw blurRad="38100" dist="38100" dir="2700000" algn="tl">
                    <a:srgbClr val="000000"/>
                  </a:outerShdw>
                </a:effectLst>
                <a:latin typeface="Arial" charset="0"/>
              </a:rPr>
              <a:t>ante determinados </a:t>
            </a:r>
            <a:r>
              <a:rPr lang="es-ES" sz="2800" dirty="0" err="1">
                <a:solidFill>
                  <a:srgbClr val="FFFFFF"/>
                </a:solidFill>
                <a:effectLst>
                  <a:outerShdw blurRad="38100" dist="38100" dir="2700000" algn="tl">
                    <a:srgbClr val="000000"/>
                  </a:outerShdw>
                </a:effectLst>
                <a:latin typeface="Arial" charset="0"/>
              </a:rPr>
              <a:t>alergenos</a:t>
            </a:r>
            <a:r>
              <a:rPr lang="es-ES" sz="2800" dirty="0">
                <a:solidFill>
                  <a:srgbClr val="FFFFFF"/>
                </a:solidFill>
                <a:effectLst>
                  <a:outerShdw blurRad="38100" dist="38100" dir="2700000" algn="tl">
                    <a:srgbClr val="000000"/>
                  </a:outerShdw>
                </a:effectLst>
                <a:latin typeface="Arial" charset="0"/>
              </a:rPr>
              <a:t>, tras la extracción de una muestra de sangre.</a:t>
            </a:r>
            <a:endParaRPr lang="es-ES" sz="4000" dirty="0">
              <a:effectLst>
                <a:outerShdw blurRad="38100" dist="38100" dir="2700000" algn="tl">
                  <a:srgbClr val="000000"/>
                </a:outerShdw>
              </a:effectLst>
              <a:latin typeface="Century Gothic" charset="0"/>
            </a:endParaRPr>
          </a:p>
        </p:txBody>
      </p:sp>
      <p:sp>
        <p:nvSpPr>
          <p:cNvPr id="6" name="Text Box 8"/>
          <p:cNvSpPr txBox="1">
            <a:spLocks noChangeArrowheads="1"/>
          </p:cNvSpPr>
          <p:nvPr/>
        </p:nvSpPr>
        <p:spPr bwMode="auto">
          <a:xfrm rot="20626890">
            <a:off x="285750" y="1962150"/>
            <a:ext cx="8407400" cy="3367088"/>
          </a:xfrm>
          <a:prstGeom prst="rect">
            <a:avLst/>
          </a:prstGeom>
          <a:gradFill rotWithShape="1">
            <a:gsLst>
              <a:gs pos="0">
                <a:srgbClr val="FF3399">
                  <a:gamma/>
                  <a:shade val="46275"/>
                  <a:invGamma/>
                </a:srgbClr>
              </a:gs>
              <a:gs pos="50000">
                <a:srgbClr val="FF3399">
                  <a:alpha val="80000"/>
                </a:srgbClr>
              </a:gs>
              <a:gs pos="100000">
                <a:srgbClr val="FF3399">
                  <a:gamma/>
                  <a:shade val="46275"/>
                  <a:invGamma/>
                </a:srgbClr>
              </a:gs>
            </a:gsLst>
            <a:lin ang="5400000" scaled="1"/>
          </a:gradFill>
          <a:ln w="9525">
            <a:noFill/>
            <a:miter lim="800000"/>
            <a:headEnd/>
            <a:tailEnd/>
          </a:ln>
          <a:effectLst>
            <a:outerShdw dist="107763" dir="2700000" algn="ctr" rotWithShape="0">
              <a:schemeClr val="bg2">
                <a:alpha val="50000"/>
              </a:schemeClr>
            </a:outerShdw>
          </a:effectLst>
        </p:spPr>
        <p:txBody>
          <a:bodyP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spcBef>
                <a:spcPct val="30000"/>
              </a:spcBef>
              <a:defRPr/>
            </a:pPr>
            <a:r>
              <a:rPr lang="es-ES" sz="2800" dirty="0">
                <a:solidFill>
                  <a:srgbClr val="FFFF00"/>
                </a:solidFill>
                <a:effectLst>
                  <a:outerShdw blurRad="38100" dist="38100" dir="2700000" algn="tl">
                    <a:srgbClr val="000000"/>
                  </a:outerShdw>
                </a:effectLst>
                <a:cs typeface="+mn-cs"/>
              </a:rPr>
              <a:t>Con esta estrategia </a:t>
            </a:r>
          </a:p>
          <a:p>
            <a:pPr eaLnBrk="1" hangingPunct="1">
              <a:spcBef>
                <a:spcPct val="30000"/>
              </a:spcBef>
              <a:buClr>
                <a:srgbClr val="FFFF00"/>
              </a:buClr>
              <a:buSzPct val="200000"/>
              <a:buFont typeface="Arial" charset="0"/>
              <a:buChar char="•"/>
              <a:defRPr/>
            </a:pPr>
            <a:r>
              <a:rPr lang="es-ES" sz="2800" dirty="0">
                <a:solidFill>
                  <a:srgbClr val="FFFFFF"/>
                </a:solidFill>
                <a:effectLst>
                  <a:outerShdw blurRad="38100" dist="38100" dir="2700000" algn="tl">
                    <a:srgbClr val="000000"/>
                  </a:outerShdw>
                </a:effectLst>
                <a:cs typeface="+mn-cs"/>
              </a:rPr>
              <a:t>mejora el coste–beneficio de la determinación de </a:t>
            </a:r>
            <a:r>
              <a:rPr lang="es-ES" sz="2800" dirty="0" err="1">
                <a:solidFill>
                  <a:srgbClr val="FFFFFF"/>
                </a:solidFill>
                <a:effectLst>
                  <a:outerShdw blurRad="38100" dist="38100" dir="2700000" algn="tl">
                    <a:srgbClr val="000000"/>
                  </a:outerShdw>
                </a:effectLst>
                <a:cs typeface="+mn-cs"/>
              </a:rPr>
              <a:t>IgE</a:t>
            </a:r>
            <a:r>
              <a:rPr lang="es-ES" sz="2800" dirty="0">
                <a:solidFill>
                  <a:srgbClr val="FFFFFF"/>
                </a:solidFill>
                <a:effectLst>
                  <a:outerShdw blurRad="38100" dist="38100" dir="2700000" algn="tl">
                    <a:srgbClr val="000000"/>
                  </a:outerShdw>
                </a:effectLst>
                <a:cs typeface="+mn-cs"/>
              </a:rPr>
              <a:t> específicas </a:t>
            </a:r>
          </a:p>
          <a:p>
            <a:pPr eaLnBrk="1" hangingPunct="1">
              <a:spcBef>
                <a:spcPct val="30000"/>
              </a:spcBef>
              <a:buClr>
                <a:srgbClr val="FFFF00"/>
              </a:buClr>
              <a:buSzPct val="200000"/>
              <a:buFont typeface="Arial" charset="0"/>
              <a:buChar char="•"/>
              <a:defRPr/>
            </a:pPr>
            <a:r>
              <a:rPr lang="es-ES" sz="2800" dirty="0">
                <a:solidFill>
                  <a:srgbClr val="FFFFFF"/>
                </a:solidFill>
                <a:effectLst>
                  <a:outerShdw blurRad="38100" dist="38100" dir="2700000" algn="tl">
                    <a:srgbClr val="000000"/>
                  </a:outerShdw>
                </a:effectLst>
                <a:cs typeface="+mn-cs"/>
              </a:rPr>
              <a:t>permite obtener información objetiva sobre la presencia de sensibilización a </a:t>
            </a:r>
            <a:r>
              <a:rPr lang="es-ES" sz="2800" dirty="0" err="1">
                <a:solidFill>
                  <a:srgbClr val="FFFFFF"/>
                </a:solidFill>
                <a:effectLst>
                  <a:outerShdw blurRad="38100" dist="38100" dir="2700000" algn="tl">
                    <a:srgbClr val="000000"/>
                  </a:outerShdw>
                </a:effectLst>
                <a:cs typeface="+mn-cs"/>
              </a:rPr>
              <a:t>aero-alergenos</a:t>
            </a:r>
            <a:r>
              <a:rPr lang="es-ES" sz="2800" dirty="0">
                <a:solidFill>
                  <a:srgbClr val="FFFFFF"/>
                </a:solidFill>
                <a:effectLst>
                  <a:outerShdw blurRad="38100" dist="38100" dir="2700000" algn="tl">
                    <a:srgbClr val="000000"/>
                  </a:outerShdw>
                </a:effectLst>
                <a:cs typeface="+mn-cs"/>
              </a:rPr>
              <a:t> en pacientes  con sospecha clínica de enfermedad alérgica respiratoria</a:t>
            </a:r>
            <a:endParaRPr lang="es-ES_tradnl" sz="2800" dirty="0">
              <a:solidFill>
                <a:srgbClr val="FFFFFF"/>
              </a:solidFill>
              <a:effectLst>
                <a:outerShdw blurRad="38100" dist="38100" dir="2700000" algn="tl">
                  <a:srgbClr val="000000"/>
                </a:outerShdw>
              </a:effectLst>
              <a:latin typeface="Century Gothic"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51520" y="188913"/>
            <a:ext cx="8604448" cy="1371600"/>
          </a:xfrm>
          <a:solidFill>
            <a:srgbClr val="2D83F4"/>
          </a:solidFill>
        </p:spPr>
        <p:txBody>
          <a:bodyPr>
            <a:normAutofit/>
          </a:bodyPr>
          <a:lstStyle/>
          <a:p>
            <a:pPr eaLnBrk="1" hangingPunct="1">
              <a:defRPr/>
            </a:pPr>
            <a:r>
              <a:rPr lang="es-ES_tradnl" sz="2400" b="1">
                <a:latin typeface="Comic Sans MS" charset="0"/>
                <a:ea typeface="ＭＳ Ｐゴシック" charset="0"/>
                <a:cs typeface="+mj-cs"/>
              </a:rPr>
              <a:t>Determinación de IgE sérica específica en el estudio del paciente con sospecha de patología alérgica respiratoria </a:t>
            </a:r>
            <a:br>
              <a:rPr lang="es-ES_tradnl" sz="2400" b="1">
                <a:latin typeface="Comic Sans MS" charset="0"/>
                <a:ea typeface="ＭＳ Ｐゴシック" charset="0"/>
                <a:cs typeface="+mj-cs"/>
              </a:rPr>
            </a:br>
            <a:r>
              <a:rPr lang="es-ES_tradnl" sz="2400" b="1">
                <a:latin typeface="Comic Sans MS" charset="0"/>
                <a:ea typeface="ＭＳ Ｐゴシック" charset="0"/>
                <a:cs typeface="+mj-cs"/>
              </a:rPr>
              <a:t>en Atención Primaria.</a:t>
            </a:r>
            <a:endParaRPr lang="es-ES" sz="2400">
              <a:latin typeface="Comic Sans MS" charset="0"/>
              <a:ea typeface="ＭＳ Ｐゴシック" charset="0"/>
              <a:cs typeface="+mj-cs"/>
            </a:endParaRPr>
          </a:p>
        </p:txBody>
      </p:sp>
      <p:sp>
        <p:nvSpPr>
          <p:cNvPr id="79874" name="3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3D2017CC-0085-2543-B7DB-2D00ED12B7E0}" type="slidenum">
              <a:rPr lang="es-ES" sz="1400">
                <a:solidFill>
                  <a:srgbClr val="00FFFF"/>
                </a:solidFill>
              </a:rPr>
              <a:pPr eaLnBrk="1" hangingPunct="1"/>
              <a:t>73</a:t>
            </a:fld>
            <a:endParaRPr lang="es-ES" sz="1400">
              <a:solidFill>
                <a:srgbClr val="00FFFF"/>
              </a:solidFill>
            </a:endParaRPr>
          </a:p>
        </p:txBody>
      </p:sp>
      <p:sp>
        <p:nvSpPr>
          <p:cNvPr id="428033" name="Rectangle 1"/>
          <p:cNvSpPr>
            <a:spLocks noChangeArrowheads="1"/>
          </p:cNvSpPr>
          <p:nvPr/>
        </p:nvSpPr>
        <p:spPr bwMode="auto">
          <a:xfrm>
            <a:off x="251520" y="1559115"/>
            <a:ext cx="8604448" cy="4832092"/>
          </a:xfrm>
          <a:prstGeom prst="rect">
            <a:avLst/>
          </a:prstGeom>
          <a:solidFill>
            <a:srgbClr val="2D83F4"/>
          </a:solidFill>
          <a:ln>
            <a:headEnd/>
            <a:tailEnd/>
          </a:ln>
          <a:effectLst>
            <a:glow rad="2286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nchor="ct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2800" dirty="0" err="1">
                <a:solidFill>
                  <a:srgbClr val="FF33CC"/>
                </a:solidFill>
                <a:effectLst>
                  <a:outerShdw blurRad="38100" dist="38100" dir="2700000" algn="tl">
                    <a:srgbClr val="000000"/>
                  </a:outerShdw>
                </a:effectLst>
                <a:latin typeface="Arial" charset="0"/>
              </a:rPr>
              <a:t>Phadiatop</a:t>
            </a:r>
            <a:r>
              <a:rPr lang="es-ES" sz="2800" dirty="0">
                <a:solidFill>
                  <a:srgbClr val="FF33CC"/>
                </a:solidFill>
                <a:effectLst>
                  <a:outerShdw blurRad="38100" dist="38100" dir="2700000" algn="tl">
                    <a:srgbClr val="000000"/>
                  </a:outerShdw>
                </a:effectLst>
                <a:latin typeface="Arial" charset="0"/>
              </a:rPr>
              <a:t>®</a:t>
            </a:r>
          </a:p>
          <a:p>
            <a:pPr eaLnBrk="1" hangingPunct="1">
              <a:defRPr/>
            </a:pPr>
            <a:endParaRPr lang="es-ES" sz="2800" dirty="0">
              <a:solidFill>
                <a:srgbClr val="FF33CC"/>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800" dirty="0">
                <a:solidFill>
                  <a:srgbClr val="FFFFFF"/>
                </a:solidFill>
                <a:effectLst>
                  <a:outerShdw blurRad="38100" dist="38100" dir="2700000" algn="tl">
                    <a:srgbClr val="000000"/>
                  </a:outerShdw>
                </a:effectLst>
                <a:latin typeface="Arial" charset="0"/>
              </a:rPr>
              <a:t>Contiene una </a:t>
            </a:r>
            <a:r>
              <a:rPr lang="es-ES" sz="2800" dirty="0">
                <a:solidFill>
                  <a:srgbClr val="FFFF00"/>
                </a:solidFill>
                <a:effectLst>
                  <a:outerShdw blurRad="38100" dist="38100" dir="2700000" algn="tl">
                    <a:srgbClr val="000000"/>
                  </a:outerShdw>
                </a:effectLst>
                <a:latin typeface="Arial" charset="0"/>
              </a:rPr>
              <a:t>mezcla de </a:t>
            </a:r>
            <a:r>
              <a:rPr lang="es-ES" sz="2800" dirty="0" err="1">
                <a:solidFill>
                  <a:srgbClr val="FFFF00"/>
                </a:solidFill>
                <a:effectLst>
                  <a:outerShdw blurRad="38100" dist="38100" dir="2700000" algn="tl">
                    <a:srgbClr val="000000"/>
                  </a:outerShdw>
                </a:effectLst>
                <a:latin typeface="Arial" charset="0"/>
              </a:rPr>
              <a:t>neumoalergenos</a:t>
            </a:r>
            <a:r>
              <a:rPr lang="es-ES" sz="2800" dirty="0">
                <a:solidFill>
                  <a:srgbClr val="FFFF00"/>
                </a:solidFill>
                <a:effectLst>
                  <a:outerShdw blurRad="38100" dist="38100" dir="2700000" algn="tl">
                    <a:srgbClr val="000000"/>
                  </a:outerShdw>
                </a:effectLst>
                <a:latin typeface="Arial" charset="0"/>
              </a:rPr>
              <a:t> </a:t>
            </a:r>
            <a:r>
              <a:rPr lang="es-ES" sz="2800" dirty="0">
                <a:solidFill>
                  <a:srgbClr val="FFFFFF"/>
                </a:solidFill>
                <a:effectLst>
                  <a:outerShdw blurRad="38100" dist="38100" dir="2700000" algn="tl">
                    <a:srgbClr val="000000"/>
                  </a:outerShdw>
                </a:effectLst>
                <a:latin typeface="Arial" charset="0"/>
              </a:rPr>
              <a:t>prevalentes (ácaros, </a:t>
            </a:r>
            <a:r>
              <a:rPr lang="es-ES" sz="2800" dirty="0" err="1">
                <a:solidFill>
                  <a:srgbClr val="FFFFFF"/>
                </a:solidFill>
                <a:effectLst>
                  <a:outerShdw blurRad="38100" dist="38100" dir="2700000" algn="tl">
                    <a:srgbClr val="000000"/>
                  </a:outerShdw>
                </a:effectLst>
                <a:latin typeface="Arial" charset="0"/>
              </a:rPr>
              <a:t>pólenes,epitelios</a:t>
            </a:r>
            <a:r>
              <a:rPr lang="es-ES" sz="2800" dirty="0">
                <a:solidFill>
                  <a:srgbClr val="FFFFFF"/>
                </a:solidFill>
                <a:effectLst>
                  <a:outerShdw blurRad="38100" dist="38100" dir="2700000" algn="tl">
                    <a:srgbClr val="000000"/>
                  </a:outerShdw>
                </a:effectLst>
                <a:latin typeface="Arial" charset="0"/>
              </a:rPr>
              <a:t> de perro y gato, hongos) responsables de más del </a:t>
            </a:r>
            <a:r>
              <a:rPr lang="es-ES" sz="2800" dirty="0">
                <a:solidFill>
                  <a:srgbClr val="FFFF00"/>
                </a:solidFill>
                <a:effectLst>
                  <a:outerShdw blurRad="38100" dist="38100" dir="2700000" algn="tl">
                    <a:srgbClr val="000000"/>
                  </a:outerShdw>
                </a:effectLst>
                <a:latin typeface="Arial" charset="0"/>
              </a:rPr>
              <a:t>90% de sensibilizaciones</a:t>
            </a:r>
            <a:r>
              <a:rPr lang="es-ES" sz="2800" dirty="0">
                <a:solidFill>
                  <a:srgbClr val="FFFFFF"/>
                </a:solidFill>
                <a:effectLst>
                  <a:outerShdw blurRad="38100" dist="38100" dir="2700000" algn="tl">
                    <a:srgbClr val="000000"/>
                  </a:outerShdw>
                </a:effectLst>
                <a:latin typeface="Arial" charset="0"/>
              </a:rPr>
              <a:t> en niños mayores de 5 años y adultos</a:t>
            </a:r>
            <a:endParaRPr lang="es-ES" sz="2800" dirty="0">
              <a:solidFill>
                <a:srgbClr val="FFFF00"/>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endParaRPr lang="es-ES" sz="2800" dirty="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800" dirty="0">
                <a:solidFill>
                  <a:srgbClr val="FFFFFF"/>
                </a:solidFill>
                <a:effectLst>
                  <a:outerShdw blurRad="38100" dist="38100" dir="2700000" algn="tl">
                    <a:srgbClr val="000000"/>
                  </a:outerShdw>
                </a:effectLst>
                <a:latin typeface="Arial" charset="0"/>
              </a:rPr>
              <a:t>El resultado de </a:t>
            </a:r>
            <a:r>
              <a:rPr lang="es-ES" sz="2800" dirty="0" err="1">
                <a:solidFill>
                  <a:srgbClr val="FFFFFF"/>
                </a:solidFill>
                <a:effectLst>
                  <a:outerShdw blurRad="38100" dist="38100" dir="2700000" algn="tl">
                    <a:srgbClr val="000000"/>
                  </a:outerShdw>
                </a:effectLst>
                <a:latin typeface="Arial" charset="0"/>
              </a:rPr>
              <a:t>Phadiatop</a:t>
            </a:r>
            <a:r>
              <a:rPr lang="es-ES" sz="2800" dirty="0">
                <a:solidFill>
                  <a:srgbClr val="FFFFFF"/>
                </a:solidFill>
                <a:effectLst>
                  <a:outerShdw blurRad="38100" dist="38100" dir="2700000" algn="tl">
                    <a:srgbClr val="000000"/>
                  </a:outerShdw>
                </a:effectLst>
                <a:latin typeface="Arial" charset="0"/>
              </a:rPr>
              <a:t> es </a:t>
            </a:r>
            <a:r>
              <a:rPr lang="es-ES" sz="2800" dirty="0">
                <a:solidFill>
                  <a:srgbClr val="FFFF00"/>
                </a:solidFill>
                <a:effectLst>
                  <a:outerShdw blurRad="38100" dist="38100" dir="2700000" algn="tl">
                    <a:srgbClr val="000000"/>
                  </a:outerShdw>
                </a:effectLst>
                <a:latin typeface="Arial" charset="0"/>
              </a:rPr>
              <a:t>cualitativo</a:t>
            </a:r>
            <a:r>
              <a:rPr lang="es-ES" sz="2800" dirty="0">
                <a:solidFill>
                  <a:srgbClr val="FFFFFF"/>
                </a:solidFill>
                <a:effectLst>
                  <a:outerShdw blurRad="38100" dist="38100" dir="2700000" algn="tl">
                    <a:srgbClr val="000000"/>
                  </a:outerShdw>
                </a:effectLst>
                <a:latin typeface="Arial" charset="0"/>
              </a:rPr>
              <a:t>, de tal modo que nos dice si está o no sensibilizado a alguno de los </a:t>
            </a:r>
            <a:r>
              <a:rPr lang="es-ES" sz="2800" dirty="0" err="1">
                <a:solidFill>
                  <a:srgbClr val="FFFFFF"/>
                </a:solidFill>
                <a:effectLst>
                  <a:outerShdw blurRad="38100" dist="38100" dir="2700000" algn="tl">
                    <a:srgbClr val="000000"/>
                  </a:outerShdw>
                </a:effectLst>
                <a:latin typeface="Arial" charset="0"/>
              </a:rPr>
              <a:t>alergenos</a:t>
            </a:r>
            <a:r>
              <a:rPr lang="es-ES" sz="2800" dirty="0">
                <a:solidFill>
                  <a:srgbClr val="FFFFFF"/>
                </a:solidFill>
                <a:effectLst>
                  <a:outerShdw blurRad="38100" dist="38100" dir="2700000" algn="tl">
                    <a:srgbClr val="000000"/>
                  </a:outerShdw>
                </a:effectLst>
                <a:latin typeface="Arial" charset="0"/>
              </a:rPr>
              <a:t> que contiene. </a:t>
            </a:r>
            <a:endParaRPr lang="es-ES" sz="4000" dirty="0">
              <a:effectLst>
                <a:outerShdw blurRad="38100" dist="38100" dir="2700000" algn="tl">
                  <a:srgbClr val="000000"/>
                </a:outerShdw>
              </a:effectLst>
              <a:latin typeface="Century Gothic"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51520" y="188913"/>
            <a:ext cx="8604448" cy="1371600"/>
          </a:xfrm>
          <a:solidFill>
            <a:srgbClr val="2D83F4"/>
          </a:solidFill>
        </p:spPr>
        <p:txBody>
          <a:bodyPr>
            <a:normAutofit/>
          </a:bodyPr>
          <a:lstStyle/>
          <a:p>
            <a:pPr eaLnBrk="1" hangingPunct="1">
              <a:defRPr/>
            </a:pPr>
            <a:r>
              <a:rPr lang="es-ES_tradnl" sz="2400" b="1" dirty="0">
                <a:latin typeface="Comic Sans MS" charset="0"/>
                <a:ea typeface="ＭＳ Ｐゴシック" charset="0"/>
                <a:cs typeface="+mj-cs"/>
              </a:rPr>
              <a:t>Determinación de </a:t>
            </a:r>
            <a:r>
              <a:rPr lang="es-ES_tradnl" sz="2400" b="1" dirty="0" err="1">
                <a:latin typeface="Comic Sans MS" charset="0"/>
                <a:ea typeface="ＭＳ Ｐゴシック" charset="0"/>
                <a:cs typeface="+mj-cs"/>
              </a:rPr>
              <a:t>IgE</a:t>
            </a:r>
            <a:r>
              <a:rPr lang="es-ES_tradnl" sz="2400" b="1" dirty="0">
                <a:latin typeface="Comic Sans MS" charset="0"/>
                <a:ea typeface="ＭＳ Ｐゴシック" charset="0"/>
                <a:cs typeface="+mj-cs"/>
              </a:rPr>
              <a:t> sérica específica en el estudio del paciente con sospecha de patología alérgica respiratoria </a:t>
            </a:r>
            <a:br>
              <a:rPr lang="es-ES_tradnl" sz="2400" b="1" dirty="0">
                <a:latin typeface="Comic Sans MS" charset="0"/>
                <a:ea typeface="ＭＳ Ｐゴシック" charset="0"/>
                <a:cs typeface="+mj-cs"/>
              </a:rPr>
            </a:br>
            <a:r>
              <a:rPr lang="es-ES_tradnl" sz="2400" b="1" dirty="0">
                <a:latin typeface="Comic Sans MS" charset="0"/>
                <a:ea typeface="ＭＳ Ｐゴシック" charset="0"/>
                <a:cs typeface="+mj-cs"/>
              </a:rPr>
              <a:t>en Atención Primaria.</a:t>
            </a:r>
            <a:endParaRPr lang="es-ES" sz="2400" dirty="0">
              <a:latin typeface="Comic Sans MS" charset="0"/>
              <a:ea typeface="ＭＳ Ｐゴシック" charset="0"/>
              <a:cs typeface="+mj-cs"/>
            </a:endParaRPr>
          </a:p>
        </p:txBody>
      </p:sp>
      <p:sp>
        <p:nvSpPr>
          <p:cNvPr id="80898" name="3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9E616CF0-44C5-AF40-8E1E-CE815457E879}" type="slidenum">
              <a:rPr lang="es-ES" sz="1400">
                <a:solidFill>
                  <a:srgbClr val="00FFFF"/>
                </a:solidFill>
              </a:rPr>
              <a:pPr eaLnBrk="1" hangingPunct="1"/>
              <a:t>74</a:t>
            </a:fld>
            <a:endParaRPr lang="es-ES" sz="1400">
              <a:solidFill>
                <a:srgbClr val="00FFFF"/>
              </a:solidFill>
            </a:endParaRPr>
          </a:p>
        </p:txBody>
      </p:sp>
      <p:sp>
        <p:nvSpPr>
          <p:cNvPr id="428033" name="Rectangle 1"/>
          <p:cNvSpPr>
            <a:spLocks noChangeArrowheads="1"/>
          </p:cNvSpPr>
          <p:nvPr/>
        </p:nvSpPr>
        <p:spPr bwMode="auto">
          <a:xfrm>
            <a:off x="251520" y="1836117"/>
            <a:ext cx="8604448" cy="4278094"/>
          </a:xfrm>
          <a:prstGeom prst="rect">
            <a:avLst/>
          </a:prstGeom>
          <a:solidFill>
            <a:srgbClr val="2D83F4"/>
          </a:solidFill>
          <a:ln>
            <a:headEnd/>
            <a:tailEnd/>
          </a:ln>
          <a:effectLst>
            <a:glow rad="2286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nchor="ct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2800">
                <a:solidFill>
                  <a:srgbClr val="FF33CC"/>
                </a:solidFill>
                <a:effectLst>
                  <a:outerShdw blurRad="38100" dist="38100" dir="2700000" algn="tl">
                    <a:srgbClr val="000000"/>
                  </a:outerShdw>
                </a:effectLst>
                <a:latin typeface="Arial" charset="0"/>
              </a:rPr>
              <a:t>Phadiatop®</a:t>
            </a:r>
          </a:p>
          <a:p>
            <a:pPr eaLnBrk="1" hangingPunct="1">
              <a:defRPr/>
            </a:pPr>
            <a:endParaRPr lang="es-ES" sz="2800">
              <a:solidFill>
                <a:srgbClr val="FF33CC"/>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400">
                <a:solidFill>
                  <a:srgbClr val="FFFFFF"/>
                </a:solidFill>
                <a:effectLst>
                  <a:outerShdw blurRad="38100" dist="38100" dir="2700000" algn="tl">
                    <a:srgbClr val="000000"/>
                  </a:outerShdw>
                </a:effectLst>
                <a:latin typeface="Arial" charset="0"/>
              </a:rPr>
              <a:t>Sensibilidad del 85 % (95% CI 82.2–87.8%)</a:t>
            </a:r>
          </a:p>
          <a:p>
            <a:pPr eaLnBrk="1" hangingPunct="1">
              <a:buClr>
                <a:srgbClr val="FFFF00"/>
              </a:buClr>
              <a:buSzPct val="200000"/>
              <a:buFont typeface="Arial" charset="0"/>
              <a:buChar char="•"/>
              <a:defRPr/>
            </a:pPr>
            <a:endParaRPr lang="es-ES" sz="240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400">
                <a:solidFill>
                  <a:srgbClr val="FFFFFF"/>
                </a:solidFill>
                <a:effectLst>
                  <a:outerShdw blurRad="38100" dist="38100" dir="2700000" algn="tl">
                    <a:srgbClr val="000000"/>
                  </a:outerShdw>
                </a:effectLst>
                <a:latin typeface="Arial" charset="0"/>
              </a:rPr>
              <a:t>Especificidad 85.5% (95%CI 82.7–88.3%)</a:t>
            </a:r>
          </a:p>
          <a:p>
            <a:pPr eaLnBrk="1" hangingPunct="1">
              <a:buClr>
                <a:srgbClr val="FFFF00"/>
              </a:buClr>
              <a:buSzPct val="200000"/>
              <a:buFont typeface="Arial" charset="0"/>
              <a:buChar char="•"/>
              <a:defRPr/>
            </a:pPr>
            <a:endParaRPr lang="es-ES" sz="240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400">
                <a:solidFill>
                  <a:srgbClr val="FFFFFF"/>
                </a:solidFill>
                <a:effectLst>
                  <a:outerShdw blurRad="38100" dist="38100" dir="2700000" algn="tl">
                    <a:srgbClr val="000000"/>
                  </a:outerShdw>
                </a:effectLst>
                <a:latin typeface="Arial" charset="0"/>
              </a:rPr>
              <a:t>Valor predictivo positivo 72.7% (95%CI 69.0–76.1%)</a:t>
            </a:r>
          </a:p>
          <a:p>
            <a:pPr eaLnBrk="1" hangingPunct="1">
              <a:buClr>
                <a:srgbClr val="FFFF00"/>
              </a:buClr>
              <a:buSzPct val="200000"/>
              <a:buFont typeface="Arial" charset="0"/>
              <a:buChar char="•"/>
              <a:defRPr/>
            </a:pPr>
            <a:endParaRPr lang="es-ES" sz="240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400">
                <a:solidFill>
                  <a:srgbClr val="FFFFFF"/>
                </a:solidFill>
                <a:effectLst>
                  <a:outerShdw blurRad="38100" dist="38100" dir="2700000" algn="tl">
                    <a:srgbClr val="000000"/>
                  </a:outerShdw>
                </a:effectLst>
                <a:latin typeface="Arial" charset="0"/>
              </a:rPr>
              <a:t>Valor predictivo negativo 92.7% (95%CI 90.6–94.7%) </a:t>
            </a:r>
          </a:p>
          <a:p>
            <a:pPr eaLnBrk="1" hangingPunct="1">
              <a:buClr>
                <a:srgbClr val="FFFF00"/>
              </a:buClr>
              <a:buSzPct val="200000"/>
              <a:buFont typeface="Arial" charset="0"/>
              <a:buChar char="•"/>
              <a:defRPr/>
            </a:pPr>
            <a:endParaRPr lang="es-ES" sz="240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400">
                <a:solidFill>
                  <a:srgbClr val="FFFFFF"/>
                </a:solidFill>
                <a:effectLst>
                  <a:outerShdw blurRad="38100" dist="38100" dir="2700000" algn="tl">
                    <a:srgbClr val="000000"/>
                  </a:outerShdw>
                </a:effectLst>
                <a:latin typeface="Arial" charset="0"/>
              </a:rPr>
              <a:t>Eficacia 85.3% (95%CI 82.3–88.0%)</a:t>
            </a:r>
            <a:endParaRPr lang="es-ES" sz="4000">
              <a:effectLst>
                <a:outerShdw blurRad="38100" dist="38100" dir="2700000" algn="tl">
                  <a:srgbClr val="000000"/>
                </a:outerShdw>
              </a:effectLst>
              <a:latin typeface="Century Gothic"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51520" y="188913"/>
            <a:ext cx="8604448" cy="1371600"/>
          </a:xfrm>
          <a:solidFill>
            <a:srgbClr val="2D83F4"/>
          </a:solidFill>
        </p:spPr>
        <p:txBody>
          <a:bodyPr>
            <a:normAutofit/>
          </a:bodyPr>
          <a:lstStyle/>
          <a:p>
            <a:pPr eaLnBrk="1" hangingPunct="1">
              <a:defRPr/>
            </a:pPr>
            <a:r>
              <a:rPr lang="es-ES_tradnl" sz="2400" b="1" dirty="0">
                <a:solidFill>
                  <a:schemeClr val="bg1"/>
                </a:solidFill>
                <a:latin typeface="Comic Sans MS" charset="0"/>
                <a:ea typeface="ＭＳ Ｐゴシック" charset="0"/>
                <a:cs typeface="+mj-cs"/>
              </a:rPr>
              <a:t>Determinación de </a:t>
            </a:r>
            <a:r>
              <a:rPr lang="es-ES_tradnl" sz="2400" b="1" dirty="0" err="1">
                <a:solidFill>
                  <a:schemeClr val="bg1"/>
                </a:solidFill>
                <a:latin typeface="Comic Sans MS" charset="0"/>
                <a:ea typeface="ＭＳ Ｐゴシック" charset="0"/>
                <a:cs typeface="+mj-cs"/>
              </a:rPr>
              <a:t>IgE</a:t>
            </a:r>
            <a:r>
              <a:rPr lang="es-ES_tradnl" sz="2400" b="1" dirty="0">
                <a:solidFill>
                  <a:schemeClr val="bg1"/>
                </a:solidFill>
                <a:latin typeface="Comic Sans MS" charset="0"/>
                <a:ea typeface="ＭＳ Ｐゴシック" charset="0"/>
                <a:cs typeface="+mj-cs"/>
              </a:rPr>
              <a:t> sérica específica en el estudio del paciente con sospecha de patología alérgica respiratoria </a:t>
            </a:r>
            <a:br>
              <a:rPr lang="es-ES_tradnl" sz="2400" b="1" dirty="0">
                <a:solidFill>
                  <a:schemeClr val="bg1"/>
                </a:solidFill>
                <a:latin typeface="Comic Sans MS" charset="0"/>
                <a:ea typeface="ＭＳ Ｐゴシック" charset="0"/>
                <a:cs typeface="+mj-cs"/>
              </a:rPr>
            </a:br>
            <a:r>
              <a:rPr lang="es-ES_tradnl" sz="2400" b="1" dirty="0">
                <a:solidFill>
                  <a:schemeClr val="bg1"/>
                </a:solidFill>
                <a:latin typeface="Comic Sans MS" charset="0"/>
                <a:ea typeface="ＭＳ Ｐゴシック" charset="0"/>
                <a:cs typeface="+mj-cs"/>
              </a:rPr>
              <a:t>en Atención Primaria.</a:t>
            </a:r>
            <a:endParaRPr lang="es-ES" sz="2400" dirty="0">
              <a:solidFill>
                <a:schemeClr val="bg1"/>
              </a:solidFill>
              <a:latin typeface="Comic Sans MS" charset="0"/>
              <a:ea typeface="ＭＳ Ｐゴシック" charset="0"/>
              <a:cs typeface="+mj-cs"/>
            </a:endParaRPr>
          </a:p>
        </p:txBody>
      </p:sp>
      <p:sp>
        <p:nvSpPr>
          <p:cNvPr id="81922" name="3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0954390E-BD61-FB48-87C6-8D254193FF92}" type="slidenum">
              <a:rPr lang="es-ES" sz="1400">
                <a:solidFill>
                  <a:srgbClr val="00FFFF"/>
                </a:solidFill>
              </a:rPr>
              <a:pPr eaLnBrk="1" hangingPunct="1"/>
              <a:t>75</a:t>
            </a:fld>
            <a:endParaRPr lang="es-ES" sz="1400">
              <a:solidFill>
                <a:srgbClr val="00FFFF"/>
              </a:solidFill>
            </a:endParaRPr>
          </a:p>
        </p:txBody>
      </p:sp>
      <p:sp>
        <p:nvSpPr>
          <p:cNvPr id="428033" name="Rectangle 1"/>
          <p:cNvSpPr>
            <a:spLocks noChangeArrowheads="1"/>
          </p:cNvSpPr>
          <p:nvPr/>
        </p:nvSpPr>
        <p:spPr bwMode="auto">
          <a:xfrm>
            <a:off x="251520" y="1559116"/>
            <a:ext cx="8604448" cy="4832092"/>
          </a:xfrm>
          <a:prstGeom prst="rect">
            <a:avLst/>
          </a:prstGeom>
          <a:solidFill>
            <a:schemeClr val="tx2">
              <a:lumMod val="60000"/>
              <a:lumOff val="40000"/>
            </a:schemeClr>
          </a:solidFill>
          <a:ln>
            <a:headEnd/>
            <a:tailEnd/>
          </a:ln>
          <a:effectLst>
            <a:glow rad="228600">
              <a:schemeClr val="accent1">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anchor="ct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defRPr/>
            </a:pPr>
            <a:r>
              <a:rPr lang="es-ES" sz="2800">
                <a:solidFill>
                  <a:srgbClr val="FF33CC"/>
                </a:solidFill>
                <a:effectLst>
                  <a:outerShdw blurRad="38100" dist="38100" dir="2700000" algn="tl">
                    <a:srgbClr val="000000"/>
                  </a:outerShdw>
                </a:effectLst>
                <a:latin typeface="Arial" charset="0"/>
              </a:rPr>
              <a:t>Phadiatop®</a:t>
            </a:r>
          </a:p>
          <a:p>
            <a:pPr eaLnBrk="1" hangingPunct="1">
              <a:defRPr/>
            </a:pPr>
            <a:endParaRPr lang="es-ES" sz="2800">
              <a:solidFill>
                <a:srgbClr val="FF33CC"/>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800">
                <a:solidFill>
                  <a:srgbClr val="FFFFFF"/>
                </a:solidFill>
                <a:effectLst>
                  <a:outerShdw blurRad="38100" dist="38100" dir="2700000" algn="tl">
                    <a:srgbClr val="000000"/>
                  </a:outerShdw>
                </a:effectLst>
                <a:latin typeface="Arial" charset="0"/>
              </a:rPr>
              <a:t>Un Phadiatop </a:t>
            </a:r>
            <a:r>
              <a:rPr lang="es-ES" sz="2800">
                <a:solidFill>
                  <a:srgbClr val="FFFF00"/>
                </a:solidFill>
                <a:effectLst>
                  <a:outerShdw blurRad="38100" dist="38100" dir="2700000" algn="tl">
                    <a:srgbClr val="000000"/>
                  </a:outerShdw>
                </a:effectLst>
                <a:latin typeface="Arial" charset="0"/>
              </a:rPr>
              <a:t>negativo</a:t>
            </a:r>
            <a:r>
              <a:rPr lang="es-ES" sz="2800">
                <a:solidFill>
                  <a:srgbClr val="FFFFFF"/>
                </a:solidFill>
                <a:effectLst>
                  <a:outerShdw blurRad="38100" dist="38100" dir="2700000" algn="tl">
                    <a:srgbClr val="000000"/>
                  </a:outerShdw>
                </a:effectLst>
                <a:latin typeface="Arial" charset="0"/>
              </a:rPr>
              <a:t> indica </a:t>
            </a:r>
            <a:r>
              <a:rPr lang="es-ES" sz="2800">
                <a:solidFill>
                  <a:srgbClr val="FFFF00"/>
                </a:solidFill>
                <a:effectLst>
                  <a:outerShdw blurRad="38100" dist="38100" dir="2700000" algn="tl">
                    <a:srgbClr val="000000"/>
                  </a:outerShdw>
                </a:effectLst>
                <a:latin typeface="Arial" charset="0"/>
              </a:rPr>
              <a:t>muy baja probabilidad de alergia</a:t>
            </a:r>
          </a:p>
          <a:p>
            <a:pPr eaLnBrk="1" hangingPunct="1">
              <a:buClr>
                <a:srgbClr val="FFFF00"/>
              </a:buClr>
              <a:buSzPct val="200000"/>
              <a:defRPr/>
            </a:pPr>
            <a:endParaRPr lang="es-ES" sz="2800">
              <a:solidFill>
                <a:srgbClr val="FFFFFF"/>
              </a:solidFill>
              <a:effectLst>
                <a:outerShdw blurRad="38100" dist="38100" dir="2700000" algn="tl">
                  <a:srgbClr val="000000"/>
                </a:outerShdw>
              </a:effectLst>
              <a:latin typeface="Arial" charset="0"/>
            </a:endParaRPr>
          </a:p>
          <a:p>
            <a:pPr eaLnBrk="1" hangingPunct="1">
              <a:buClr>
                <a:srgbClr val="FFFF00"/>
              </a:buClr>
              <a:buSzPct val="200000"/>
              <a:buFont typeface="Arial" charset="0"/>
              <a:buChar char="•"/>
              <a:defRPr/>
            </a:pPr>
            <a:r>
              <a:rPr lang="es-ES" sz="2800">
                <a:solidFill>
                  <a:srgbClr val="FFFFFF"/>
                </a:solidFill>
                <a:effectLst>
                  <a:outerShdw blurRad="38100" dist="38100" dir="2700000" algn="tl">
                    <a:srgbClr val="000000"/>
                  </a:outerShdw>
                </a:effectLst>
                <a:latin typeface="Arial" charset="0"/>
              </a:rPr>
              <a:t>Un Phadiatop </a:t>
            </a:r>
            <a:r>
              <a:rPr lang="es-ES" sz="2800">
                <a:solidFill>
                  <a:srgbClr val="FFFF00"/>
                </a:solidFill>
                <a:effectLst>
                  <a:outerShdw blurRad="38100" dist="38100" dir="2700000" algn="tl">
                    <a:srgbClr val="000000"/>
                  </a:outerShdw>
                </a:effectLst>
                <a:latin typeface="Arial" charset="0"/>
              </a:rPr>
              <a:t>positivo</a:t>
            </a:r>
            <a:r>
              <a:rPr lang="es-ES" sz="2800">
                <a:solidFill>
                  <a:srgbClr val="FFFFFF"/>
                </a:solidFill>
                <a:effectLst>
                  <a:outerShdw blurRad="38100" dist="38100" dir="2700000" algn="tl">
                    <a:srgbClr val="000000"/>
                  </a:outerShdw>
                </a:effectLst>
                <a:latin typeface="Arial" charset="0"/>
              </a:rPr>
              <a:t> nos indica una </a:t>
            </a:r>
            <a:r>
              <a:rPr lang="es-ES" sz="2800">
                <a:solidFill>
                  <a:srgbClr val="FFFF00"/>
                </a:solidFill>
                <a:effectLst>
                  <a:outerShdw blurRad="38100" dist="38100" dir="2700000" algn="tl">
                    <a:srgbClr val="000000"/>
                  </a:outerShdw>
                </a:effectLst>
                <a:latin typeface="Arial" charset="0"/>
              </a:rPr>
              <a:t>sensibilización</a:t>
            </a:r>
            <a:r>
              <a:rPr lang="es-ES" sz="2800">
                <a:solidFill>
                  <a:srgbClr val="FFFFFF"/>
                </a:solidFill>
                <a:effectLst>
                  <a:outerShdw blurRad="38100" dist="38100" dir="2700000" algn="tl">
                    <a:srgbClr val="000000"/>
                  </a:outerShdw>
                </a:effectLst>
                <a:latin typeface="Arial" charset="0"/>
              </a:rPr>
              <a:t>, y por tanto la recomendación de  de remitirlo a la Unidad de Alergología para completar el estudio alergológico y determinar los alérgenos a los que está sensibilizado el paciente y su </a:t>
            </a:r>
            <a:r>
              <a:rPr lang="es-ES" sz="2800">
                <a:solidFill>
                  <a:srgbClr val="FFFF00"/>
                </a:solidFill>
                <a:effectLst>
                  <a:outerShdw blurRad="38100" dist="38100" dir="2700000" algn="tl">
                    <a:srgbClr val="000000"/>
                  </a:outerShdw>
                </a:effectLst>
                <a:latin typeface="Arial" charset="0"/>
              </a:rPr>
              <a:t>relevancia clínica</a:t>
            </a:r>
            <a:r>
              <a:rPr lang="es-ES" sz="2800">
                <a:solidFill>
                  <a:srgbClr val="FFFFFF"/>
                </a:solidFill>
                <a:effectLst>
                  <a:outerShdw blurRad="38100" dist="38100" dir="2700000" algn="tl">
                    <a:srgbClr val="000000"/>
                  </a:outerShdw>
                </a:effectLst>
                <a:latin typeface="Arial" charset="0"/>
              </a:rPr>
              <a:t>.</a:t>
            </a:r>
          </a:p>
        </p:txBody>
      </p:sp>
      <p:sp>
        <p:nvSpPr>
          <p:cNvPr id="6" name="Text Box 8"/>
          <p:cNvSpPr txBox="1">
            <a:spLocks noChangeArrowheads="1"/>
          </p:cNvSpPr>
          <p:nvPr/>
        </p:nvSpPr>
        <p:spPr bwMode="auto">
          <a:xfrm rot="20626890">
            <a:off x="285750" y="2368550"/>
            <a:ext cx="8407400" cy="2554288"/>
          </a:xfrm>
          <a:prstGeom prst="rect">
            <a:avLst/>
          </a:prstGeom>
          <a:gradFill rotWithShape="1">
            <a:gsLst>
              <a:gs pos="0">
                <a:srgbClr val="FF3399">
                  <a:gamma/>
                  <a:shade val="46275"/>
                  <a:invGamma/>
                </a:srgbClr>
              </a:gs>
              <a:gs pos="50000">
                <a:srgbClr val="FF3399">
                  <a:alpha val="80000"/>
                </a:srgbClr>
              </a:gs>
              <a:gs pos="100000">
                <a:srgbClr val="FF3399">
                  <a:gamma/>
                  <a:shade val="46275"/>
                  <a:invGamma/>
                </a:srgbClr>
              </a:gs>
            </a:gsLst>
            <a:lin ang="5400000" scaled="1"/>
          </a:gradFill>
          <a:ln w="9525">
            <a:noFill/>
            <a:miter lim="800000"/>
            <a:headEnd/>
            <a:tailEnd/>
          </a:ln>
          <a:effectLst>
            <a:outerShdw dist="107763" dir="2700000" algn="ctr" rotWithShape="0">
              <a:schemeClr val="bg2">
                <a:alpha val="50000"/>
              </a:schemeClr>
            </a:outerShdw>
          </a:effectLst>
        </p:spPr>
        <p:txBody>
          <a:bodyPr>
            <a:spAutoFit/>
          </a:bodyPr>
          <a:lstStyle>
            <a:lvl1pPr eaLnBrk="0" hangingPunct="0">
              <a:defRPr b="1">
                <a:solidFill>
                  <a:schemeClr val="tx1"/>
                </a:solidFill>
                <a:latin typeface="Comic Sans MS" charset="0"/>
                <a:ea typeface="ＭＳ Ｐゴシック" charset="0"/>
              </a:defRPr>
            </a:lvl1pPr>
            <a:lvl2pPr marL="742950" indent="-285750" eaLnBrk="0" hangingPunct="0">
              <a:defRPr b="1">
                <a:solidFill>
                  <a:schemeClr val="tx1"/>
                </a:solidFill>
                <a:latin typeface="Comic Sans MS" charset="0"/>
                <a:ea typeface="ＭＳ Ｐゴシック" charset="0"/>
              </a:defRPr>
            </a:lvl2pPr>
            <a:lvl3pPr marL="1143000" indent="-228600" eaLnBrk="0" hangingPunct="0">
              <a:defRPr b="1">
                <a:solidFill>
                  <a:schemeClr val="tx1"/>
                </a:solidFill>
                <a:latin typeface="Comic Sans MS" charset="0"/>
                <a:ea typeface="ＭＳ Ｐゴシック" charset="0"/>
              </a:defRPr>
            </a:lvl3pPr>
            <a:lvl4pPr marL="1600200" indent="-228600" eaLnBrk="0" hangingPunct="0">
              <a:defRPr b="1">
                <a:solidFill>
                  <a:schemeClr val="tx1"/>
                </a:solidFill>
                <a:latin typeface="Comic Sans MS" charset="0"/>
                <a:ea typeface="ＭＳ Ｐゴシック" charset="0"/>
              </a:defRPr>
            </a:lvl4pPr>
            <a:lvl5pPr marL="2057400" indent="-228600" eaLnBrk="0" hangingPunct="0">
              <a:defRPr b="1">
                <a:solidFill>
                  <a:schemeClr val="tx1"/>
                </a:solidFill>
                <a:latin typeface="Comic Sans MS" charset="0"/>
                <a:ea typeface="ＭＳ Ｐゴシック" charset="0"/>
              </a:defRPr>
            </a:lvl5pPr>
            <a:lvl6pPr marL="2514600" indent="-228600" eaLnBrk="0" fontAlgn="base" hangingPunct="0">
              <a:spcBef>
                <a:spcPct val="0"/>
              </a:spcBef>
              <a:spcAft>
                <a:spcPct val="0"/>
              </a:spcAft>
              <a:defRPr b="1">
                <a:solidFill>
                  <a:schemeClr val="tx1"/>
                </a:solidFill>
                <a:latin typeface="Comic Sans MS" charset="0"/>
                <a:ea typeface="ＭＳ Ｐゴシック" charset="0"/>
              </a:defRPr>
            </a:lvl6pPr>
            <a:lvl7pPr marL="2971800" indent="-228600" eaLnBrk="0" fontAlgn="base" hangingPunct="0">
              <a:spcBef>
                <a:spcPct val="0"/>
              </a:spcBef>
              <a:spcAft>
                <a:spcPct val="0"/>
              </a:spcAft>
              <a:defRPr b="1">
                <a:solidFill>
                  <a:schemeClr val="tx1"/>
                </a:solidFill>
                <a:latin typeface="Comic Sans MS" charset="0"/>
                <a:ea typeface="ＭＳ Ｐゴシック" charset="0"/>
              </a:defRPr>
            </a:lvl7pPr>
            <a:lvl8pPr marL="3429000" indent="-228600" eaLnBrk="0" fontAlgn="base" hangingPunct="0">
              <a:spcBef>
                <a:spcPct val="0"/>
              </a:spcBef>
              <a:spcAft>
                <a:spcPct val="0"/>
              </a:spcAft>
              <a:defRPr b="1">
                <a:solidFill>
                  <a:schemeClr val="tx1"/>
                </a:solidFill>
                <a:latin typeface="Comic Sans MS" charset="0"/>
                <a:ea typeface="ＭＳ Ｐゴシック" charset="0"/>
              </a:defRPr>
            </a:lvl8pPr>
            <a:lvl9pPr marL="3886200" indent="-228600" eaLnBrk="0" fontAlgn="base" hangingPunct="0">
              <a:spcBef>
                <a:spcPct val="0"/>
              </a:spcBef>
              <a:spcAft>
                <a:spcPct val="0"/>
              </a:spcAft>
              <a:defRPr b="1">
                <a:solidFill>
                  <a:schemeClr val="tx1"/>
                </a:solidFill>
                <a:latin typeface="Comic Sans MS" charset="0"/>
                <a:ea typeface="ＭＳ Ｐゴシック" charset="0"/>
              </a:defRPr>
            </a:lvl9pPr>
          </a:lstStyle>
          <a:p>
            <a:pPr eaLnBrk="1" hangingPunct="1">
              <a:spcBef>
                <a:spcPct val="30000"/>
              </a:spcBef>
              <a:defRPr/>
            </a:pPr>
            <a:r>
              <a:rPr lang="es-ES" sz="3200">
                <a:solidFill>
                  <a:schemeClr val="bg1"/>
                </a:solidFill>
                <a:effectLst>
                  <a:outerShdw blurRad="38100" dist="38100" dir="2700000" algn="tl">
                    <a:srgbClr val="000000"/>
                  </a:outerShdw>
                </a:effectLst>
                <a:cs typeface="+mn-cs"/>
              </a:rPr>
              <a:t>Si el Phadiatop es negativo y existe un alto grado de sospecha clínica el paciente debe remitirse a la Unidad de Alergología para confirmar la ausencia de etiología alérgica.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DAD0CDFE-2728-6247-B8D2-E305F32E385A}" type="slidenum">
              <a:rPr lang="es-ES" sz="1400">
                <a:solidFill>
                  <a:srgbClr val="00FFFF"/>
                </a:solidFill>
              </a:rPr>
              <a:pPr eaLnBrk="1" hangingPunct="1"/>
              <a:t>76</a:t>
            </a:fld>
            <a:endParaRPr lang="es-ES" sz="1400">
              <a:solidFill>
                <a:srgbClr val="00FFFF"/>
              </a:solidFill>
            </a:endParaRPr>
          </a:p>
        </p:txBody>
      </p:sp>
      <p:sp>
        <p:nvSpPr>
          <p:cNvPr id="392194" name="Rectangle 2"/>
          <p:cNvSpPr>
            <a:spLocks noGrp="1" noChangeArrowheads="1"/>
          </p:cNvSpPr>
          <p:nvPr>
            <p:ph type="body" idx="1"/>
          </p:nvPr>
        </p:nvSpPr>
        <p:spPr>
          <a:xfrm>
            <a:off x="446088" y="1258888"/>
            <a:ext cx="8229600" cy="4475162"/>
          </a:xfrm>
        </p:spPr>
        <p:txBody>
          <a:bodyPr>
            <a:normAutofit fontScale="92500" lnSpcReduction="10000"/>
          </a:bodyPr>
          <a:lstStyle/>
          <a:p>
            <a:pPr marL="533400" indent="-533400" algn="ctr" eaLnBrk="1" hangingPunct="1">
              <a:buFont typeface="Wingdings" charset="0"/>
              <a:buNone/>
              <a:defRPr/>
            </a:pPr>
            <a:r>
              <a:rPr lang="es-ES" sz="2400" dirty="0">
                <a:solidFill>
                  <a:srgbClr val="FF0000"/>
                </a:solidFill>
                <a:effectLst>
                  <a:outerShdw blurRad="38100" dist="38100" dir="2700000" algn="tl">
                    <a:srgbClr val="000000"/>
                  </a:outerShdw>
                </a:effectLst>
                <a:latin typeface="Arial" charset="0"/>
                <a:ea typeface="ＭＳ Ｐゴシック" charset="0"/>
                <a:cs typeface="+mn-cs"/>
              </a:rPr>
              <a:t>HISTORIA CLÍNICA, EN LA QUE SE HARÁ CONSTAR:</a:t>
            </a:r>
          </a:p>
          <a:p>
            <a:pPr marL="914400" lvl="1" indent="-457200" eaLnBrk="1" hangingPunct="1">
              <a:defRPr/>
            </a:pPr>
            <a:r>
              <a:rPr lang="es-ES" sz="2000" dirty="0">
                <a:effectLst>
                  <a:outerShdw blurRad="38100" dist="38100" dir="2700000" algn="tl">
                    <a:srgbClr val="000000"/>
                  </a:outerShdw>
                </a:effectLst>
                <a:latin typeface="Arial" charset="0"/>
                <a:ea typeface="ＭＳ Ｐゴシック" charset="0"/>
              </a:rPr>
              <a:t>Fecha de la reacción adversa</a:t>
            </a:r>
          </a:p>
          <a:p>
            <a:pPr marL="914400" lvl="1" indent="-457200" eaLnBrk="1" hangingPunct="1">
              <a:defRPr/>
            </a:pPr>
            <a:r>
              <a:rPr lang="es-ES" sz="2000" dirty="0">
                <a:effectLst>
                  <a:outerShdw blurRad="38100" dist="38100" dir="2700000" algn="tl">
                    <a:srgbClr val="000000"/>
                  </a:outerShdw>
                </a:effectLst>
                <a:latin typeface="Arial" charset="0"/>
                <a:ea typeface="ＭＳ Ｐゴシック" charset="0"/>
              </a:rPr>
              <a:t>Nombre comercial del medicamento implicado</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Principio activo  </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Dosis</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Días que llevaba de tratamiento</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Tiempo transcurrido entre la última dosis administrada y la aparición de los primeros síntomas (&lt; o &gt; 1 hora)</a:t>
            </a:r>
          </a:p>
          <a:p>
            <a:pPr marL="914400" lvl="1" indent="-457200" eaLnBrk="1" hangingPunct="1">
              <a:defRPr/>
            </a:pPr>
            <a:r>
              <a:rPr lang="es-ES" sz="2000" dirty="0">
                <a:effectLst>
                  <a:outerShdw blurRad="38100" dist="38100" dir="2700000" algn="tl">
                    <a:srgbClr val="000000"/>
                  </a:outerShdw>
                </a:effectLst>
                <a:latin typeface="Arial" charset="0"/>
                <a:ea typeface="ＭＳ Ｐゴシック" charset="0"/>
              </a:rPr>
              <a:t>Características de la reacción adversa: Urticaria-</a:t>
            </a:r>
            <a:r>
              <a:rPr lang="es-ES" sz="2000" dirty="0" err="1">
                <a:effectLst>
                  <a:outerShdw blurRad="38100" dist="38100" dir="2700000" algn="tl">
                    <a:srgbClr val="000000"/>
                  </a:outerShdw>
                </a:effectLst>
                <a:latin typeface="Arial" charset="0"/>
                <a:ea typeface="ＭＳ Ｐゴシック" charset="0"/>
              </a:rPr>
              <a:t>angioedema</a:t>
            </a:r>
            <a:r>
              <a:rPr lang="es-ES" sz="2000" dirty="0">
                <a:effectLst>
                  <a:outerShdw blurRad="38100" dist="38100" dir="2700000" algn="tl">
                    <a:srgbClr val="000000"/>
                  </a:outerShdw>
                </a:effectLst>
                <a:latin typeface="Arial" charset="0"/>
                <a:ea typeface="ＭＳ Ｐゴシック" charset="0"/>
              </a:rPr>
              <a:t>, Urticaria, Exantema, Anafilaxia, Otros.</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Tratamiento administrado para resolver la reacción</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Tiempo que ha tardado en resolverse la reacción </a:t>
            </a:r>
          </a:p>
          <a:p>
            <a:pPr marL="914400" lvl="1" indent="-457200" algn="l" eaLnBrk="1" hangingPunct="1">
              <a:defRPr/>
            </a:pPr>
            <a:r>
              <a:rPr lang="es-ES" sz="2000" dirty="0">
                <a:effectLst>
                  <a:outerShdw blurRad="38100" dist="38100" dir="2700000" algn="tl">
                    <a:srgbClr val="000000"/>
                  </a:outerShdw>
                </a:effectLst>
                <a:latin typeface="Arial" charset="0"/>
                <a:ea typeface="ＭＳ Ｐゴシック" charset="0"/>
              </a:rPr>
              <a:t>¿Le había sido administrado con anterioridad? En caso afirmativo, informar de su tolerancia.</a:t>
            </a:r>
          </a:p>
        </p:txBody>
      </p:sp>
      <p:sp>
        <p:nvSpPr>
          <p:cNvPr id="392195" name="Rectangle 3"/>
          <p:cNvSpPr>
            <a:spLocks noGrp="1" noChangeArrowheads="1"/>
          </p:cNvSpPr>
          <p:nvPr>
            <p:ph type="title"/>
          </p:nvPr>
        </p:nvSpPr>
        <p:spPr>
          <a:xfrm>
            <a:off x="1446855" y="0"/>
            <a:ext cx="6419850" cy="1371600"/>
          </a:xfrm>
        </p:spPr>
        <p:txBody>
          <a:bodyPr/>
          <a:lstStyle/>
          <a:p>
            <a:pPr eaLnBrk="1" hangingPunct="1">
              <a:defRPr/>
            </a:pPr>
            <a:r>
              <a:rPr lang="es-ES" dirty="0">
                <a:solidFill>
                  <a:srgbClr val="FFFF00"/>
                </a:solidFill>
                <a:latin typeface="Comic Sans MS" charset="0"/>
                <a:ea typeface="ＭＳ Ｐゴシック" charset="0"/>
                <a:cs typeface="+mj-cs"/>
              </a:rPr>
              <a:t>Alergia a medicamentos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4B25CED7-AE71-A142-9B6B-18067BCBEA82}" type="slidenum">
              <a:rPr lang="es-ES" sz="1400">
                <a:solidFill>
                  <a:srgbClr val="00FFFF"/>
                </a:solidFill>
              </a:rPr>
              <a:pPr eaLnBrk="1" hangingPunct="1"/>
              <a:t>77</a:t>
            </a:fld>
            <a:endParaRPr lang="es-ES" sz="1400">
              <a:solidFill>
                <a:srgbClr val="00FFFF"/>
              </a:solidFill>
            </a:endParaRPr>
          </a:p>
        </p:txBody>
      </p:sp>
      <p:sp>
        <p:nvSpPr>
          <p:cNvPr id="391170" name="Rectangle 2"/>
          <p:cNvSpPr>
            <a:spLocks noGrp="1" noChangeArrowheads="1"/>
          </p:cNvSpPr>
          <p:nvPr>
            <p:ph type="body" idx="1"/>
          </p:nvPr>
        </p:nvSpPr>
        <p:spPr>
          <a:xfrm>
            <a:off x="446088" y="1258888"/>
            <a:ext cx="8229600" cy="4475162"/>
          </a:xfrm>
        </p:spPr>
        <p:txBody>
          <a:bodyPr/>
          <a:lstStyle/>
          <a:p>
            <a:pPr algn="ctr" eaLnBrk="1" hangingPunct="1">
              <a:buFont typeface="Wingdings" charset="0"/>
              <a:buNone/>
              <a:defRPr/>
            </a:pPr>
            <a:r>
              <a:rPr lang="es-ES" sz="2400">
                <a:effectLst>
                  <a:outerShdw blurRad="38100" dist="38100" dir="2700000" algn="tl">
                    <a:srgbClr val="000000"/>
                  </a:outerShdw>
                </a:effectLst>
                <a:latin typeface="Arial" charset="0"/>
                <a:ea typeface="ＭＳ Ｐゴシック" charset="0"/>
                <a:cs typeface="+mn-cs"/>
              </a:rPr>
              <a:t>	</a:t>
            </a:r>
            <a:r>
              <a:rPr lang="es-ES" u="sng">
                <a:effectLst>
                  <a:outerShdw blurRad="38100" dist="38100" dir="2700000" algn="tl">
                    <a:srgbClr val="000000"/>
                  </a:outerShdw>
                </a:effectLst>
                <a:latin typeface="Arial" charset="0"/>
                <a:ea typeface="ＭＳ Ｐゴシック" charset="0"/>
                <a:cs typeface="+mn-cs"/>
              </a:rPr>
              <a:t>Recomendaciones para remitir a los pacientes con reacciones adversas a </a:t>
            </a:r>
            <a:r>
              <a:rPr lang="es-ES" u="sng">
                <a:solidFill>
                  <a:srgbClr val="FF0000"/>
                </a:solidFill>
                <a:effectLst>
                  <a:outerShdw blurRad="38100" dist="38100" dir="2700000" algn="tl">
                    <a:srgbClr val="000000"/>
                  </a:outerShdw>
                </a:effectLst>
                <a:latin typeface="Arial" charset="0"/>
                <a:ea typeface="ＭＳ Ｐゴシック" charset="0"/>
                <a:cs typeface="+mn-cs"/>
              </a:rPr>
              <a:t>FÁRMACOS</a:t>
            </a:r>
          </a:p>
          <a:p>
            <a:pPr algn="ctr" eaLnBrk="1" hangingPunct="1">
              <a:buFont typeface="Wingdings" charset="0"/>
              <a:buNone/>
              <a:defRPr/>
            </a:pPr>
            <a:endParaRPr lang="es-ES">
              <a:solidFill>
                <a:srgbClr val="FF0000"/>
              </a:solidFill>
              <a:effectLst>
                <a:outerShdw blurRad="38100" dist="38100" dir="2700000" algn="tl">
                  <a:srgbClr val="000000"/>
                </a:outerShdw>
              </a:effectLst>
              <a:latin typeface="Arial" charset="0"/>
              <a:ea typeface="ＭＳ Ｐゴシック" charset="0"/>
              <a:cs typeface="+mn-cs"/>
            </a:endParaRPr>
          </a:p>
          <a:p>
            <a:pPr eaLnBrk="1" hangingPunct="1">
              <a:defRPr/>
            </a:pPr>
            <a:r>
              <a:rPr lang="es-ES">
                <a:solidFill>
                  <a:srgbClr val="00FFFF"/>
                </a:solidFill>
                <a:effectLst>
                  <a:outerShdw blurRad="38100" dist="38100" dir="2700000" algn="tl">
                    <a:srgbClr val="000000"/>
                  </a:outerShdw>
                </a:effectLst>
                <a:latin typeface="Arial" charset="0"/>
                <a:ea typeface="ＭＳ Ｐゴシック" charset="0"/>
                <a:cs typeface="+mn-cs"/>
              </a:rPr>
              <a:t>Evitar medicamento</a:t>
            </a:r>
            <a:r>
              <a:rPr lang="es-ES">
                <a:effectLst>
                  <a:outerShdw blurRad="38100" dist="38100" dir="2700000" algn="tl">
                    <a:srgbClr val="000000"/>
                  </a:outerShdw>
                </a:effectLst>
                <a:latin typeface="Arial" charset="0"/>
                <a:ea typeface="ＭＳ Ｐゴシック" charset="0"/>
                <a:cs typeface="+mn-cs"/>
              </a:rPr>
              <a:t> implicado y los del mismo grupo farmacológico hasta finalizar estudio alergológico.</a:t>
            </a:r>
          </a:p>
          <a:p>
            <a:pPr eaLnBrk="1" hangingPunct="1">
              <a:buFont typeface="Wingdings" charset="0"/>
              <a:buNone/>
              <a:defRPr/>
            </a:pPr>
            <a:endParaRPr lang="es-ES">
              <a:effectLst>
                <a:outerShdw blurRad="38100" dist="38100" dir="2700000" algn="tl">
                  <a:srgbClr val="000000"/>
                </a:outerShdw>
              </a:effectLst>
              <a:latin typeface="Arial" charset="0"/>
              <a:ea typeface="ＭＳ Ｐゴシック" charset="0"/>
              <a:cs typeface="+mn-cs"/>
            </a:endParaRPr>
          </a:p>
          <a:p>
            <a:pPr eaLnBrk="1" hangingPunct="1">
              <a:defRPr/>
            </a:pPr>
            <a:r>
              <a:rPr lang="es-ES">
                <a:effectLst>
                  <a:outerShdw blurRad="38100" dist="38100" dir="2700000" algn="tl">
                    <a:srgbClr val="000000"/>
                  </a:outerShdw>
                </a:effectLst>
                <a:latin typeface="Arial" charset="0"/>
                <a:ea typeface="ＭＳ Ｐゴシック" charset="0"/>
                <a:cs typeface="+mn-cs"/>
              </a:rPr>
              <a:t>Remitir con una breve </a:t>
            </a:r>
            <a:r>
              <a:rPr lang="es-ES">
                <a:solidFill>
                  <a:srgbClr val="00FFFF"/>
                </a:solidFill>
                <a:effectLst>
                  <a:outerShdw blurRad="38100" dist="38100" dir="2700000" algn="tl">
                    <a:srgbClr val="000000"/>
                  </a:outerShdw>
                </a:effectLst>
                <a:latin typeface="Arial" charset="0"/>
                <a:ea typeface="ＭＳ Ｐゴシック" charset="0"/>
                <a:cs typeface="+mn-cs"/>
              </a:rPr>
              <a:t>historia clínica</a:t>
            </a:r>
            <a:r>
              <a:rPr lang="es-ES">
                <a:effectLst>
                  <a:outerShdw blurRad="38100" dist="38100" dir="2700000" algn="tl">
                    <a:srgbClr val="000000"/>
                  </a:outerShdw>
                </a:effectLst>
                <a:latin typeface="Arial" charset="0"/>
                <a:ea typeface="ＭＳ Ｐゴシック" charset="0"/>
                <a:cs typeface="+mn-cs"/>
              </a:rPr>
              <a:t>.</a:t>
            </a:r>
          </a:p>
        </p:txBody>
      </p:sp>
      <p:sp>
        <p:nvSpPr>
          <p:cNvPr id="391171" name="Rectangle 3"/>
          <p:cNvSpPr>
            <a:spLocks noGrp="1" noChangeArrowheads="1"/>
          </p:cNvSpPr>
          <p:nvPr>
            <p:ph type="title"/>
          </p:nvPr>
        </p:nvSpPr>
        <p:spPr>
          <a:xfrm>
            <a:off x="1389125" y="85683"/>
            <a:ext cx="6419850" cy="1371600"/>
          </a:xfrm>
        </p:spPr>
        <p:txBody>
          <a:bodyPr/>
          <a:lstStyle/>
          <a:p>
            <a:pPr eaLnBrk="1" hangingPunct="1">
              <a:defRPr/>
            </a:pPr>
            <a:r>
              <a:rPr lang="es-ES" dirty="0">
                <a:solidFill>
                  <a:srgbClr val="FFFF00"/>
                </a:solidFill>
                <a:latin typeface="Comic Sans MS" charset="0"/>
                <a:ea typeface="ＭＳ Ｐゴシック" charset="0"/>
                <a:cs typeface="+mj-cs"/>
              </a:rPr>
              <a:t>Alergia a medicamentos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2463800" cy="6850254"/>
          </a:xfrm>
        </p:spPr>
      </p:pic>
      <p:sp>
        <p:nvSpPr>
          <p:cNvPr id="8" name="Marcador de número de diapositiva 7"/>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78</a:t>
            </a:fld>
            <a:endParaRPr lang="es-ES"/>
          </a:p>
        </p:txBody>
      </p:sp>
      <p:sp>
        <p:nvSpPr>
          <p:cNvPr id="9" name="Título 8"/>
          <p:cNvSpPr>
            <a:spLocks noGrp="1"/>
          </p:cNvSpPr>
          <p:nvPr>
            <p:ph type="title"/>
          </p:nvPr>
        </p:nvSpPr>
        <p:spPr>
          <a:xfrm>
            <a:off x="2627267" y="1405599"/>
            <a:ext cx="5988875" cy="3007103"/>
          </a:xfrm>
        </p:spPr>
        <p:txBody>
          <a:bodyPr/>
          <a:lstStyle/>
          <a:p>
            <a:r>
              <a:rPr lang="es-ES_tradnl" b="1" dirty="0">
                <a:solidFill>
                  <a:srgbClr val="800000"/>
                </a:solidFill>
              </a:rPr>
              <a:t>DERMATITIS AT</a:t>
            </a:r>
            <a:r>
              <a:rPr lang="es-ES" b="1" dirty="0">
                <a:solidFill>
                  <a:srgbClr val="800000"/>
                </a:solidFill>
              </a:rPr>
              <a:t>ÓPICA.</a:t>
            </a:r>
            <a:br>
              <a:rPr lang="es-ES" b="1" dirty="0">
                <a:solidFill>
                  <a:srgbClr val="800000"/>
                </a:solidFill>
              </a:rPr>
            </a:br>
            <a:r>
              <a:rPr lang="es-ES" b="1" dirty="0">
                <a:solidFill>
                  <a:srgbClr val="800000"/>
                </a:solidFill>
              </a:rPr>
              <a:t>CUANDO LA PIEL SE CONVIERTE EN UNA PESADILLA.</a:t>
            </a:r>
            <a:endParaRPr lang="es-ES_tradnl" b="1" dirty="0">
              <a:solidFill>
                <a:srgbClr val="800000"/>
              </a:solidFill>
            </a:endParaRPr>
          </a:p>
        </p:txBody>
      </p:sp>
      <p:sp>
        <p:nvSpPr>
          <p:cNvPr id="3" name="CuadroTexto 2"/>
          <p:cNvSpPr txBox="1"/>
          <p:nvPr/>
        </p:nvSpPr>
        <p:spPr>
          <a:xfrm>
            <a:off x="6025688" y="5511338"/>
            <a:ext cx="2799311" cy="923330"/>
          </a:xfrm>
          <a:prstGeom prst="rect">
            <a:avLst/>
          </a:prstGeom>
          <a:noFill/>
        </p:spPr>
        <p:txBody>
          <a:bodyPr wrap="square" rtlCol="0">
            <a:spAutoFit/>
          </a:bodyPr>
          <a:lstStyle/>
          <a:p>
            <a:r>
              <a:rPr lang="es-ES_tradnl" dirty="0"/>
              <a:t>Dr. Juan Carlos </a:t>
            </a:r>
            <a:r>
              <a:rPr lang="es-ES_tradnl" dirty="0" err="1"/>
              <a:t>Juli</a:t>
            </a:r>
            <a:r>
              <a:rPr lang="es-ES" dirty="0"/>
              <a:t>á Benito. Pediatra.</a:t>
            </a:r>
          </a:p>
          <a:p>
            <a:r>
              <a:rPr lang="es-ES" dirty="0"/>
              <a:t>Dr. </a:t>
            </a:r>
            <a:endParaRPr lang="es-ES_tradnl" dirty="0"/>
          </a:p>
        </p:txBody>
      </p:sp>
      <p:sp>
        <p:nvSpPr>
          <p:cNvPr id="2" name="Marcador de pie de página 1"/>
          <p:cNvSpPr>
            <a:spLocks noGrp="1"/>
          </p:cNvSpPr>
          <p:nvPr>
            <p:ph type="ftr" sz="quarter" idx="11"/>
          </p:nvPr>
        </p:nvSpPr>
        <p:spPr/>
        <p:txBody>
          <a:bodyPr/>
          <a:lstStyle/>
          <a:p>
            <a:r>
              <a:rPr lang="es-ES_tradnl"/>
              <a:t>IV Taller interactivo en alergia pediátrica. </a:t>
            </a:r>
          </a:p>
        </p:txBody>
      </p:sp>
    </p:spTree>
    <p:extLst>
      <p:ext uri="{BB962C8B-B14F-4D97-AF65-F5344CB8AC3E}">
        <p14:creationId xmlns:p14="http://schemas.microsoft.com/office/powerpoint/2010/main" val="1413127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79</a:t>
            </a:fld>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272" y="1348952"/>
            <a:ext cx="4625470" cy="374748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273" y="1203494"/>
            <a:ext cx="5048000" cy="4038400"/>
          </a:xfrm>
          <a:prstGeom prst="rect">
            <a:avLst/>
          </a:prstGeom>
        </p:spPr>
      </p:pic>
    </p:spTree>
    <p:extLst>
      <p:ext uri="{BB962C8B-B14F-4D97-AF65-F5344CB8AC3E}">
        <p14:creationId xmlns:p14="http://schemas.microsoft.com/office/powerpoint/2010/main" val="83402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8D12A64C-5596-1B41-9EE2-1FBBECC94B6D}" type="slidenum">
              <a:rPr lang="es-ES" sz="1400">
                <a:solidFill>
                  <a:srgbClr val="00FFFF"/>
                </a:solidFill>
              </a:rPr>
              <a:pPr eaLnBrk="1" hangingPunct="1"/>
              <a:t>8</a:t>
            </a:fld>
            <a:endParaRPr lang="es-ES" sz="1400">
              <a:solidFill>
                <a:srgbClr val="00FFFF"/>
              </a:solidFill>
            </a:endParaRPr>
          </a:p>
        </p:txBody>
      </p:sp>
      <p:sp>
        <p:nvSpPr>
          <p:cNvPr id="389122" name="Rectangle 2"/>
          <p:cNvSpPr>
            <a:spLocks noGrp="1" noChangeArrowheads="1"/>
          </p:cNvSpPr>
          <p:nvPr>
            <p:ph type="body" idx="1"/>
          </p:nvPr>
        </p:nvSpPr>
        <p:spPr>
          <a:xfrm>
            <a:off x="660100" y="1373717"/>
            <a:ext cx="8229600" cy="5253900"/>
          </a:xfrm>
          <a:ln>
            <a:solidFill>
              <a:srgbClr val="073E87"/>
            </a:solidFill>
          </a:ln>
        </p:spPr>
        <p:txBody>
          <a:bodyPr>
            <a:noAutofit/>
          </a:bodyPr>
          <a:lstStyle/>
          <a:p>
            <a:pPr eaLnBrk="1" hangingPunct="1">
              <a:defRPr/>
            </a:pPr>
            <a:r>
              <a:rPr lang="es-ES" sz="2800" dirty="0">
                <a:effectLst>
                  <a:outerShdw blurRad="38100" dist="38100" dir="2700000" algn="tl">
                    <a:srgbClr val="000000"/>
                  </a:outerShdw>
                </a:effectLst>
                <a:latin typeface="Arial" charset="0"/>
                <a:ea typeface="ＭＳ Ｐゴシック" charset="0"/>
              </a:rPr>
              <a:t>De reacción adversa frente a un </a:t>
            </a:r>
            <a:r>
              <a:rPr lang="es-ES" sz="2800" u="sng" dirty="0">
                <a:solidFill>
                  <a:srgbClr val="FF0000"/>
                </a:solidFill>
                <a:effectLst>
                  <a:outerShdw blurRad="38100" dist="38100" dir="2700000" algn="tl">
                    <a:srgbClr val="000000"/>
                  </a:outerShdw>
                </a:effectLst>
                <a:latin typeface="Arial" charset="0"/>
                <a:ea typeface="ＭＳ Ｐゴシック" charset="0"/>
              </a:rPr>
              <a:t>ALIMENTO</a:t>
            </a:r>
            <a:r>
              <a:rPr lang="es-ES" sz="2800" dirty="0">
                <a:solidFill>
                  <a:srgbClr val="FF0000"/>
                </a:solidFill>
                <a:effectLst>
                  <a:outerShdw blurRad="38100" dist="38100" dir="2700000" algn="tl">
                    <a:srgbClr val="000000"/>
                  </a:outerShdw>
                </a:effectLst>
                <a:latin typeface="Arial" charset="0"/>
                <a:ea typeface="ＭＳ Ｐゴシック" charset="0"/>
              </a:rPr>
              <a:t> </a:t>
            </a:r>
            <a:r>
              <a:rPr lang="es-ES" sz="2800" dirty="0">
                <a:effectLst>
                  <a:outerShdw blurRad="38100" dist="38100" dir="2700000" algn="tl">
                    <a:srgbClr val="000000"/>
                  </a:outerShdw>
                </a:effectLst>
                <a:latin typeface="Arial" charset="0"/>
                <a:ea typeface="ＭＳ Ｐゴシック" charset="0"/>
                <a:sym typeface="Wingdings" charset="0"/>
              </a:rPr>
              <a:t></a:t>
            </a:r>
            <a:r>
              <a:rPr lang="es-ES" sz="2800" dirty="0">
                <a:effectLst>
                  <a:outerShdw blurRad="38100" dist="38100" dir="2700000" algn="tl">
                    <a:srgbClr val="000000"/>
                  </a:outerShdw>
                </a:effectLst>
                <a:latin typeface="Arial" charset="0"/>
                <a:ea typeface="ＭＳ Ｐゴシック" charset="0"/>
              </a:rPr>
              <a:t>  evitar alimento implicado y aquellos con los que pueda tener reacción cruzada, hasta completar estudio etiológico:</a:t>
            </a:r>
          </a:p>
          <a:p>
            <a:pPr eaLnBrk="1" hangingPunct="1">
              <a:defRPr/>
            </a:pPr>
            <a:endParaRPr lang="es-ES" sz="2800" dirty="0">
              <a:effectLst>
                <a:outerShdw blurRad="38100" dist="38100" dir="2700000" algn="tl">
                  <a:srgbClr val="000000"/>
                </a:outerShdw>
              </a:effectLst>
              <a:latin typeface="Arial" charset="0"/>
              <a:ea typeface="ＭＳ Ｐゴシック" charset="0"/>
            </a:endParaRPr>
          </a:p>
          <a:p>
            <a:pPr lvl="1" eaLnBrk="1" hangingPunct="1">
              <a:defRPr/>
            </a:pPr>
            <a:r>
              <a:rPr lang="es-ES" sz="2800" u="sng" dirty="0">
                <a:solidFill>
                  <a:srgbClr val="FF0000"/>
                </a:solidFill>
                <a:effectLst>
                  <a:outerShdw blurRad="38100" dist="38100" dir="2700000" algn="tl">
                    <a:srgbClr val="000000"/>
                  </a:outerShdw>
                </a:effectLst>
                <a:latin typeface="Arial" charset="0"/>
                <a:ea typeface="ＭＳ Ｐゴシック" charset="0"/>
              </a:rPr>
              <a:t>Leche de vaca</a:t>
            </a:r>
            <a:r>
              <a:rPr lang="es-ES" sz="2800" dirty="0">
                <a:effectLst>
                  <a:outerShdw blurRad="38100" dist="38100" dir="2700000" algn="tl">
                    <a:srgbClr val="000000"/>
                  </a:outerShdw>
                </a:effectLst>
                <a:latin typeface="Arial" charset="0"/>
                <a:ea typeface="ＭＳ Ｐゴシック" charset="0"/>
              </a:rPr>
              <a:t>: evitar leche de cabra, oveja, y búfala (queso mozzarella)</a:t>
            </a:r>
          </a:p>
          <a:p>
            <a:pPr lvl="1" eaLnBrk="1" hangingPunct="1">
              <a:defRPr/>
            </a:pPr>
            <a:r>
              <a:rPr lang="es-ES" sz="2800" u="sng" dirty="0">
                <a:solidFill>
                  <a:srgbClr val="FF0000"/>
                </a:solidFill>
                <a:effectLst>
                  <a:outerShdw blurRad="38100" dist="38100" dir="2700000" algn="tl">
                    <a:srgbClr val="000000"/>
                  </a:outerShdw>
                </a:effectLst>
                <a:latin typeface="Arial" charset="0"/>
                <a:ea typeface="ＭＳ Ｐゴシック" charset="0"/>
              </a:rPr>
              <a:t>Huevos de gallina</a:t>
            </a:r>
            <a:r>
              <a:rPr lang="es-ES" sz="2800" dirty="0">
                <a:effectLst>
                  <a:outerShdw blurRad="38100" dist="38100" dir="2700000" algn="tl">
                    <a:srgbClr val="000000"/>
                  </a:outerShdw>
                </a:effectLst>
                <a:latin typeface="Arial" charset="0"/>
                <a:ea typeface="ＭＳ Ｐゴシック" charset="0"/>
              </a:rPr>
              <a:t>: evitar huevos otras aves.</a:t>
            </a:r>
          </a:p>
          <a:p>
            <a:pPr lvl="1" eaLnBrk="1" hangingPunct="1">
              <a:defRPr/>
            </a:pPr>
            <a:r>
              <a:rPr lang="es-ES" sz="2800" u="sng" dirty="0">
                <a:solidFill>
                  <a:srgbClr val="FF0000"/>
                </a:solidFill>
                <a:effectLst>
                  <a:outerShdw blurRad="38100" dist="38100" dir="2700000" algn="tl">
                    <a:srgbClr val="000000"/>
                  </a:outerShdw>
                </a:effectLst>
                <a:latin typeface="Arial" charset="0"/>
                <a:ea typeface="ＭＳ Ｐゴシック" charset="0"/>
              </a:rPr>
              <a:t>Frutos secos</a:t>
            </a:r>
            <a:r>
              <a:rPr lang="es-ES" sz="2800" dirty="0">
                <a:effectLst>
                  <a:outerShdw blurRad="38100" dist="38100" dir="2700000" algn="tl">
                    <a:srgbClr val="000000"/>
                  </a:outerShdw>
                </a:effectLst>
                <a:latin typeface="Arial" charset="0"/>
                <a:ea typeface="ＭＳ Ｐゴシック" charset="0"/>
              </a:rPr>
              <a:t>: inicialmente evitarlos todos  (reacciones muy graves, incluso fatales.  Pueden ocurrir tras la primera exposición ) </a:t>
            </a:r>
          </a:p>
        </p:txBody>
      </p:sp>
      <p:sp>
        <p:nvSpPr>
          <p:cNvPr id="389123" name="Rectangle 3"/>
          <p:cNvSpPr>
            <a:spLocks noGrp="1" noChangeArrowheads="1"/>
          </p:cNvSpPr>
          <p:nvPr>
            <p:ph type="title"/>
          </p:nvPr>
        </p:nvSpPr>
        <p:spPr>
          <a:xfrm>
            <a:off x="457200" y="44450"/>
            <a:ext cx="8432500" cy="1371600"/>
          </a:xfrm>
        </p:spPr>
        <p:txBody>
          <a:bodyPr>
            <a:normAutofit fontScale="90000"/>
          </a:bodyPr>
          <a:lstStyle/>
          <a:p>
            <a:pPr>
              <a:defRPr/>
            </a:pPr>
            <a:r>
              <a:rPr lang="es-ES" dirty="0">
                <a:solidFill>
                  <a:srgbClr val="FF0000"/>
                </a:solidFill>
                <a:effectLst>
                  <a:outerShdw blurRad="38100" dist="38100" dir="2700000" algn="tl">
                    <a:srgbClr val="000000"/>
                  </a:outerShdw>
                </a:effectLst>
                <a:latin typeface="Arial" charset="0"/>
                <a:ea typeface="ＭＳ Ｐゴシック" charset="0"/>
              </a:rPr>
              <a:t>Conducta a seguir ante la sospecha</a:t>
            </a:r>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088" y="2634414"/>
            <a:ext cx="784861" cy="10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655" y="2724187"/>
            <a:ext cx="852979" cy="100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027" y="2724187"/>
            <a:ext cx="1078435" cy="1061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462" y="2634414"/>
            <a:ext cx="1454825" cy="11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26"/>
          <p:cNvSpPr txBox="1"/>
          <p:nvPr/>
        </p:nvSpPr>
        <p:spPr>
          <a:xfrm>
            <a:off x="877823" y="1632163"/>
            <a:ext cx="7461504" cy="4152901"/>
          </a:xfrm>
          <a:prstGeom prst="rect">
            <a:avLst/>
          </a:prstGeom>
          <a:noFill/>
          <a:ln>
            <a:noFill/>
          </a:ln>
        </p:spPr>
        <p:txBody>
          <a:bodyPr spcFirstLastPara="1" wrap="square" lIns="91425" tIns="45700" rIns="91425" bIns="45700" anchor="t" anchorCtr="0">
            <a:noAutofit/>
          </a:bodyPr>
          <a:lstStyle/>
          <a:p>
            <a:pPr marL="274320" marR="0" lvl="0" indent="-228600" algn="l" rtl="0">
              <a:lnSpc>
                <a:spcPct val="100000"/>
              </a:lnSpc>
              <a:spcBef>
                <a:spcPts val="0"/>
              </a:spcBef>
              <a:spcAft>
                <a:spcPts val="0"/>
              </a:spcAft>
              <a:buClr>
                <a:srgbClr val="3F3F3F"/>
              </a:buClr>
              <a:buSzPts val="2400"/>
              <a:buFont typeface="Courier New"/>
              <a:buChar char="o"/>
            </a:pPr>
            <a:r>
              <a:rPr lang="es-ES" sz="2400" dirty="0">
                <a:solidFill>
                  <a:schemeClr val="dk1"/>
                </a:solidFill>
                <a:latin typeface="Arial"/>
                <a:ea typeface="Arial"/>
                <a:cs typeface="Arial"/>
                <a:sym typeface="Arial"/>
              </a:rPr>
              <a:t> Enfermedad cutánea inflamatoria crónica</a:t>
            </a:r>
            <a:endParaRPr dirty="0"/>
          </a:p>
          <a:p>
            <a:pPr marL="274320" marR="0" lvl="0" indent="-228600" algn="l" rtl="0">
              <a:lnSpc>
                <a:spcPct val="100000"/>
              </a:lnSpc>
              <a:spcBef>
                <a:spcPts val="1800"/>
              </a:spcBef>
              <a:spcAft>
                <a:spcPts val="0"/>
              </a:spcAft>
              <a:buClr>
                <a:srgbClr val="3F3F3F"/>
              </a:buClr>
              <a:buSzPts val="2400"/>
              <a:buFont typeface="Courier New"/>
              <a:buChar char="o"/>
            </a:pPr>
            <a:r>
              <a:rPr lang="es-ES" sz="2400" dirty="0">
                <a:solidFill>
                  <a:schemeClr val="dk1"/>
                </a:solidFill>
                <a:latin typeface="Arial"/>
                <a:ea typeface="Arial"/>
                <a:cs typeface="Arial"/>
                <a:sym typeface="Arial"/>
              </a:rPr>
              <a:t> Se caracteriza por: </a:t>
            </a:r>
            <a:endParaRPr dirty="0"/>
          </a:p>
          <a:p>
            <a:pPr marL="594360" marR="0" lvl="1" indent="-228600" algn="l" rtl="0">
              <a:lnSpc>
                <a:spcPct val="100000"/>
              </a:lnSpc>
              <a:spcBef>
                <a:spcPts val="1000"/>
              </a:spcBef>
              <a:spcAft>
                <a:spcPts val="0"/>
              </a:spcAft>
              <a:buClr>
                <a:srgbClr val="3F3F3F"/>
              </a:buClr>
              <a:buSzPts val="2400"/>
              <a:buFont typeface="Noto Sans Symbols"/>
              <a:buChar char="✓"/>
            </a:pPr>
            <a:r>
              <a:rPr lang="es-ES" sz="2400" b="0" i="0" u="none" strike="noStrike" cap="none" dirty="0">
                <a:solidFill>
                  <a:schemeClr val="dk1"/>
                </a:solidFill>
                <a:latin typeface="Arial"/>
                <a:ea typeface="Arial"/>
                <a:cs typeface="Arial"/>
                <a:sym typeface="Arial"/>
              </a:rPr>
              <a:t> eccema </a:t>
            </a:r>
            <a:endParaRPr dirty="0"/>
          </a:p>
          <a:p>
            <a:pPr marL="594360" marR="0" lvl="1" indent="-228600" algn="l" rtl="0">
              <a:lnSpc>
                <a:spcPct val="100000"/>
              </a:lnSpc>
              <a:spcBef>
                <a:spcPts val="1000"/>
              </a:spcBef>
              <a:spcAft>
                <a:spcPts val="0"/>
              </a:spcAft>
              <a:buClr>
                <a:srgbClr val="3F3F3F"/>
              </a:buClr>
              <a:buSzPts val="2400"/>
              <a:buFont typeface="Noto Sans Symbols"/>
              <a:buChar char="✓"/>
            </a:pPr>
            <a:r>
              <a:rPr lang="es-ES" sz="2400" b="0" i="0" u="none" strike="noStrike" cap="none" dirty="0">
                <a:solidFill>
                  <a:schemeClr val="dk1"/>
                </a:solidFill>
                <a:latin typeface="Arial"/>
                <a:ea typeface="Arial"/>
                <a:cs typeface="Arial"/>
                <a:sym typeface="Arial"/>
              </a:rPr>
              <a:t> prurito  </a:t>
            </a:r>
            <a:endParaRPr dirty="0"/>
          </a:p>
          <a:p>
            <a:pPr marL="594360" marR="0" lvl="1" indent="-228600" algn="l" rtl="0">
              <a:lnSpc>
                <a:spcPct val="100000"/>
              </a:lnSpc>
              <a:spcBef>
                <a:spcPts val="1000"/>
              </a:spcBef>
              <a:spcAft>
                <a:spcPts val="0"/>
              </a:spcAft>
              <a:buClr>
                <a:srgbClr val="3F3F3F"/>
              </a:buClr>
              <a:buSzPts val="2400"/>
              <a:buFont typeface="Noto Sans Symbols"/>
              <a:buChar char="✓"/>
            </a:pPr>
            <a:r>
              <a:rPr lang="es-ES" sz="2400" b="0" i="0" u="none" strike="noStrike" cap="none" dirty="0">
                <a:solidFill>
                  <a:schemeClr val="dk1"/>
                </a:solidFill>
                <a:latin typeface="Arial"/>
                <a:ea typeface="Arial"/>
                <a:cs typeface="Arial"/>
                <a:sym typeface="Arial"/>
              </a:rPr>
              <a:t> cursa por brotes.</a:t>
            </a:r>
            <a:endParaRPr dirty="0"/>
          </a:p>
          <a:p>
            <a:pPr marL="274320" marR="0" lvl="0" indent="-228600" algn="l" rtl="0">
              <a:lnSpc>
                <a:spcPct val="100000"/>
              </a:lnSpc>
              <a:spcBef>
                <a:spcPts val="1800"/>
              </a:spcBef>
              <a:spcAft>
                <a:spcPts val="0"/>
              </a:spcAft>
              <a:buClr>
                <a:srgbClr val="3F3F3F"/>
              </a:buClr>
              <a:buSzPts val="2400"/>
              <a:buFont typeface="Courier New"/>
              <a:buChar char="o"/>
            </a:pPr>
            <a:r>
              <a:rPr lang="es-ES" sz="2400" dirty="0">
                <a:solidFill>
                  <a:schemeClr val="dk1"/>
                </a:solidFill>
                <a:latin typeface="Arial"/>
                <a:ea typeface="Arial"/>
                <a:cs typeface="Arial"/>
                <a:sym typeface="Arial"/>
              </a:rPr>
              <a:t> Puede comenzar a partir de las 6-8 semanas de vida</a:t>
            </a:r>
            <a:endParaRPr dirty="0"/>
          </a:p>
          <a:p>
            <a:pPr marL="274320" marR="0" lvl="0" indent="-228600" algn="l" rtl="0">
              <a:lnSpc>
                <a:spcPct val="100000"/>
              </a:lnSpc>
              <a:spcBef>
                <a:spcPts val="1800"/>
              </a:spcBef>
              <a:spcAft>
                <a:spcPts val="0"/>
              </a:spcAft>
              <a:buClr>
                <a:srgbClr val="3F3F3F"/>
              </a:buClr>
              <a:buSzPts val="2800"/>
              <a:buFont typeface="Arial"/>
              <a:buNone/>
            </a:pPr>
            <a:endParaRPr sz="2800" dirty="0">
              <a:solidFill>
                <a:schemeClr val="dk1"/>
              </a:solidFill>
              <a:latin typeface="Arial"/>
              <a:ea typeface="Arial"/>
              <a:cs typeface="Arial"/>
              <a:sym typeface="Arial"/>
            </a:endParaRPr>
          </a:p>
          <a:p>
            <a:pPr marL="274320" marR="0" lvl="0" indent="-50800" algn="l" rtl="0">
              <a:lnSpc>
                <a:spcPct val="100000"/>
              </a:lnSpc>
              <a:spcBef>
                <a:spcPts val="1800"/>
              </a:spcBef>
              <a:spcAft>
                <a:spcPts val="0"/>
              </a:spcAft>
              <a:buClr>
                <a:srgbClr val="3F3F3F"/>
              </a:buClr>
              <a:buSzPts val="2800"/>
              <a:buFont typeface="Arial"/>
              <a:buNone/>
            </a:pPr>
            <a:endParaRPr sz="2800" dirty="0">
              <a:solidFill>
                <a:schemeClr val="dk1"/>
              </a:solidFill>
              <a:latin typeface="Arial"/>
              <a:ea typeface="Arial"/>
              <a:cs typeface="Arial"/>
              <a:sym typeface="Arial"/>
            </a:endParaRPr>
          </a:p>
        </p:txBody>
      </p:sp>
      <p:sp>
        <p:nvSpPr>
          <p:cNvPr id="201" name="Google Shape;201;p26"/>
          <p:cNvSpPr txBox="1"/>
          <p:nvPr/>
        </p:nvSpPr>
        <p:spPr>
          <a:xfrm>
            <a:off x="2288088" y="421414"/>
            <a:ext cx="4640974" cy="53602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70000"/>
              </a:lnSpc>
              <a:spcBef>
                <a:spcPts val="0"/>
              </a:spcBef>
              <a:spcAft>
                <a:spcPts val="0"/>
              </a:spcAft>
              <a:buClr>
                <a:srgbClr val="521415"/>
              </a:buClr>
              <a:buSzPts val="900"/>
              <a:buFont typeface="Arial"/>
              <a:buNone/>
            </a:pPr>
            <a:br>
              <a:rPr lang="es-ES" sz="900" b="0" i="1" u="none" strike="noStrike" cap="none" dirty="0">
                <a:solidFill>
                  <a:srgbClr val="521415"/>
                </a:solidFill>
                <a:latin typeface="Arial"/>
                <a:ea typeface="Arial"/>
                <a:cs typeface="Arial"/>
                <a:sym typeface="Arial"/>
              </a:rPr>
            </a:br>
            <a:endParaRPr sz="900" b="0" i="1" u="none" strike="noStrike" cap="none" dirty="0">
              <a:solidFill>
                <a:srgbClr val="521415"/>
              </a:solidFill>
              <a:latin typeface="Arial"/>
              <a:ea typeface="Arial"/>
              <a:cs typeface="Arial"/>
              <a:sym typeface="Arial"/>
            </a:endParaRPr>
          </a:p>
          <a:p>
            <a:pPr marL="0" marR="0" lvl="0" indent="0" algn="ctr" rtl="0">
              <a:lnSpc>
                <a:spcPct val="70000"/>
              </a:lnSpc>
              <a:spcBef>
                <a:spcPts val="0"/>
              </a:spcBef>
              <a:spcAft>
                <a:spcPts val="0"/>
              </a:spcAft>
              <a:buClr>
                <a:schemeClr val="dk1"/>
              </a:buClr>
              <a:buSzPts val="900"/>
              <a:buFont typeface="Arial"/>
              <a:buNone/>
            </a:pPr>
            <a:endParaRPr sz="900" i="1" dirty="0">
              <a:solidFill>
                <a:srgbClr val="521415"/>
              </a:solidFill>
              <a:latin typeface="Arial"/>
              <a:ea typeface="Arial"/>
              <a:cs typeface="Arial"/>
              <a:sym typeface="Arial"/>
            </a:endParaRPr>
          </a:p>
          <a:p>
            <a:pPr marL="0" marR="0" lvl="0" indent="0" algn="ctr" rtl="0">
              <a:lnSpc>
                <a:spcPct val="70000"/>
              </a:lnSpc>
              <a:spcBef>
                <a:spcPts val="0"/>
              </a:spcBef>
              <a:spcAft>
                <a:spcPts val="0"/>
              </a:spcAft>
              <a:buClr>
                <a:schemeClr val="dk1"/>
              </a:buClr>
              <a:buSzPts val="2400"/>
              <a:buFont typeface="Arial"/>
              <a:buNone/>
            </a:pPr>
            <a:r>
              <a:rPr lang="es-ES" sz="3600" b="0" u="none" strike="noStrike" cap="none" dirty="0">
                <a:solidFill>
                  <a:schemeClr val="dk1"/>
                </a:solidFill>
                <a:latin typeface="Arial"/>
                <a:ea typeface="Arial"/>
                <a:cs typeface="Arial"/>
                <a:sym typeface="Arial"/>
              </a:rPr>
              <a:t>Definición</a:t>
            </a:r>
            <a:endParaRPr sz="2000" dirty="0"/>
          </a:p>
        </p:txBody>
      </p:sp>
      <p:sp>
        <p:nvSpPr>
          <p:cNvPr id="2" name="Marcador de número de diapositiva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80</a:t>
            </a:fld>
            <a:endParaRPr lang="es-ES"/>
          </a:p>
        </p:txBody>
      </p:sp>
      <p:sp>
        <p:nvSpPr>
          <p:cNvPr id="3" name="Marcador de pie de página 2"/>
          <p:cNvSpPr>
            <a:spLocks noGrp="1"/>
          </p:cNvSpPr>
          <p:nvPr>
            <p:ph type="ftr" sz="quarter" idx="11"/>
          </p:nvPr>
        </p:nvSpPr>
        <p:spPr/>
        <p:txBody>
          <a:bodyPr/>
          <a:lstStyle/>
          <a:p>
            <a:r>
              <a:rPr lang="es-ES_tradnl"/>
              <a:t>IV Taller interactivo en alergia pediátrica.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27" descr="C:\Users\usuario\Pictures\DA 6.jpg"/>
          <p:cNvPicPr preferRelativeResize="0"/>
          <p:nvPr/>
        </p:nvPicPr>
        <p:blipFill rotWithShape="1">
          <a:blip r:embed="rId3">
            <a:alphaModFix/>
          </a:blip>
          <a:srcRect/>
          <a:stretch/>
        </p:blipFill>
        <p:spPr>
          <a:xfrm>
            <a:off x="811263" y="974471"/>
            <a:ext cx="1489841" cy="1141303"/>
          </a:xfrm>
          <a:prstGeom prst="rect">
            <a:avLst/>
          </a:prstGeom>
          <a:noFill/>
          <a:ln w="9525" cap="flat" cmpd="sng">
            <a:solidFill>
              <a:schemeClr val="accent1"/>
            </a:solidFill>
            <a:prstDash val="solid"/>
            <a:round/>
            <a:headEnd type="none" w="sm" len="sm"/>
            <a:tailEnd type="none" w="sm" len="sm"/>
          </a:ln>
        </p:spPr>
      </p:pic>
      <p:sp>
        <p:nvSpPr>
          <p:cNvPr id="210" name="Google Shape;210;p27"/>
          <p:cNvSpPr/>
          <p:nvPr/>
        </p:nvSpPr>
        <p:spPr>
          <a:xfrm>
            <a:off x="3491529" y="4590661"/>
            <a:ext cx="496856" cy="251927"/>
          </a:xfrm>
          <a:prstGeom prst="rightArrow">
            <a:avLst>
              <a:gd name="adj1" fmla="val 50000"/>
              <a:gd name="adj2" fmla="val 50000"/>
            </a:avLst>
          </a:prstGeom>
          <a:solidFill>
            <a:schemeClr val="accent2"/>
          </a:solidFill>
          <a:ln w="12700" cap="flat" cmpd="sng">
            <a:solidFill>
              <a:srgbClr val="AB5C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mbria"/>
              <a:ea typeface="Cambria"/>
              <a:cs typeface="Cambria"/>
              <a:sym typeface="Cambria"/>
            </a:endParaRPr>
          </a:p>
        </p:txBody>
      </p:sp>
      <p:sp>
        <p:nvSpPr>
          <p:cNvPr id="211" name="Google Shape;211;p27"/>
          <p:cNvSpPr/>
          <p:nvPr/>
        </p:nvSpPr>
        <p:spPr>
          <a:xfrm>
            <a:off x="2462007" y="1462621"/>
            <a:ext cx="519124" cy="291534"/>
          </a:xfrm>
          <a:prstGeom prst="rightArrow">
            <a:avLst>
              <a:gd name="adj1" fmla="val 50000"/>
              <a:gd name="adj2" fmla="val 50000"/>
            </a:avLst>
          </a:prstGeom>
          <a:solidFill>
            <a:schemeClr val="accent2"/>
          </a:solidFill>
          <a:ln w="12700" cap="flat" cmpd="sng">
            <a:solidFill>
              <a:srgbClr val="AB5C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212" name="Google Shape;212;p27"/>
          <p:cNvPicPr preferRelativeResize="0"/>
          <p:nvPr/>
        </p:nvPicPr>
        <p:blipFill rotWithShape="1">
          <a:blip r:embed="rId4">
            <a:alphaModFix/>
          </a:blip>
          <a:srcRect/>
          <a:stretch/>
        </p:blipFill>
        <p:spPr>
          <a:xfrm>
            <a:off x="2138751" y="4065852"/>
            <a:ext cx="1251776" cy="1452955"/>
          </a:xfrm>
          <a:prstGeom prst="rect">
            <a:avLst/>
          </a:prstGeom>
          <a:noFill/>
          <a:ln w="9525" cap="flat" cmpd="sng">
            <a:solidFill>
              <a:schemeClr val="accent1"/>
            </a:solidFill>
            <a:prstDash val="solid"/>
            <a:miter lim="800000"/>
            <a:headEnd type="none" w="sm" len="sm"/>
            <a:tailEnd type="none" w="sm" len="sm"/>
          </a:ln>
        </p:spPr>
      </p:pic>
      <p:pic>
        <p:nvPicPr>
          <p:cNvPr id="213" name="Google Shape;213;p27" descr="C:\Users\usuario\Pictures\DA 7.jpg"/>
          <p:cNvPicPr preferRelativeResize="0"/>
          <p:nvPr/>
        </p:nvPicPr>
        <p:blipFill rotWithShape="1">
          <a:blip r:embed="rId5">
            <a:alphaModFix/>
          </a:blip>
          <a:srcRect/>
          <a:stretch/>
        </p:blipFill>
        <p:spPr>
          <a:xfrm>
            <a:off x="4352278" y="2115774"/>
            <a:ext cx="1650629" cy="1606695"/>
          </a:xfrm>
          <a:prstGeom prst="rect">
            <a:avLst/>
          </a:prstGeom>
          <a:noFill/>
          <a:ln w="9525" cap="flat" cmpd="sng">
            <a:solidFill>
              <a:schemeClr val="accent1"/>
            </a:solidFill>
            <a:prstDash val="solid"/>
            <a:round/>
            <a:headEnd type="none" w="sm" len="sm"/>
            <a:tailEnd type="none" w="sm" len="sm"/>
          </a:ln>
        </p:spPr>
      </p:pic>
      <p:sp>
        <p:nvSpPr>
          <p:cNvPr id="214" name="Google Shape;214;p27"/>
          <p:cNvSpPr/>
          <p:nvPr/>
        </p:nvSpPr>
        <p:spPr>
          <a:xfrm>
            <a:off x="6133326" y="2603241"/>
            <a:ext cx="496832" cy="327758"/>
          </a:xfrm>
          <a:prstGeom prst="leftArrow">
            <a:avLst>
              <a:gd name="adj1" fmla="val 50000"/>
              <a:gd name="adj2" fmla="val 50000"/>
            </a:avLst>
          </a:prstGeom>
          <a:solidFill>
            <a:schemeClr val="accent2"/>
          </a:solidFill>
          <a:ln w="12700" cap="flat" cmpd="sng">
            <a:solidFill>
              <a:srgbClr val="AB5C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mbria"/>
              <a:ea typeface="Cambria"/>
              <a:cs typeface="Cambria"/>
              <a:sym typeface="Cambria"/>
            </a:endParaRPr>
          </a:p>
        </p:txBody>
      </p:sp>
      <p:sp>
        <p:nvSpPr>
          <p:cNvPr id="2" name="Marcador de número de diapositiva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81</a:t>
            </a:fld>
            <a:endParaRPr lang="es-ES"/>
          </a:p>
        </p:txBody>
      </p:sp>
      <p:sp>
        <p:nvSpPr>
          <p:cNvPr id="3" name="Marcador de pie de página 2"/>
          <p:cNvSpPr>
            <a:spLocks noGrp="1"/>
          </p:cNvSpPr>
          <p:nvPr>
            <p:ph type="ftr" sz="quarter" idx="11"/>
          </p:nvPr>
        </p:nvSpPr>
        <p:spPr/>
        <p:txBody>
          <a:bodyPr/>
          <a:lstStyle/>
          <a:p>
            <a:r>
              <a:rPr lang="es-ES_tradnl"/>
              <a:t>IV Taller interactivo en alergia pediátrica. </a:t>
            </a:r>
          </a:p>
        </p:txBody>
      </p:sp>
      <p:sp>
        <p:nvSpPr>
          <p:cNvPr id="4" name="CuadroTexto 3"/>
          <p:cNvSpPr txBox="1"/>
          <p:nvPr/>
        </p:nvSpPr>
        <p:spPr>
          <a:xfrm>
            <a:off x="3059786" y="1377556"/>
            <a:ext cx="1183888" cy="461665"/>
          </a:xfrm>
          <a:prstGeom prst="rect">
            <a:avLst/>
          </a:prstGeom>
          <a:noFill/>
        </p:spPr>
        <p:txBody>
          <a:bodyPr wrap="none" rtlCol="0">
            <a:spAutoFit/>
          </a:bodyPr>
          <a:lstStyle/>
          <a:p>
            <a:r>
              <a:rPr lang="es-ES_tradnl" sz="2400" dirty="0"/>
              <a:t>Eccema </a:t>
            </a:r>
          </a:p>
        </p:txBody>
      </p:sp>
      <p:sp>
        <p:nvSpPr>
          <p:cNvPr id="12" name="CuadroTexto 11"/>
          <p:cNvSpPr txBox="1"/>
          <p:nvPr/>
        </p:nvSpPr>
        <p:spPr>
          <a:xfrm>
            <a:off x="4054899" y="4464561"/>
            <a:ext cx="1087257" cy="461665"/>
          </a:xfrm>
          <a:prstGeom prst="rect">
            <a:avLst/>
          </a:prstGeom>
          <a:noFill/>
        </p:spPr>
        <p:txBody>
          <a:bodyPr wrap="none" rtlCol="0">
            <a:spAutoFit/>
          </a:bodyPr>
          <a:lstStyle/>
          <a:p>
            <a:r>
              <a:rPr lang="es-ES_tradnl" sz="2400" dirty="0"/>
              <a:t>Prurito </a:t>
            </a:r>
          </a:p>
        </p:txBody>
      </p:sp>
      <p:sp>
        <p:nvSpPr>
          <p:cNvPr id="13" name="CuadroTexto 12"/>
          <p:cNvSpPr txBox="1"/>
          <p:nvPr/>
        </p:nvSpPr>
        <p:spPr>
          <a:xfrm>
            <a:off x="6760577" y="2536288"/>
            <a:ext cx="2131413" cy="461665"/>
          </a:xfrm>
          <a:prstGeom prst="rect">
            <a:avLst/>
          </a:prstGeom>
          <a:noFill/>
        </p:spPr>
        <p:txBody>
          <a:bodyPr wrap="none" rtlCol="0">
            <a:spAutoFit/>
          </a:bodyPr>
          <a:lstStyle/>
          <a:p>
            <a:r>
              <a:rPr lang="es-ES_tradnl" sz="2400" dirty="0" err="1"/>
              <a:t>Liquenificaci</a:t>
            </a:r>
            <a:r>
              <a:rPr lang="es-ES" sz="2400" dirty="0" err="1"/>
              <a:t>ón</a:t>
            </a:r>
            <a:r>
              <a:rPr lang="es-ES_tradnl" sz="2400" dirty="0"/>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6348" y="508000"/>
            <a:ext cx="4428435" cy="883478"/>
          </a:xfrm>
          <a:solidFill>
            <a:srgbClr val="9DE3AE"/>
          </a:solidFill>
        </p:spPr>
        <p:txBody>
          <a:bodyPr/>
          <a:lstStyle/>
          <a:p>
            <a:r>
              <a:rPr lang="es-ES_tradnl" dirty="0">
                <a:solidFill>
                  <a:srgbClr val="800000"/>
                </a:solidFill>
              </a:rPr>
              <a:t>Epidemiologia</a:t>
            </a:r>
          </a:p>
        </p:txBody>
      </p:sp>
      <p:sp>
        <p:nvSpPr>
          <p:cNvPr id="3" name="Marcador de contenido 2"/>
          <p:cNvSpPr>
            <a:spLocks noGrp="1"/>
          </p:cNvSpPr>
          <p:nvPr>
            <p:ph idx="1"/>
          </p:nvPr>
        </p:nvSpPr>
        <p:spPr>
          <a:xfrm>
            <a:off x="605348" y="2032232"/>
            <a:ext cx="7543800" cy="4023360"/>
          </a:xfrm>
        </p:spPr>
        <p:txBody>
          <a:bodyPr>
            <a:normAutofit fontScale="92500" lnSpcReduction="10000"/>
          </a:bodyPr>
          <a:lstStyle/>
          <a:p>
            <a:pPr>
              <a:buFont typeface="Courier New" charset="0"/>
              <a:buChar char="o"/>
            </a:pPr>
            <a:r>
              <a:rPr lang="es-ES_tradnl" dirty="0"/>
              <a:t> </a:t>
            </a:r>
            <a:r>
              <a:rPr lang="es-ES_tradnl" sz="2600" dirty="0">
                <a:latin typeface="Arial" charset="0"/>
                <a:ea typeface="Arial" charset="0"/>
                <a:cs typeface="Arial" charset="0"/>
              </a:rPr>
              <a:t>Afecta hasta un 15-20% de la población</a:t>
            </a:r>
            <a:r>
              <a:rPr lang="es-ES" sz="2600" dirty="0">
                <a:latin typeface="Arial" charset="0"/>
                <a:ea typeface="Arial" charset="0"/>
                <a:cs typeface="Arial" charset="0"/>
              </a:rPr>
              <a:t> infantil</a:t>
            </a:r>
          </a:p>
          <a:p>
            <a:pPr>
              <a:buFont typeface="Courier New" charset="0"/>
              <a:buChar char="o"/>
            </a:pPr>
            <a:endParaRPr lang="es-ES" sz="2600" dirty="0">
              <a:latin typeface="Arial" charset="0"/>
              <a:ea typeface="Arial" charset="0"/>
              <a:cs typeface="Arial" charset="0"/>
            </a:endParaRPr>
          </a:p>
          <a:p>
            <a:pPr>
              <a:buFont typeface="Courier New" charset="0"/>
              <a:buChar char="o"/>
            </a:pPr>
            <a:r>
              <a:rPr lang="es-ES" sz="2600" dirty="0">
                <a:latin typeface="Arial" charset="0"/>
                <a:ea typeface="Arial" charset="0"/>
                <a:cs typeface="Arial" charset="0"/>
              </a:rPr>
              <a:t> Se inicia en primer año de vida en un 65% de los casos</a:t>
            </a:r>
          </a:p>
          <a:p>
            <a:pPr>
              <a:buFont typeface="Courier New" charset="0"/>
              <a:buChar char="o"/>
            </a:pPr>
            <a:endParaRPr lang="es-ES" sz="2600" dirty="0">
              <a:latin typeface="Arial" charset="0"/>
              <a:ea typeface="Arial" charset="0"/>
              <a:cs typeface="Arial" charset="0"/>
            </a:endParaRPr>
          </a:p>
          <a:p>
            <a:pPr>
              <a:buFont typeface="Courier New" charset="0"/>
              <a:buChar char="o"/>
            </a:pPr>
            <a:r>
              <a:rPr lang="es-ES" sz="2600" dirty="0">
                <a:latin typeface="Arial" charset="0"/>
                <a:ea typeface="Arial" charset="0"/>
                <a:cs typeface="Arial" charset="0"/>
              </a:rPr>
              <a:t> En 85% antes de los 2 años</a:t>
            </a:r>
          </a:p>
          <a:p>
            <a:pPr>
              <a:buFont typeface="Courier New" charset="0"/>
              <a:buChar char="o"/>
            </a:pPr>
            <a:endParaRPr lang="es-ES" sz="2600" dirty="0">
              <a:latin typeface="Arial" charset="0"/>
              <a:ea typeface="Arial" charset="0"/>
              <a:cs typeface="Arial" charset="0"/>
            </a:endParaRPr>
          </a:p>
          <a:p>
            <a:pPr>
              <a:buFont typeface="Courier New" charset="0"/>
              <a:buChar char="o"/>
            </a:pPr>
            <a:r>
              <a:rPr lang="es-ES" sz="2600" dirty="0">
                <a:latin typeface="Arial" charset="0"/>
                <a:ea typeface="Arial" charset="0"/>
                <a:cs typeface="Arial" charset="0"/>
              </a:rPr>
              <a:t> Prevalencia disminuye con la edad, adultos un 3 %</a:t>
            </a:r>
          </a:p>
          <a:p>
            <a:pPr>
              <a:buFont typeface="Courier New" charset="0"/>
              <a:buChar char="o"/>
            </a:pPr>
            <a:endParaRPr lang="es-ES" sz="2600" dirty="0">
              <a:latin typeface="Arial" charset="0"/>
              <a:ea typeface="Arial" charset="0"/>
              <a:cs typeface="Arial" charset="0"/>
            </a:endParaRPr>
          </a:p>
          <a:p>
            <a:pPr>
              <a:buFont typeface="Courier New" charset="0"/>
              <a:buChar char="o"/>
            </a:pPr>
            <a:r>
              <a:rPr lang="es-ES" sz="2600" dirty="0">
                <a:latin typeface="Arial" charset="0"/>
                <a:ea typeface="Arial" charset="0"/>
                <a:cs typeface="Arial" charset="0"/>
              </a:rPr>
              <a:t> Aumentando en países en vías de desarrollo</a:t>
            </a:r>
          </a:p>
          <a:p>
            <a:pPr>
              <a:buFont typeface="Courier New" charset="0"/>
              <a:buChar char="o"/>
            </a:pPr>
            <a:endParaRPr lang="es-ES_tradnl" dirty="0"/>
          </a:p>
        </p:txBody>
      </p:sp>
      <p:sp>
        <p:nvSpPr>
          <p:cNvPr id="4" name="Marcador de pie de página 3"/>
          <p:cNvSpPr>
            <a:spLocks noGrp="1"/>
          </p:cNvSpPr>
          <p:nvPr>
            <p:ph type="ftr" sz="quarter" idx="11"/>
          </p:nvPr>
        </p:nvSpPr>
        <p:spPr/>
        <p:txBody>
          <a:bodyPr/>
          <a:lstStyle/>
          <a:p>
            <a:r>
              <a:rPr lang="es-ES_tradnl"/>
              <a:t>IV Taller interactivo en alergia pediátrica. </a:t>
            </a:r>
          </a:p>
        </p:txBody>
      </p:sp>
      <p:sp>
        <p:nvSpPr>
          <p:cNvPr id="5" name="Marcador de número de diapositiva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82</a:t>
            </a:fld>
            <a:endParaRPr lang="es-ES"/>
          </a:p>
        </p:txBody>
      </p:sp>
    </p:spTree>
    <p:extLst>
      <p:ext uri="{BB962C8B-B14F-4D97-AF65-F5344CB8AC3E}">
        <p14:creationId xmlns:p14="http://schemas.microsoft.com/office/powerpoint/2010/main" val="315650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83</a:t>
            </a:fld>
            <a:endParaRPr lang="es-ES"/>
          </a:p>
        </p:txBody>
      </p:sp>
      <p:sp>
        <p:nvSpPr>
          <p:cNvPr id="4" name="Título 1"/>
          <p:cNvSpPr txBox="1">
            <a:spLocks/>
          </p:cNvSpPr>
          <p:nvPr/>
        </p:nvSpPr>
        <p:spPr>
          <a:xfrm>
            <a:off x="801290" y="287310"/>
            <a:ext cx="7543800" cy="739733"/>
          </a:xfrm>
          <a:prstGeom prst="rect">
            <a:avLst/>
          </a:prstGeom>
          <a:solidFill>
            <a:srgbClr val="9DE3AE"/>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Tx/>
              <a:buFontTx/>
            </a:pPr>
            <a:r>
              <a:rPr lang="es-ES_tradnl" dirty="0" err="1"/>
              <a:t>Distribuci</a:t>
            </a:r>
            <a:r>
              <a:rPr lang="es-ES" dirty="0" err="1"/>
              <a:t>ón</a:t>
            </a:r>
            <a:r>
              <a:rPr lang="es-ES" dirty="0"/>
              <a:t> de las lesiones</a:t>
            </a:r>
            <a:endParaRPr lang="es-ES_tradnl" dirty="0"/>
          </a:p>
        </p:txBody>
      </p:sp>
      <p:pic>
        <p:nvPicPr>
          <p:cNvPr id="5" name="Google Shape;328;p35"/>
          <p:cNvPicPr preferRelativeResize="0"/>
          <p:nvPr/>
        </p:nvPicPr>
        <p:blipFill rotWithShape="1">
          <a:blip r:embed="rId3">
            <a:alphaModFix/>
          </a:blip>
          <a:srcRect l="4500" t="800"/>
          <a:stretch/>
        </p:blipFill>
        <p:spPr>
          <a:xfrm>
            <a:off x="1953039" y="1224170"/>
            <a:ext cx="4705949" cy="4929807"/>
          </a:xfrm>
          <a:prstGeom prst="rect">
            <a:avLst/>
          </a:prstGeom>
          <a:noFill/>
          <a:ln w="9525" cap="flat" cmpd="sng">
            <a:solidFill>
              <a:srgbClr val="00B0F0"/>
            </a:solidFill>
            <a:prstDash val="solid"/>
            <a:round/>
            <a:headEnd type="none" w="sm" len="sm"/>
            <a:tailEnd type="none" w="sm" len="sm"/>
          </a:ln>
        </p:spPr>
      </p:pic>
      <p:sp>
        <p:nvSpPr>
          <p:cNvPr id="6" name="Rectángulo 5"/>
          <p:cNvSpPr/>
          <p:nvPr/>
        </p:nvSpPr>
        <p:spPr>
          <a:xfrm>
            <a:off x="6930728" y="1738066"/>
            <a:ext cx="1717972" cy="369332"/>
          </a:xfrm>
          <a:prstGeom prst="rect">
            <a:avLst/>
          </a:prstGeom>
        </p:spPr>
        <p:txBody>
          <a:bodyPr wrap="square">
            <a:spAutoFit/>
          </a:bodyPr>
          <a:lstStyle/>
          <a:p>
            <a:r>
              <a:rPr lang="es-ES" sz="1800" b="1" dirty="0"/>
              <a:t>Fase LACTANTE </a:t>
            </a:r>
            <a:endParaRPr lang="es-ES_tradnl" b="1" dirty="0"/>
          </a:p>
        </p:txBody>
      </p:sp>
      <p:sp>
        <p:nvSpPr>
          <p:cNvPr id="7" name="Rectángulo 6"/>
          <p:cNvSpPr/>
          <p:nvPr/>
        </p:nvSpPr>
        <p:spPr>
          <a:xfrm>
            <a:off x="6951750" y="3367666"/>
            <a:ext cx="1717972" cy="369332"/>
          </a:xfrm>
          <a:prstGeom prst="rect">
            <a:avLst/>
          </a:prstGeom>
        </p:spPr>
        <p:txBody>
          <a:bodyPr wrap="square">
            <a:spAutoFit/>
          </a:bodyPr>
          <a:lstStyle/>
          <a:p>
            <a:r>
              <a:rPr lang="es-ES" sz="1800" b="1" dirty="0"/>
              <a:t>Fase INFANTIL </a:t>
            </a:r>
            <a:endParaRPr lang="es-ES_tradnl" b="1" dirty="0"/>
          </a:p>
        </p:txBody>
      </p:sp>
      <p:sp>
        <p:nvSpPr>
          <p:cNvPr id="8" name="Rectángulo 7"/>
          <p:cNvSpPr/>
          <p:nvPr/>
        </p:nvSpPr>
        <p:spPr>
          <a:xfrm>
            <a:off x="6930728" y="5154367"/>
            <a:ext cx="1965622" cy="923330"/>
          </a:xfrm>
          <a:prstGeom prst="rect">
            <a:avLst/>
          </a:prstGeom>
        </p:spPr>
        <p:txBody>
          <a:bodyPr wrap="square">
            <a:spAutoFit/>
          </a:bodyPr>
          <a:lstStyle/>
          <a:p>
            <a:r>
              <a:rPr lang="es-ES" sz="1800" b="1"/>
              <a:t>Fase ADOLESCENTE O ADULTA </a:t>
            </a:r>
            <a:endParaRPr lang="es-ES_tradnl" b="1" dirty="0"/>
          </a:p>
        </p:txBody>
      </p:sp>
    </p:spTree>
    <p:extLst>
      <p:ext uri="{BB962C8B-B14F-4D97-AF65-F5344CB8AC3E}">
        <p14:creationId xmlns:p14="http://schemas.microsoft.com/office/powerpoint/2010/main" val="746271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84</a:t>
            </a:fld>
            <a:endParaRPr lang="es-ES"/>
          </a:p>
        </p:txBody>
      </p:sp>
      <p:sp>
        <p:nvSpPr>
          <p:cNvPr id="4" name="Título 1"/>
          <p:cNvSpPr txBox="1">
            <a:spLocks/>
          </p:cNvSpPr>
          <p:nvPr/>
        </p:nvSpPr>
        <p:spPr>
          <a:xfrm>
            <a:off x="1093304" y="298533"/>
            <a:ext cx="6427305" cy="717647"/>
          </a:xfrm>
          <a:prstGeom prst="rect">
            <a:avLst/>
          </a:prstGeom>
          <a:solidFill>
            <a:srgbClr val="9DE3AE"/>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Tx/>
              <a:buFontTx/>
            </a:pPr>
            <a:r>
              <a:rPr lang="es-ES" sz="4000" dirty="0"/>
              <a:t>Características de las lesiones</a:t>
            </a:r>
            <a:endParaRPr lang="es-ES_tradnl" sz="4000" dirty="0"/>
          </a:p>
        </p:txBody>
      </p:sp>
      <p:sp>
        <p:nvSpPr>
          <p:cNvPr id="5" name="Rectángulo 4"/>
          <p:cNvSpPr/>
          <p:nvPr/>
        </p:nvSpPr>
        <p:spPr>
          <a:xfrm>
            <a:off x="619943" y="2157771"/>
            <a:ext cx="8104957" cy="1754326"/>
          </a:xfrm>
          <a:prstGeom prst="rect">
            <a:avLst/>
          </a:prstGeom>
        </p:spPr>
        <p:txBody>
          <a:bodyPr wrap="square">
            <a:spAutoFit/>
          </a:bodyPr>
          <a:lstStyle/>
          <a:p>
            <a:pPr lvl="0" algn="just">
              <a:buClr>
                <a:schemeClr val="accent5"/>
              </a:buClr>
              <a:buSzPts val="2400"/>
            </a:pPr>
            <a:r>
              <a:rPr lang="es-ES" sz="2400" b="1" u="sng" dirty="0"/>
              <a:t>Agudas</a:t>
            </a:r>
            <a:r>
              <a:rPr lang="es-ES" sz="2400" dirty="0"/>
              <a:t>: pápulas eritematosas y vesículas que se erosionan y acompañan de costra y exudación.</a:t>
            </a:r>
            <a:endParaRPr lang="es-ES" sz="2000" dirty="0"/>
          </a:p>
          <a:p>
            <a:pPr lvl="0" algn="just">
              <a:buClr>
                <a:schemeClr val="accent5"/>
              </a:buClr>
              <a:buSzPts val="2000"/>
            </a:pPr>
            <a:r>
              <a:rPr lang="es-ES" sz="2000" b="1" u="sng" dirty="0"/>
              <a:t>Distribución</a:t>
            </a:r>
            <a:r>
              <a:rPr lang="es-ES" sz="2000" dirty="0"/>
              <a:t>: </a:t>
            </a:r>
            <a:r>
              <a:rPr lang="es-ES" sz="2000" dirty="0">
                <a:solidFill>
                  <a:schemeClr val="dk1"/>
                </a:solidFill>
              </a:rPr>
              <a:t>cara (frente, mejillas, barbilla), pabellones auriculares, cuero cabelludo respetando habitualmente los pliegues y surcos </a:t>
            </a:r>
            <a:r>
              <a:rPr lang="es-ES" sz="2000" dirty="0" err="1">
                <a:solidFill>
                  <a:schemeClr val="dk1"/>
                </a:solidFill>
              </a:rPr>
              <a:t>nasogenianos</a:t>
            </a:r>
            <a:r>
              <a:rPr lang="es-ES" sz="2000" dirty="0">
                <a:solidFill>
                  <a:schemeClr val="dk1"/>
                </a:solidFill>
              </a:rPr>
              <a:t>; pueden afectar a zonas extensión de las extremidades.</a:t>
            </a:r>
            <a:endParaRPr lang="es-ES_tradnl" sz="2000" dirty="0"/>
          </a:p>
        </p:txBody>
      </p:sp>
      <p:sp>
        <p:nvSpPr>
          <p:cNvPr id="6" name="Rectángulo 5"/>
          <p:cNvSpPr/>
          <p:nvPr/>
        </p:nvSpPr>
        <p:spPr>
          <a:xfrm>
            <a:off x="619943" y="1430290"/>
            <a:ext cx="2334556" cy="461665"/>
          </a:xfrm>
          <a:prstGeom prst="rect">
            <a:avLst/>
          </a:prstGeom>
        </p:spPr>
        <p:txBody>
          <a:bodyPr wrap="none">
            <a:spAutoFit/>
          </a:bodyPr>
          <a:lstStyle/>
          <a:p>
            <a:pPr lvl="0">
              <a:buSzPts val="2400"/>
            </a:pPr>
            <a:r>
              <a:rPr lang="es-ES" sz="2400" b="1" i="1" dirty="0"/>
              <a:t>Fase del lactante</a:t>
            </a:r>
            <a:endParaRPr lang="es-ES" sz="2400" b="1" dirty="0"/>
          </a:p>
        </p:txBody>
      </p:sp>
      <p:pic>
        <p:nvPicPr>
          <p:cNvPr id="7" name="Google Shape;339;p36"/>
          <p:cNvPicPr preferRelativeResize="0"/>
          <p:nvPr/>
        </p:nvPicPr>
        <p:blipFill rotWithShape="1">
          <a:blip r:embed="rId2">
            <a:alphaModFix/>
          </a:blip>
          <a:srcRect/>
          <a:stretch/>
        </p:blipFill>
        <p:spPr>
          <a:xfrm>
            <a:off x="6318833" y="3912098"/>
            <a:ext cx="2090530" cy="1938737"/>
          </a:xfrm>
          <a:prstGeom prst="rect">
            <a:avLst/>
          </a:prstGeom>
          <a:noFill/>
          <a:ln w="9525" cap="flat" cmpd="sng">
            <a:solidFill>
              <a:schemeClr val="accent1"/>
            </a:solidFill>
            <a:prstDash val="solid"/>
            <a:round/>
            <a:headEnd type="none" w="sm" len="sm"/>
            <a:tailEnd type="none" w="sm" len="sm"/>
          </a:ln>
        </p:spPr>
      </p:pic>
      <p:pic>
        <p:nvPicPr>
          <p:cNvPr id="8" name="Google Shape;340;p36"/>
          <p:cNvPicPr preferRelativeResize="0"/>
          <p:nvPr/>
        </p:nvPicPr>
        <p:blipFill rotWithShape="1">
          <a:blip r:embed="rId3">
            <a:alphaModFix/>
          </a:blip>
          <a:srcRect/>
          <a:stretch/>
        </p:blipFill>
        <p:spPr>
          <a:xfrm>
            <a:off x="3609975" y="3912098"/>
            <a:ext cx="2255908" cy="1938737"/>
          </a:xfrm>
          <a:prstGeom prst="rect">
            <a:avLst/>
          </a:prstGeom>
          <a:noFill/>
          <a:ln w="9525" cap="flat" cmpd="sng">
            <a:solidFill>
              <a:srgbClr val="00B0F0"/>
            </a:solidFill>
            <a:prstDash val="solid"/>
            <a:round/>
            <a:headEnd type="none" w="sm" len="sm"/>
            <a:tailEnd type="none" w="sm" len="sm"/>
          </a:ln>
        </p:spPr>
      </p:pic>
    </p:spTree>
    <p:extLst>
      <p:ext uri="{BB962C8B-B14F-4D97-AF65-F5344CB8AC3E}">
        <p14:creationId xmlns:p14="http://schemas.microsoft.com/office/powerpoint/2010/main" val="1233791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85</a:t>
            </a:fld>
            <a:endParaRPr lang="es-ES"/>
          </a:p>
        </p:txBody>
      </p:sp>
      <p:sp>
        <p:nvSpPr>
          <p:cNvPr id="4" name="Título 1"/>
          <p:cNvSpPr txBox="1">
            <a:spLocks/>
          </p:cNvSpPr>
          <p:nvPr/>
        </p:nvSpPr>
        <p:spPr>
          <a:xfrm>
            <a:off x="801290" y="287310"/>
            <a:ext cx="7543800" cy="717647"/>
          </a:xfrm>
          <a:prstGeom prst="rect">
            <a:avLst/>
          </a:prstGeom>
          <a:solidFill>
            <a:srgbClr val="9DE3AE"/>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Tx/>
              <a:buFontTx/>
            </a:pPr>
            <a:r>
              <a:rPr lang="es-ES" sz="4400" dirty="0"/>
              <a:t>Características de las lesiones</a:t>
            </a:r>
            <a:endParaRPr lang="es-ES_tradnl" sz="4400" dirty="0"/>
          </a:p>
        </p:txBody>
      </p:sp>
      <p:sp>
        <p:nvSpPr>
          <p:cNvPr id="5" name="Rectángulo 4"/>
          <p:cNvSpPr/>
          <p:nvPr/>
        </p:nvSpPr>
        <p:spPr>
          <a:xfrm>
            <a:off x="571310" y="1778415"/>
            <a:ext cx="8104957" cy="1815882"/>
          </a:xfrm>
          <a:prstGeom prst="rect">
            <a:avLst/>
          </a:prstGeom>
        </p:spPr>
        <p:txBody>
          <a:bodyPr wrap="square">
            <a:spAutoFit/>
          </a:bodyPr>
          <a:lstStyle/>
          <a:p>
            <a:pPr lvl="0" algn="just">
              <a:buClr>
                <a:schemeClr val="accent5"/>
              </a:buClr>
              <a:buSzPts val="2400"/>
            </a:pPr>
            <a:r>
              <a:rPr lang="es-ES" sz="2400" b="1" u="sng" dirty="0"/>
              <a:t>Subagudas</a:t>
            </a:r>
            <a:r>
              <a:rPr lang="es-ES" sz="2400" dirty="0"/>
              <a:t>: Menos exudativas, pápulas aisladas o placas eritematosas con descamación seca, tendencia a la cronicidad y </a:t>
            </a:r>
            <a:r>
              <a:rPr lang="es-ES" sz="2400" dirty="0" err="1"/>
              <a:t>liquenificación</a:t>
            </a:r>
            <a:r>
              <a:rPr lang="es-ES" sz="2400" dirty="0"/>
              <a:t>. </a:t>
            </a:r>
            <a:endParaRPr lang="es-ES" sz="2000" dirty="0"/>
          </a:p>
          <a:p>
            <a:pPr lvl="0" algn="just">
              <a:buClr>
                <a:schemeClr val="accent5"/>
              </a:buClr>
              <a:buSzPts val="2000"/>
            </a:pPr>
            <a:r>
              <a:rPr lang="es-ES" sz="2000" b="1" u="sng" dirty="0"/>
              <a:t>Distribución</a:t>
            </a:r>
            <a:r>
              <a:rPr lang="es-ES" sz="2000" dirty="0"/>
              <a:t>: </a:t>
            </a:r>
            <a:r>
              <a:rPr lang="es-ES" sz="2000" dirty="0">
                <a:solidFill>
                  <a:schemeClr val="dk1"/>
                </a:solidFill>
              </a:rPr>
              <a:t>zonas de flexión ( hueco poplíteo y </a:t>
            </a:r>
            <a:r>
              <a:rPr lang="es-ES" sz="2000" dirty="0" err="1">
                <a:solidFill>
                  <a:schemeClr val="dk1"/>
                </a:solidFill>
              </a:rPr>
              <a:t>antecubital</a:t>
            </a:r>
            <a:r>
              <a:rPr lang="es-ES" sz="2000" dirty="0">
                <a:solidFill>
                  <a:schemeClr val="dk1"/>
                </a:solidFill>
              </a:rPr>
              <a:t>), manos, pies, </a:t>
            </a:r>
            <a:r>
              <a:rPr lang="es-ES" sz="2000" dirty="0" err="1">
                <a:solidFill>
                  <a:schemeClr val="dk1"/>
                </a:solidFill>
              </a:rPr>
              <a:t>perioral</a:t>
            </a:r>
            <a:r>
              <a:rPr lang="es-ES" sz="2000" dirty="0">
                <a:solidFill>
                  <a:schemeClr val="dk1"/>
                </a:solidFill>
              </a:rPr>
              <a:t> y </a:t>
            </a:r>
            <a:r>
              <a:rPr lang="es-ES" sz="2000">
                <a:solidFill>
                  <a:schemeClr val="dk1"/>
                </a:solidFill>
              </a:rPr>
              <a:t>periocular</a:t>
            </a:r>
            <a:r>
              <a:rPr lang="es-ES" sz="2000" dirty="0">
                <a:solidFill>
                  <a:schemeClr val="dk1"/>
                </a:solidFill>
              </a:rPr>
              <a:t>.</a:t>
            </a:r>
            <a:endParaRPr lang="es-ES_tradnl" sz="2000" dirty="0"/>
          </a:p>
        </p:txBody>
      </p:sp>
      <p:sp>
        <p:nvSpPr>
          <p:cNvPr id="6" name="Rectángulo 5"/>
          <p:cNvSpPr/>
          <p:nvPr/>
        </p:nvSpPr>
        <p:spPr>
          <a:xfrm>
            <a:off x="571310" y="1135202"/>
            <a:ext cx="1737037" cy="461665"/>
          </a:xfrm>
          <a:prstGeom prst="rect">
            <a:avLst/>
          </a:prstGeom>
        </p:spPr>
        <p:txBody>
          <a:bodyPr wrap="none">
            <a:spAutoFit/>
          </a:bodyPr>
          <a:lstStyle/>
          <a:p>
            <a:pPr lvl="0">
              <a:buSzPts val="2400"/>
            </a:pPr>
            <a:r>
              <a:rPr lang="es-ES" sz="2400" b="1" i="1" dirty="0"/>
              <a:t>Fase infantil</a:t>
            </a:r>
            <a:endParaRPr lang="es-ES" sz="2400" b="1" dirty="0"/>
          </a:p>
        </p:txBody>
      </p:sp>
      <p:pic>
        <p:nvPicPr>
          <p:cNvPr id="11" name="Google Shape;347;p37" descr="DA 1.jpg"/>
          <p:cNvPicPr preferRelativeResize="0"/>
          <p:nvPr/>
        </p:nvPicPr>
        <p:blipFill rotWithShape="1">
          <a:blip r:embed="rId2">
            <a:alphaModFix/>
          </a:blip>
          <a:srcRect l="-635" t="-1200" r="635" b="13527"/>
          <a:stretch/>
        </p:blipFill>
        <p:spPr>
          <a:xfrm>
            <a:off x="5076825" y="3459250"/>
            <a:ext cx="2040502" cy="2600217"/>
          </a:xfrm>
          <a:prstGeom prst="rect">
            <a:avLst/>
          </a:prstGeom>
          <a:noFill/>
          <a:ln w="9525" cap="flat" cmpd="sng">
            <a:solidFill>
              <a:schemeClr val="accent1"/>
            </a:solidFill>
            <a:prstDash val="solid"/>
            <a:miter lim="800000"/>
            <a:headEnd type="none" w="sm" len="sm"/>
            <a:tailEnd type="none" w="sm" len="sm"/>
          </a:ln>
        </p:spPr>
      </p:pic>
      <p:pic>
        <p:nvPicPr>
          <p:cNvPr id="12" name="Google Shape;348;p37"/>
          <p:cNvPicPr preferRelativeResize="0"/>
          <p:nvPr/>
        </p:nvPicPr>
        <p:blipFill rotWithShape="1">
          <a:blip r:embed="rId3">
            <a:alphaModFix/>
          </a:blip>
          <a:srcRect/>
          <a:stretch/>
        </p:blipFill>
        <p:spPr>
          <a:xfrm>
            <a:off x="2266950" y="3459250"/>
            <a:ext cx="2035345" cy="2600217"/>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818112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86</a:t>
            </a:fld>
            <a:endParaRPr lang="es-ES"/>
          </a:p>
        </p:txBody>
      </p:sp>
      <p:sp>
        <p:nvSpPr>
          <p:cNvPr id="4" name="Título 1"/>
          <p:cNvSpPr txBox="1">
            <a:spLocks/>
          </p:cNvSpPr>
          <p:nvPr/>
        </p:nvSpPr>
        <p:spPr>
          <a:xfrm>
            <a:off x="320261" y="143746"/>
            <a:ext cx="8102134" cy="673472"/>
          </a:xfrm>
          <a:prstGeom prst="rect">
            <a:avLst/>
          </a:prstGeom>
          <a:solidFill>
            <a:srgbClr val="9DE3AE"/>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ClrTx/>
              <a:buFontTx/>
            </a:pPr>
            <a:r>
              <a:rPr lang="es-ES" sz="4400" dirty="0"/>
              <a:t>Características de las lesiones</a:t>
            </a:r>
            <a:endParaRPr lang="es-ES_tradnl" sz="4400" dirty="0"/>
          </a:p>
        </p:txBody>
      </p:sp>
      <p:sp>
        <p:nvSpPr>
          <p:cNvPr id="5" name="Rectángulo 4"/>
          <p:cNvSpPr/>
          <p:nvPr/>
        </p:nvSpPr>
        <p:spPr>
          <a:xfrm>
            <a:off x="571310" y="1778416"/>
            <a:ext cx="8104957" cy="1138773"/>
          </a:xfrm>
          <a:prstGeom prst="rect">
            <a:avLst/>
          </a:prstGeom>
        </p:spPr>
        <p:txBody>
          <a:bodyPr wrap="square">
            <a:spAutoFit/>
          </a:bodyPr>
          <a:lstStyle/>
          <a:p>
            <a:pPr lvl="0" algn="just">
              <a:buClr>
                <a:schemeClr val="accent5"/>
              </a:buClr>
              <a:buSzPts val="2400"/>
            </a:pPr>
            <a:r>
              <a:rPr lang="es-ES" sz="2400" b="1" u="sng" dirty="0"/>
              <a:t>Crónicas:</a:t>
            </a:r>
            <a:r>
              <a:rPr lang="es-ES" sz="2400" dirty="0"/>
              <a:t> pápulas excoriadas/erosionadas, placas </a:t>
            </a:r>
            <a:r>
              <a:rPr lang="es-ES" sz="2400" dirty="0" err="1"/>
              <a:t>liquenificadas</a:t>
            </a:r>
            <a:r>
              <a:rPr lang="es-ES" sz="2400" dirty="0"/>
              <a:t>, lesiones hipo o </a:t>
            </a:r>
            <a:r>
              <a:rPr lang="es-ES" sz="2400" dirty="0" err="1"/>
              <a:t>hiperpigmentadas</a:t>
            </a:r>
            <a:r>
              <a:rPr lang="es-ES" sz="2400" dirty="0"/>
              <a:t>.</a:t>
            </a:r>
          </a:p>
          <a:p>
            <a:pPr lvl="0" algn="just">
              <a:buClr>
                <a:schemeClr val="accent5"/>
              </a:buClr>
              <a:buSzPts val="2400"/>
            </a:pPr>
            <a:r>
              <a:rPr lang="es-ES" sz="2000" b="1" u="sng" dirty="0"/>
              <a:t>Distribución</a:t>
            </a:r>
            <a:r>
              <a:rPr lang="es-ES" sz="2000" dirty="0"/>
              <a:t>: </a:t>
            </a:r>
            <a:r>
              <a:rPr lang="es-ES" sz="2000" dirty="0">
                <a:solidFill>
                  <a:schemeClr val="dk1"/>
                </a:solidFill>
              </a:rPr>
              <a:t>Más extensa y generalizada.</a:t>
            </a:r>
            <a:endParaRPr lang="es-ES_tradnl" sz="2000" dirty="0"/>
          </a:p>
        </p:txBody>
      </p:sp>
      <p:sp>
        <p:nvSpPr>
          <p:cNvPr id="6" name="Rectángulo 5"/>
          <p:cNvSpPr/>
          <p:nvPr/>
        </p:nvSpPr>
        <p:spPr>
          <a:xfrm>
            <a:off x="571310" y="1135202"/>
            <a:ext cx="3474291" cy="461665"/>
          </a:xfrm>
          <a:prstGeom prst="rect">
            <a:avLst/>
          </a:prstGeom>
        </p:spPr>
        <p:txBody>
          <a:bodyPr wrap="none">
            <a:spAutoFit/>
          </a:bodyPr>
          <a:lstStyle/>
          <a:p>
            <a:pPr lvl="0">
              <a:buSzPts val="2400"/>
            </a:pPr>
            <a:r>
              <a:rPr lang="es-ES" sz="2400" b="1" i="1" dirty="0"/>
              <a:t>Fase adolescente y adulto</a:t>
            </a:r>
            <a:endParaRPr lang="es-ES" sz="2400" b="1" dirty="0"/>
          </a:p>
        </p:txBody>
      </p:sp>
      <p:pic>
        <p:nvPicPr>
          <p:cNvPr id="9" name="Google Shape;358;p38"/>
          <p:cNvPicPr preferRelativeResize="0"/>
          <p:nvPr/>
        </p:nvPicPr>
        <p:blipFill rotWithShape="1">
          <a:blip r:embed="rId2">
            <a:alphaModFix/>
          </a:blip>
          <a:srcRect/>
          <a:stretch/>
        </p:blipFill>
        <p:spPr>
          <a:xfrm>
            <a:off x="1152525" y="3324428"/>
            <a:ext cx="2781300" cy="2390573"/>
          </a:xfrm>
          <a:prstGeom prst="rect">
            <a:avLst/>
          </a:prstGeom>
          <a:noFill/>
          <a:ln w="9525" cap="flat" cmpd="sng">
            <a:solidFill>
              <a:srgbClr val="000000"/>
            </a:solidFill>
            <a:prstDash val="solid"/>
            <a:miter lim="800000"/>
            <a:headEnd type="none" w="sm" len="sm"/>
            <a:tailEnd type="none" w="sm" len="sm"/>
          </a:ln>
        </p:spPr>
      </p:pic>
      <p:pic>
        <p:nvPicPr>
          <p:cNvPr id="10" name="Google Shape;359;p38"/>
          <p:cNvPicPr preferRelativeResize="0"/>
          <p:nvPr/>
        </p:nvPicPr>
        <p:blipFill rotWithShape="1">
          <a:blip r:embed="rId3">
            <a:alphaModFix/>
          </a:blip>
          <a:srcRect l="6206" t="5041" r="30217" b="562"/>
          <a:stretch/>
        </p:blipFill>
        <p:spPr>
          <a:xfrm>
            <a:off x="5019676" y="3324428"/>
            <a:ext cx="3048614" cy="2390573"/>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354868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87</a:t>
            </a:fld>
            <a:endParaRPr lang="es-ES"/>
          </a:p>
        </p:txBody>
      </p:sp>
      <p:pic>
        <p:nvPicPr>
          <p:cNvPr id="4" name="Google Shape;373;p40"/>
          <p:cNvPicPr preferRelativeResize="0"/>
          <p:nvPr/>
        </p:nvPicPr>
        <p:blipFill rotWithShape="1">
          <a:blip r:embed="rId2">
            <a:alphaModFix/>
          </a:blip>
          <a:srcRect b="4881"/>
          <a:stretch/>
        </p:blipFill>
        <p:spPr>
          <a:xfrm>
            <a:off x="186573" y="1282701"/>
            <a:ext cx="6914921" cy="4863751"/>
          </a:xfrm>
          <a:prstGeom prst="rect">
            <a:avLst/>
          </a:prstGeom>
          <a:solidFill>
            <a:srgbClr val="FFFFFF"/>
          </a:solidFill>
          <a:ln w="28575" cap="flat" cmpd="sng">
            <a:solidFill>
              <a:schemeClr val="accent1"/>
            </a:solidFill>
            <a:prstDash val="solid"/>
            <a:miter lim="800000"/>
            <a:headEnd type="none" w="sm" len="sm"/>
            <a:tailEnd type="none" w="sm" len="sm"/>
          </a:ln>
        </p:spPr>
      </p:pic>
      <p:sp>
        <p:nvSpPr>
          <p:cNvPr id="5" name="Google Shape;374;p40"/>
          <p:cNvSpPr/>
          <p:nvPr/>
        </p:nvSpPr>
        <p:spPr>
          <a:xfrm>
            <a:off x="7255565" y="3779018"/>
            <a:ext cx="1888435" cy="2283851"/>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s-ES" sz="1800" b="1" dirty="0">
                <a:solidFill>
                  <a:schemeClr val="dk1"/>
                </a:solidFill>
                <a:sym typeface="Arial"/>
              </a:rPr>
              <a:t>Cálculo SCORAD: a/5+7b/2+c</a:t>
            </a:r>
            <a:endParaRPr b="1" dirty="0"/>
          </a:p>
          <a:p>
            <a:pPr marL="0" marR="0" lvl="0" indent="0" algn="ctr" rtl="0">
              <a:spcBef>
                <a:spcPts val="0"/>
              </a:spcBef>
              <a:spcAft>
                <a:spcPts val="0"/>
              </a:spcAft>
              <a:buClr>
                <a:srgbClr val="FF0000"/>
              </a:buClr>
              <a:buSzPts val="2000"/>
              <a:buFont typeface="Arial"/>
              <a:buNone/>
            </a:pPr>
            <a:r>
              <a:rPr lang="es-ES" sz="2000" b="1" dirty="0">
                <a:solidFill>
                  <a:srgbClr val="FF0000"/>
                </a:solidFill>
                <a:sym typeface="Arial"/>
              </a:rPr>
              <a:t>&lt; 25 Leve</a:t>
            </a:r>
            <a:endParaRPr b="1" dirty="0"/>
          </a:p>
          <a:p>
            <a:pPr marL="0" marR="0" lvl="0" indent="0" algn="ctr" rtl="0">
              <a:spcBef>
                <a:spcPts val="0"/>
              </a:spcBef>
              <a:spcAft>
                <a:spcPts val="0"/>
              </a:spcAft>
              <a:buClr>
                <a:srgbClr val="FF0000"/>
              </a:buClr>
              <a:buSzPts val="2000"/>
              <a:buFont typeface="Arial"/>
              <a:buNone/>
            </a:pPr>
            <a:r>
              <a:rPr lang="es-ES" sz="2000" b="1" dirty="0">
                <a:solidFill>
                  <a:srgbClr val="FF0000"/>
                </a:solidFill>
              </a:rPr>
              <a:t>2</a:t>
            </a:r>
            <a:r>
              <a:rPr lang="es-ES" sz="2000" b="1" dirty="0">
                <a:solidFill>
                  <a:srgbClr val="FF0000"/>
                </a:solidFill>
                <a:sym typeface="Arial"/>
              </a:rPr>
              <a:t>5-</a:t>
            </a:r>
            <a:r>
              <a:rPr lang="es-ES" sz="2000" b="1" dirty="0">
                <a:solidFill>
                  <a:srgbClr val="FF0000"/>
                </a:solidFill>
              </a:rPr>
              <a:t>5</a:t>
            </a:r>
            <a:r>
              <a:rPr lang="es-ES" sz="2000" b="1" dirty="0">
                <a:solidFill>
                  <a:srgbClr val="FF0000"/>
                </a:solidFill>
                <a:sym typeface="Arial"/>
              </a:rPr>
              <a:t>0 Moderada</a:t>
            </a:r>
            <a:endParaRPr b="1" dirty="0"/>
          </a:p>
          <a:p>
            <a:pPr marL="0" marR="0" lvl="0" indent="0" algn="ctr" rtl="0">
              <a:spcBef>
                <a:spcPts val="0"/>
              </a:spcBef>
              <a:spcAft>
                <a:spcPts val="0"/>
              </a:spcAft>
              <a:buClr>
                <a:srgbClr val="FF0000"/>
              </a:buClr>
              <a:buSzPts val="2000"/>
              <a:buFont typeface="Arial"/>
              <a:buNone/>
            </a:pPr>
            <a:r>
              <a:rPr lang="es-ES" sz="2000" b="1" dirty="0">
                <a:solidFill>
                  <a:srgbClr val="FF0000"/>
                </a:solidFill>
                <a:sym typeface="Arial"/>
              </a:rPr>
              <a:t>&gt;</a:t>
            </a:r>
            <a:r>
              <a:rPr lang="es-ES" sz="2000" b="1" dirty="0">
                <a:solidFill>
                  <a:srgbClr val="FF0000"/>
                </a:solidFill>
              </a:rPr>
              <a:t>5</a:t>
            </a:r>
            <a:r>
              <a:rPr lang="es-ES" sz="2000" b="1" dirty="0">
                <a:solidFill>
                  <a:srgbClr val="FF0000"/>
                </a:solidFill>
                <a:sym typeface="Arial"/>
              </a:rPr>
              <a:t>0 Grave</a:t>
            </a:r>
            <a:endParaRPr b="1" dirty="0"/>
          </a:p>
        </p:txBody>
      </p:sp>
      <p:sp>
        <p:nvSpPr>
          <p:cNvPr id="7" name="Título 1"/>
          <p:cNvSpPr txBox="1">
            <a:spLocks/>
          </p:cNvSpPr>
          <p:nvPr/>
        </p:nvSpPr>
        <p:spPr>
          <a:xfrm>
            <a:off x="186573" y="243989"/>
            <a:ext cx="6914921" cy="639490"/>
          </a:xfrm>
          <a:prstGeom prst="rect">
            <a:avLst/>
          </a:prstGeom>
          <a:solidFill>
            <a:srgbClr val="9DE3AE"/>
          </a:solidFill>
          <a:ln>
            <a:solidFill>
              <a:schemeClr val="accent1">
                <a:lumMod val="20000"/>
                <a:lumOff val="80000"/>
              </a:schemeClr>
            </a:solidFill>
          </a:ln>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buClrTx/>
              <a:buFontTx/>
            </a:pPr>
            <a:r>
              <a:rPr lang="es-ES" sz="3600" dirty="0"/>
              <a:t>Valoración de la gravedad: SCORAD</a:t>
            </a:r>
            <a:endParaRPr lang="es-ES_tradnl" sz="3600" dirty="0"/>
          </a:p>
        </p:txBody>
      </p:sp>
    </p:spTree>
    <p:extLst>
      <p:ext uri="{BB962C8B-B14F-4D97-AF65-F5344CB8AC3E}">
        <p14:creationId xmlns:p14="http://schemas.microsoft.com/office/powerpoint/2010/main" val="1345948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s-ES_tradnl"/>
              <a:t>IV Taller interactivo en alergia pediátrica. </a:t>
            </a:r>
          </a:p>
        </p:txBody>
      </p:sp>
      <p:sp>
        <p:nvSpPr>
          <p:cNvPr id="3" name="Marcador de número de diapositiva 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88</a:t>
            </a:fld>
            <a:endParaRPr lang="es-ES"/>
          </a:p>
        </p:txBody>
      </p:sp>
      <p:sp>
        <p:nvSpPr>
          <p:cNvPr id="8" name="Rectángulo 7"/>
          <p:cNvSpPr/>
          <p:nvPr/>
        </p:nvSpPr>
        <p:spPr>
          <a:xfrm>
            <a:off x="1485900" y="5872490"/>
            <a:ext cx="6343650" cy="584776"/>
          </a:xfrm>
          <a:prstGeom prst="rect">
            <a:avLst/>
          </a:prstGeom>
        </p:spPr>
        <p:txBody>
          <a:bodyPr wrap="square">
            <a:spAutoFit/>
          </a:bodyPr>
          <a:lstStyle/>
          <a:p>
            <a:r>
              <a:rPr lang="es-ES_tradnl" sz="1600" b="1" dirty="0"/>
              <a:t>https://</a:t>
            </a:r>
            <a:r>
              <a:rPr lang="es-ES_tradnl" sz="1600" b="1" dirty="0" err="1"/>
              <a:t>www.tododermatitisatopica.es</a:t>
            </a:r>
            <a:r>
              <a:rPr lang="es-ES_tradnl" sz="1600" b="1" dirty="0"/>
              <a:t>/calculadora-</a:t>
            </a:r>
            <a:r>
              <a:rPr lang="es-ES_tradnl" sz="1600" b="1" dirty="0" err="1"/>
              <a:t>easi</a:t>
            </a:r>
            <a:r>
              <a:rPr lang="es-ES_tradnl" sz="1600" b="1" dirty="0"/>
              <a:t>-</a:t>
            </a:r>
            <a:r>
              <a:rPr lang="es-ES_tradnl" sz="1600" b="1" dirty="0" err="1"/>
              <a:t>scorad</a:t>
            </a:r>
            <a:r>
              <a:rPr lang="es-ES_tradnl" sz="1600" b="1" dirty="0"/>
              <a:t>/calculadora-</a:t>
            </a:r>
            <a:r>
              <a:rPr lang="es-ES_tradnl" sz="1600" b="1" dirty="0" err="1"/>
              <a:t>scorad</a:t>
            </a:r>
            <a:endParaRPr lang="es-ES_tradnl" sz="1600" b="1"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4" y="495300"/>
            <a:ext cx="4458021" cy="4592056"/>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603" y="495300"/>
            <a:ext cx="4423296" cy="4592056"/>
          </a:xfrm>
          <a:prstGeom prst="rect">
            <a:avLst/>
          </a:prstGeom>
        </p:spPr>
      </p:pic>
    </p:spTree>
    <p:extLst>
      <p:ext uri="{BB962C8B-B14F-4D97-AF65-F5344CB8AC3E}">
        <p14:creationId xmlns:p14="http://schemas.microsoft.com/office/powerpoint/2010/main" val="1426509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rgbClr val="800000"/>
                </a:solidFill>
              </a:rPr>
              <a:t>Algoritmo de </a:t>
            </a:r>
            <a:r>
              <a:rPr lang="es-ES_tradnl" dirty="0" err="1">
                <a:solidFill>
                  <a:srgbClr val="800000"/>
                </a:solidFill>
              </a:rPr>
              <a:t>actuaci</a:t>
            </a:r>
            <a:r>
              <a:rPr lang="es-ES" dirty="0" err="1">
                <a:solidFill>
                  <a:srgbClr val="800000"/>
                </a:solidFill>
              </a:rPr>
              <a:t>ón</a:t>
            </a:r>
            <a:endParaRPr lang="es-ES_tradnl" dirty="0">
              <a:solidFill>
                <a:srgbClr val="800000"/>
              </a:solidFill>
            </a:endParaRPr>
          </a:p>
        </p:txBody>
      </p:sp>
      <p:sp>
        <p:nvSpPr>
          <p:cNvPr id="3" name="Marcador de texto vertical 2"/>
          <p:cNvSpPr>
            <a:spLocks noGrp="1"/>
          </p:cNvSpPr>
          <p:nvPr>
            <p:ph type="body" orient="vert" idx="1"/>
          </p:nvPr>
        </p:nvSpPr>
        <p:spPr/>
        <p:txBody>
          <a:bodyPr/>
          <a:lstStyle/>
          <a:p>
            <a:endParaRPr lang="es-ES_tradnl" dirty="0"/>
          </a:p>
        </p:txBody>
      </p:sp>
      <p:sp>
        <p:nvSpPr>
          <p:cNvPr id="4" name="Marcador de pie de página 3"/>
          <p:cNvSpPr>
            <a:spLocks noGrp="1"/>
          </p:cNvSpPr>
          <p:nvPr>
            <p:ph type="ftr" sz="quarter" idx="11"/>
          </p:nvPr>
        </p:nvSpPr>
        <p:spPr/>
        <p:txBody>
          <a:bodyPr/>
          <a:lstStyle/>
          <a:p>
            <a:r>
              <a:rPr lang="es-ES_tradnl"/>
              <a:t>IV Taller interactivo en alergia pediátrica. </a:t>
            </a:r>
          </a:p>
        </p:txBody>
      </p:sp>
      <p:sp>
        <p:nvSpPr>
          <p:cNvPr id="5" name="Marcador de número de diapositiva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89</a:t>
            </a:fld>
            <a:endParaRPr lang="es-ES"/>
          </a:p>
        </p:txBody>
      </p:sp>
      <p:pic>
        <p:nvPicPr>
          <p:cNvPr id="6" name="Google Shape;494;p51"/>
          <p:cNvPicPr preferRelativeResize="0"/>
          <p:nvPr/>
        </p:nvPicPr>
        <p:blipFill rotWithShape="1">
          <a:blip r:embed="rId2">
            <a:alphaModFix/>
          </a:blip>
          <a:srcRect t="66395"/>
          <a:stretch/>
        </p:blipFill>
        <p:spPr>
          <a:xfrm>
            <a:off x="1391056" y="1762173"/>
            <a:ext cx="6159749" cy="3488125"/>
          </a:xfrm>
          <a:prstGeom prst="rect">
            <a:avLst/>
          </a:prstGeom>
          <a:noFill/>
          <a:ln w="9525" cap="flat" cmpd="sng">
            <a:solidFill>
              <a:srgbClr val="0000FF"/>
            </a:solidFill>
            <a:prstDash val="solid"/>
            <a:round/>
            <a:headEnd type="none" w="sm" len="sm"/>
            <a:tailEnd type="none" w="sm" len="sm"/>
          </a:ln>
        </p:spPr>
      </p:pic>
      <p:sp>
        <p:nvSpPr>
          <p:cNvPr id="7" name="Google Shape;490;p51"/>
          <p:cNvSpPr txBox="1"/>
          <p:nvPr/>
        </p:nvSpPr>
        <p:spPr>
          <a:xfrm>
            <a:off x="1104901" y="5493771"/>
            <a:ext cx="7112000" cy="44143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900"/>
              <a:buFont typeface="Arial"/>
              <a:buNone/>
            </a:pPr>
            <a:r>
              <a:rPr lang="es-ES" sz="900" b="1" u="none" strike="noStrike" cap="none" dirty="0" err="1">
                <a:solidFill>
                  <a:schemeClr val="dk1"/>
                </a:solidFill>
                <a:sym typeface="Arial"/>
              </a:rPr>
              <a:t>Ezcema</a:t>
            </a:r>
            <a:r>
              <a:rPr lang="es-ES" sz="900" b="1" u="none" strike="noStrike" cap="none" dirty="0">
                <a:solidFill>
                  <a:schemeClr val="dk1"/>
                </a:solidFill>
                <a:sym typeface="Arial"/>
              </a:rPr>
              <a:t> </a:t>
            </a:r>
            <a:r>
              <a:rPr lang="es-ES" sz="900" b="1" u="none" strike="noStrike" cap="none" dirty="0" err="1">
                <a:solidFill>
                  <a:schemeClr val="dk1"/>
                </a:solidFill>
                <a:sym typeface="Arial"/>
              </a:rPr>
              <a:t>Task</a:t>
            </a:r>
            <a:r>
              <a:rPr lang="es-ES" sz="900" b="1" u="none" strike="noStrike" cap="none" dirty="0">
                <a:solidFill>
                  <a:schemeClr val="dk1"/>
                </a:solidFill>
                <a:sym typeface="Arial"/>
              </a:rPr>
              <a:t> </a:t>
            </a:r>
            <a:r>
              <a:rPr lang="es-ES" sz="900" b="1" u="none" strike="noStrike" cap="none" dirty="0" err="1">
                <a:solidFill>
                  <a:schemeClr val="dk1"/>
                </a:solidFill>
                <a:sym typeface="Arial"/>
              </a:rPr>
              <a:t>Force</a:t>
            </a:r>
            <a:r>
              <a:rPr lang="es-ES" sz="900" b="1" u="none" strike="noStrike" cap="none" dirty="0">
                <a:solidFill>
                  <a:schemeClr val="dk1"/>
                </a:solidFill>
                <a:sym typeface="Arial"/>
              </a:rPr>
              <a:t> 2015 Position </a:t>
            </a:r>
            <a:r>
              <a:rPr lang="es-ES" sz="900" b="1" u="none" strike="noStrike" cap="none" dirty="0" err="1">
                <a:solidFill>
                  <a:schemeClr val="dk1"/>
                </a:solidFill>
                <a:sym typeface="Arial"/>
              </a:rPr>
              <a:t>paper</a:t>
            </a:r>
            <a:r>
              <a:rPr lang="es-ES" sz="900" b="1" u="none" strike="noStrike" cap="none" dirty="0">
                <a:solidFill>
                  <a:schemeClr val="dk1"/>
                </a:solidFill>
                <a:sym typeface="Arial"/>
              </a:rPr>
              <a:t> </a:t>
            </a:r>
            <a:r>
              <a:rPr lang="es-ES" sz="900" b="1" u="none" strike="noStrike" cap="none" dirty="0" err="1">
                <a:solidFill>
                  <a:schemeClr val="dk1"/>
                </a:solidFill>
                <a:sym typeface="Arial"/>
              </a:rPr>
              <a:t>on</a:t>
            </a:r>
            <a:r>
              <a:rPr lang="es-ES" sz="900" b="1" u="none" strike="noStrike" cap="none" dirty="0">
                <a:solidFill>
                  <a:schemeClr val="dk1"/>
                </a:solidFill>
                <a:sym typeface="Arial"/>
              </a:rPr>
              <a:t> diagnosis and </a:t>
            </a:r>
            <a:r>
              <a:rPr lang="es-ES" sz="900" b="1" u="none" strike="noStrike" cap="none" dirty="0" err="1">
                <a:solidFill>
                  <a:schemeClr val="dk1"/>
                </a:solidFill>
                <a:sym typeface="Arial"/>
              </a:rPr>
              <a:t>treatment</a:t>
            </a:r>
            <a:r>
              <a:rPr lang="es-ES" sz="900" b="1" u="none" strike="noStrike" cap="none" dirty="0">
                <a:solidFill>
                  <a:schemeClr val="dk1"/>
                </a:solidFill>
                <a:sym typeface="Arial"/>
              </a:rPr>
              <a:t> of </a:t>
            </a:r>
            <a:r>
              <a:rPr lang="es-ES" sz="900" b="1" u="none" strike="noStrike" cap="none" dirty="0" err="1">
                <a:solidFill>
                  <a:schemeClr val="dk1"/>
                </a:solidFill>
                <a:sym typeface="Arial"/>
              </a:rPr>
              <a:t>Atopic</a:t>
            </a:r>
            <a:r>
              <a:rPr lang="es-ES" sz="900" b="1" u="none" strike="noStrike" cap="none" dirty="0">
                <a:solidFill>
                  <a:schemeClr val="dk1"/>
                </a:solidFill>
                <a:sym typeface="Arial"/>
              </a:rPr>
              <a:t> Dermatitis in </a:t>
            </a:r>
            <a:r>
              <a:rPr lang="es-ES" sz="900" b="1" u="none" strike="noStrike" cap="none" dirty="0" err="1">
                <a:solidFill>
                  <a:schemeClr val="dk1"/>
                </a:solidFill>
                <a:sym typeface="Arial"/>
              </a:rPr>
              <a:t>adult</a:t>
            </a:r>
            <a:r>
              <a:rPr lang="es-ES" sz="900" b="1" u="none" strike="noStrike" cap="none" dirty="0">
                <a:solidFill>
                  <a:schemeClr val="dk1"/>
                </a:solidFill>
                <a:sym typeface="Arial"/>
              </a:rPr>
              <a:t> and </a:t>
            </a:r>
            <a:r>
              <a:rPr lang="es-ES" sz="900" b="1" u="none" strike="noStrike" cap="none" dirty="0" err="1">
                <a:solidFill>
                  <a:schemeClr val="dk1"/>
                </a:solidFill>
                <a:sym typeface="Arial"/>
              </a:rPr>
              <a:t>paediatrics</a:t>
            </a:r>
            <a:r>
              <a:rPr lang="es-ES" sz="900" b="1" u="none" strike="noStrike" cap="none" dirty="0">
                <a:solidFill>
                  <a:schemeClr val="dk1"/>
                </a:solidFill>
                <a:sym typeface="Arial"/>
              </a:rPr>
              <a:t> </a:t>
            </a:r>
            <a:r>
              <a:rPr lang="es-ES" sz="900" b="1" u="none" strike="noStrike" cap="none" dirty="0" err="1">
                <a:solidFill>
                  <a:schemeClr val="dk1"/>
                </a:solidFill>
                <a:sym typeface="Arial"/>
              </a:rPr>
              <a:t>pacients</a:t>
            </a:r>
            <a:r>
              <a:rPr lang="es-ES" sz="900" b="1" u="none" strike="noStrike" cap="none" dirty="0">
                <a:solidFill>
                  <a:schemeClr val="dk1"/>
                </a:solidFill>
                <a:sym typeface="Arial"/>
              </a:rPr>
              <a:t>. </a:t>
            </a:r>
            <a:endParaRPr b="1" dirty="0"/>
          </a:p>
          <a:p>
            <a:pPr marL="0" marR="0" lvl="0" indent="0" algn="ctr" rtl="0">
              <a:lnSpc>
                <a:spcPct val="90000"/>
              </a:lnSpc>
              <a:spcBef>
                <a:spcPts val="0"/>
              </a:spcBef>
              <a:spcAft>
                <a:spcPts val="0"/>
              </a:spcAft>
              <a:buClr>
                <a:schemeClr val="dk1"/>
              </a:buClr>
              <a:buSzPts val="900"/>
              <a:buFont typeface="Arial"/>
              <a:buNone/>
            </a:pPr>
            <a:r>
              <a:rPr lang="es-ES" sz="900" b="1" u="none" strike="noStrike" cap="none" dirty="0">
                <a:solidFill>
                  <a:schemeClr val="dk1"/>
                </a:solidFill>
                <a:sym typeface="Arial"/>
              </a:rPr>
              <a:t>JEADV 2016. 30,729-747</a:t>
            </a:r>
            <a:endParaRPr sz="900" b="1" u="none" strike="noStrike" cap="none" dirty="0">
              <a:solidFill>
                <a:schemeClr val="dk1"/>
              </a:solidFill>
              <a:sym typeface="Arial"/>
            </a:endParaRPr>
          </a:p>
        </p:txBody>
      </p:sp>
    </p:spTree>
    <p:extLst>
      <p:ext uri="{BB962C8B-B14F-4D97-AF65-F5344CB8AC3E}">
        <p14:creationId xmlns:p14="http://schemas.microsoft.com/office/powerpoint/2010/main" val="1302701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5 Marcador de número de diapositiva"/>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MS PGothic" charset="0"/>
                <a:cs typeface="MS PGothic" charset="0"/>
              </a:defRPr>
            </a:lvl1pPr>
            <a:lvl2pPr marL="742950" indent="-285750" eaLnBrk="0" hangingPunct="0">
              <a:defRPr sz="2400" b="1">
                <a:solidFill>
                  <a:schemeClr val="tx1"/>
                </a:solidFill>
                <a:latin typeface="Comic Sans MS" charset="0"/>
                <a:ea typeface="MS PGothic" charset="0"/>
                <a:cs typeface="MS PGothic" charset="0"/>
              </a:defRPr>
            </a:lvl2pPr>
            <a:lvl3pPr marL="1143000" indent="-228600" eaLnBrk="0" hangingPunct="0">
              <a:defRPr sz="2400" b="1">
                <a:solidFill>
                  <a:schemeClr val="tx1"/>
                </a:solidFill>
                <a:latin typeface="Comic Sans MS" charset="0"/>
                <a:ea typeface="MS PGothic" charset="0"/>
                <a:cs typeface="MS PGothic" charset="0"/>
              </a:defRPr>
            </a:lvl3pPr>
            <a:lvl4pPr marL="1600200" indent="-228600" eaLnBrk="0" hangingPunct="0">
              <a:defRPr sz="2400" b="1">
                <a:solidFill>
                  <a:schemeClr val="tx1"/>
                </a:solidFill>
                <a:latin typeface="Comic Sans MS" charset="0"/>
                <a:ea typeface="MS PGothic" charset="0"/>
                <a:cs typeface="MS PGothic" charset="0"/>
              </a:defRPr>
            </a:lvl4pPr>
            <a:lvl5pPr marL="2057400" indent="-228600" eaLnBrk="0" hangingPunct="0">
              <a:defRPr sz="2400" b="1">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Comic Sans MS" charset="0"/>
                <a:ea typeface="MS PGothic" charset="0"/>
                <a:cs typeface="MS PGothic" charset="0"/>
              </a:defRPr>
            </a:lvl9pPr>
          </a:lstStyle>
          <a:p>
            <a:pPr eaLnBrk="1" hangingPunct="1"/>
            <a:fld id="{46807AE4-D016-3741-9952-DAE16503FC41}" type="slidenum">
              <a:rPr lang="es-ES" sz="1400">
                <a:solidFill>
                  <a:srgbClr val="00FFFF"/>
                </a:solidFill>
              </a:rPr>
              <a:pPr eaLnBrk="1" hangingPunct="1"/>
              <a:t>9</a:t>
            </a:fld>
            <a:endParaRPr lang="es-ES" sz="1400">
              <a:solidFill>
                <a:srgbClr val="00FFFF"/>
              </a:solidFill>
            </a:endParaRPr>
          </a:p>
        </p:txBody>
      </p:sp>
      <p:sp>
        <p:nvSpPr>
          <p:cNvPr id="390146" name="Rectangle 2"/>
          <p:cNvSpPr>
            <a:spLocks noGrp="1" noChangeArrowheads="1"/>
          </p:cNvSpPr>
          <p:nvPr>
            <p:ph type="body" idx="1"/>
          </p:nvPr>
        </p:nvSpPr>
        <p:spPr>
          <a:xfrm>
            <a:off x="323850" y="382199"/>
            <a:ext cx="8351838" cy="6233089"/>
          </a:xfrm>
          <a:ln>
            <a:solidFill>
              <a:srgbClr val="073E87"/>
            </a:solidFill>
          </a:ln>
        </p:spPr>
        <p:txBody>
          <a:bodyPr>
            <a:noAutofit/>
          </a:bodyPr>
          <a:lstStyle/>
          <a:p>
            <a:pPr lvl="1" eaLnBrk="1" hangingPunct="1">
              <a:defRPr/>
            </a:pPr>
            <a:r>
              <a:rPr lang="es-ES" sz="2400" u="sng" dirty="0">
                <a:solidFill>
                  <a:srgbClr val="FF0000"/>
                </a:solidFill>
                <a:effectLst>
                  <a:outerShdw blurRad="38100" dist="38100" dir="2700000" algn="tl">
                    <a:srgbClr val="000000"/>
                  </a:outerShdw>
                </a:effectLst>
                <a:latin typeface="Arial" charset="0"/>
                <a:ea typeface="ＭＳ Ｐゴシック" charset="0"/>
              </a:rPr>
              <a:t>Pescado</a:t>
            </a:r>
            <a:r>
              <a:rPr lang="es-ES" sz="2400" dirty="0">
                <a:solidFill>
                  <a:srgbClr val="FF0000"/>
                </a:solidFill>
                <a:effectLst>
                  <a:outerShdw blurRad="38100" dist="38100" dir="2700000" algn="tl">
                    <a:srgbClr val="000000"/>
                  </a:outerShdw>
                </a:effectLst>
                <a:latin typeface="Arial" charset="0"/>
                <a:ea typeface="ＭＳ Ｐゴシック" charset="0"/>
              </a:rPr>
              <a:t>: </a:t>
            </a:r>
            <a:r>
              <a:rPr lang="es-ES" sz="2400" dirty="0">
                <a:effectLst>
                  <a:outerShdw blurRad="38100" dist="38100" dir="2700000" algn="tl">
                    <a:srgbClr val="000000"/>
                  </a:outerShdw>
                </a:effectLst>
                <a:latin typeface="Arial" charset="0"/>
                <a:ea typeface="ＭＳ Ｐゴシック" charset="0"/>
              </a:rPr>
              <a:t>Evitar todas las especies excepto aquellos bien tolerados después de última reacción. Puede tomar marisco salvo que haya presentado reacción previa.</a:t>
            </a:r>
          </a:p>
          <a:p>
            <a:pPr lvl="1" eaLnBrk="1" hangingPunct="1">
              <a:defRPr/>
            </a:pPr>
            <a:r>
              <a:rPr lang="es-ES" sz="2400" u="sng" dirty="0">
                <a:solidFill>
                  <a:srgbClr val="FF0000"/>
                </a:solidFill>
                <a:effectLst>
                  <a:outerShdw blurRad="38100" dist="38100" dir="2700000" algn="tl">
                    <a:srgbClr val="000000"/>
                  </a:outerShdw>
                </a:effectLst>
                <a:latin typeface="Arial" charset="0"/>
                <a:ea typeface="ＭＳ Ｐゴシック" charset="0"/>
              </a:rPr>
              <a:t>Marisco</a:t>
            </a:r>
            <a:r>
              <a:rPr lang="es-ES" sz="2400" dirty="0">
                <a:solidFill>
                  <a:srgbClr val="FF0000"/>
                </a:solidFill>
                <a:effectLst>
                  <a:outerShdw blurRad="38100" dist="38100" dir="2700000" algn="tl">
                    <a:srgbClr val="000000"/>
                  </a:outerShdw>
                </a:effectLst>
                <a:latin typeface="Arial" charset="0"/>
                <a:ea typeface="ＭＳ Ｐゴシック" charset="0"/>
              </a:rPr>
              <a:t>: </a:t>
            </a:r>
            <a:r>
              <a:rPr lang="es-ES" sz="2400" dirty="0">
                <a:effectLst>
                  <a:outerShdw blurRad="38100" dist="38100" dir="2700000" algn="tl">
                    <a:srgbClr val="000000"/>
                  </a:outerShdw>
                </a:effectLst>
                <a:latin typeface="Arial" charset="0"/>
                <a:ea typeface="ＭＳ Ｐゴシック" charset="0"/>
              </a:rPr>
              <a:t>Evitar todas las especies de marisco (crustáceos, moluscos y </a:t>
            </a:r>
            <a:r>
              <a:rPr lang="es-ES" sz="2400" dirty="0" err="1">
                <a:effectLst>
                  <a:outerShdw blurRad="38100" dist="38100" dir="2700000" algn="tl">
                    <a:srgbClr val="000000"/>
                  </a:outerShdw>
                </a:effectLst>
                <a:latin typeface="Arial" charset="0"/>
                <a:ea typeface="ＭＳ Ｐゴシック" charset="0"/>
              </a:rPr>
              <a:t>cefalopodos</a:t>
            </a:r>
            <a:r>
              <a:rPr lang="es-ES" sz="2400" dirty="0">
                <a:effectLst>
                  <a:outerShdw blurRad="38100" dist="38100" dir="2700000" algn="tl">
                    <a:srgbClr val="000000"/>
                  </a:outerShdw>
                </a:effectLst>
                <a:latin typeface="Arial" charset="0"/>
                <a:ea typeface="ＭＳ Ｐゴシック" charset="0"/>
              </a:rPr>
              <a:t>) </a:t>
            </a:r>
          </a:p>
          <a:p>
            <a:pPr lvl="1" eaLnBrk="1" hangingPunct="1">
              <a:defRPr/>
            </a:pPr>
            <a:r>
              <a:rPr lang="es-ES" sz="2400" dirty="0">
                <a:effectLst>
                  <a:outerShdw blurRad="38100" dist="38100" dir="2700000" algn="tl">
                    <a:srgbClr val="000000"/>
                  </a:outerShdw>
                </a:effectLst>
                <a:latin typeface="Arial" charset="0"/>
                <a:ea typeface="ＭＳ Ｐゴシック" charset="0"/>
              </a:rPr>
              <a:t>Puede tomar pescado salvo que haya presentado reacción previa.  Toleran </a:t>
            </a:r>
            <a:r>
              <a:rPr lang="es-ES" sz="2400" dirty="0" err="1">
                <a:effectLst>
                  <a:outerShdw blurRad="38100" dist="38100" dir="2700000" algn="tl">
                    <a:srgbClr val="000000"/>
                  </a:outerShdw>
                </a:effectLst>
                <a:latin typeface="Arial" charset="0"/>
                <a:ea typeface="ＭＳ Ｐゴシック" charset="0"/>
              </a:rPr>
              <a:t>Atun</a:t>
            </a:r>
            <a:r>
              <a:rPr lang="es-ES" sz="2400" dirty="0">
                <a:effectLst>
                  <a:outerShdw blurRad="38100" dist="38100" dir="2700000" algn="tl">
                    <a:srgbClr val="000000"/>
                  </a:outerShdw>
                </a:effectLst>
                <a:latin typeface="Arial" charset="0"/>
                <a:ea typeface="ＭＳ Ｐゴシック" charset="0"/>
              </a:rPr>
              <a:t> en conserva.</a:t>
            </a:r>
          </a:p>
          <a:p>
            <a:pPr lvl="1" eaLnBrk="1" hangingPunct="1">
              <a:defRPr/>
            </a:pPr>
            <a:r>
              <a:rPr lang="es-ES" sz="2400" u="sng" dirty="0">
                <a:solidFill>
                  <a:srgbClr val="FF0000"/>
                </a:solidFill>
                <a:effectLst>
                  <a:outerShdw blurRad="38100" dist="38100" dir="2700000" algn="tl">
                    <a:srgbClr val="000000"/>
                  </a:outerShdw>
                </a:effectLst>
                <a:latin typeface="Arial" charset="0"/>
                <a:ea typeface="ＭＳ Ｐゴシック" charset="0"/>
              </a:rPr>
              <a:t>Leguminosas</a:t>
            </a:r>
            <a:r>
              <a:rPr lang="es-ES" sz="2400" dirty="0">
                <a:solidFill>
                  <a:srgbClr val="00FFFF"/>
                </a:solidFill>
                <a:effectLst>
                  <a:outerShdw blurRad="38100" dist="38100" dir="2700000" algn="tl">
                    <a:srgbClr val="000000"/>
                  </a:outerShdw>
                </a:effectLst>
                <a:latin typeface="Arial" charset="0"/>
                <a:ea typeface="ＭＳ Ｐゴシック" charset="0"/>
              </a:rPr>
              <a:t>:</a:t>
            </a:r>
            <a:r>
              <a:rPr lang="es-ES" sz="2400" dirty="0">
                <a:effectLst>
                  <a:outerShdw blurRad="38100" dist="38100" dir="2700000" algn="tl">
                    <a:srgbClr val="000000"/>
                  </a:outerShdw>
                </a:effectLst>
                <a:latin typeface="Arial" charset="0"/>
                <a:ea typeface="ＭＳ Ｐゴシック" charset="0"/>
              </a:rPr>
              <a:t> Evitar todas las legumbres incluidas el cacahuete, excepto aquellas bien toleradas después de la última reacción.</a:t>
            </a:r>
          </a:p>
          <a:p>
            <a:pPr lvl="1" eaLnBrk="1" hangingPunct="1">
              <a:defRPr/>
            </a:pPr>
            <a:r>
              <a:rPr lang="es-ES" sz="2400" u="sng" dirty="0">
                <a:solidFill>
                  <a:srgbClr val="FF0000"/>
                </a:solidFill>
                <a:effectLst>
                  <a:outerShdw blurRad="38100" dist="38100" dir="2700000" algn="tl">
                    <a:srgbClr val="000000"/>
                  </a:outerShdw>
                </a:effectLst>
                <a:latin typeface="Arial" charset="0"/>
                <a:ea typeface="ＭＳ Ｐゴシック" charset="0"/>
              </a:rPr>
              <a:t>Frutas rosáceas</a:t>
            </a:r>
            <a:r>
              <a:rPr lang="es-ES" sz="2400" dirty="0">
                <a:solidFill>
                  <a:srgbClr val="00FFFF"/>
                </a:solidFill>
                <a:effectLst>
                  <a:outerShdw blurRad="38100" dist="38100" dir="2700000" algn="tl">
                    <a:srgbClr val="000000"/>
                  </a:outerShdw>
                </a:effectLst>
                <a:latin typeface="Arial" charset="0"/>
                <a:ea typeface="ＭＳ Ｐゴシック" charset="0"/>
              </a:rPr>
              <a:t>:</a:t>
            </a:r>
            <a:r>
              <a:rPr lang="es-ES" sz="2400" dirty="0">
                <a:effectLst>
                  <a:outerShdw blurRad="38100" dist="38100" dir="2700000" algn="tl">
                    <a:srgbClr val="000000"/>
                  </a:outerShdw>
                </a:effectLst>
                <a:latin typeface="Arial" charset="0"/>
                <a:ea typeface="ＭＳ Ｐゴシック" charset="0"/>
              </a:rPr>
              <a:t> Evitar todas las rosáceas (melocotón, albaricoque, ciruela, cereza, fresa, mora, manzana, pera, almendra), excepto aquellas bien toleradas después de la última reacción.</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574" y="1338254"/>
            <a:ext cx="1070577" cy="1578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166" y="5715482"/>
            <a:ext cx="1444834" cy="1069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98EFFE-2C2D-DF8B-A692-C19936AC5E03}"/>
              </a:ext>
            </a:extLst>
          </p:cNvPr>
          <p:cNvSpPr>
            <a:spLocks noGrp="1"/>
          </p:cNvSpPr>
          <p:nvPr>
            <p:ph type="title"/>
          </p:nvPr>
        </p:nvSpPr>
        <p:spPr>
          <a:xfrm>
            <a:off x="532615" y="545718"/>
            <a:ext cx="8229600" cy="1252728"/>
          </a:xfrm>
        </p:spPr>
        <p:txBody>
          <a:bodyPr>
            <a:normAutofit fontScale="90000"/>
          </a:bodyPr>
          <a:lstStyle/>
          <a:p>
            <a:br>
              <a:rPr lang="es-ES" sz="8000" b="1" dirty="0">
                <a:solidFill>
                  <a:srgbClr val="FF0000"/>
                </a:solidFill>
              </a:rPr>
            </a:br>
            <a:br>
              <a:rPr lang="es-ES" sz="8000" b="1" dirty="0">
                <a:solidFill>
                  <a:srgbClr val="FF0000"/>
                </a:solidFill>
              </a:rPr>
            </a:br>
            <a:br>
              <a:rPr lang="es-ES" sz="8000" b="1" dirty="0">
                <a:solidFill>
                  <a:srgbClr val="FF0000"/>
                </a:solidFill>
              </a:rPr>
            </a:br>
            <a:br>
              <a:rPr lang="es-ES" sz="8000" b="1" dirty="0">
                <a:solidFill>
                  <a:srgbClr val="FF0000"/>
                </a:solidFill>
              </a:rPr>
            </a:br>
            <a:r>
              <a:rPr lang="es-ES" sz="8000" b="1" dirty="0">
                <a:solidFill>
                  <a:srgbClr val="FF0000"/>
                </a:solidFill>
              </a:rPr>
              <a:t>MUCHAS GRACIAS</a:t>
            </a:r>
          </a:p>
        </p:txBody>
      </p:sp>
      <p:sp>
        <p:nvSpPr>
          <p:cNvPr id="3" name="Marcador de texto vertical 2">
            <a:extLst>
              <a:ext uri="{FF2B5EF4-FFF2-40B4-BE49-F238E27FC236}">
                <a16:creationId xmlns:a16="http://schemas.microsoft.com/office/drawing/2014/main" id="{38E70D2D-8302-D411-2301-69BAE0C2D45B}"/>
              </a:ext>
            </a:extLst>
          </p:cNvPr>
          <p:cNvSpPr>
            <a:spLocks noGrp="1"/>
          </p:cNvSpPr>
          <p:nvPr>
            <p:ph type="body" orient="vert" idx="1"/>
          </p:nvPr>
        </p:nvSpPr>
        <p:spPr>
          <a:xfrm>
            <a:off x="872067" y="2675467"/>
            <a:ext cx="7408333" cy="3357688"/>
          </a:xfrm>
        </p:spPr>
        <p:txBody>
          <a:bodyPr/>
          <a:lstStyle/>
          <a:p>
            <a:endParaRPr lang="es-ES" dirty="0"/>
          </a:p>
        </p:txBody>
      </p:sp>
    </p:spTree>
    <p:extLst>
      <p:ext uri="{BB962C8B-B14F-4D97-AF65-F5344CB8AC3E}">
        <p14:creationId xmlns:p14="http://schemas.microsoft.com/office/powerpoint/2010/main" val="4428611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Forma de onda.thmx</Template>
  <TotalTime>492</TotalTime>
  <Words>5422</Words>
  <Application>Microsoft Office PowerPoint</Application>
  <PresentationFormat>Presentación en pantalla (4:3)</PresentationFormat>
  <Paragraphs>993</Paragraphs>
  <Slides>90</Slides>
  <Notes>10</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90</vt:i4>
      </vt:variant>
    </vt:vector>
  </HeadingPairs>
  <TitlesOfParts>
    <vt:vector size="106" baseType="lpstr">
      <vt:lpstr>ＭＳ Ｐゴシック</vt:lpstr>
      <vt:lpstr>Arial</vt:lpstr>
      <vt:lpstr>Arial Black</vt:lpstr>
      <vt:lpstr>Calibri</vt:lpstr>
      <vt:lpstr>Cambria</vt:lpstr>
      <vt:lpstr>Candara</vt:lpstr>
      <vt:lpstr>Century Gothic</vt:lpstr>
      <vt:lpstr>Comic Sans MS</vt:lpstr>
      <vt:lpstr>Courier New</vt:lpstr>
      <vt:lpstr>Noto Sans Symbols</vt:lpstr>
      <vt:lpstr>Symbol</vt:lpstr>
      <vt:lpstr>Tahoma</vt:lpstr>
      <vt:lpstr>Trebuchet MS</vt:lpstr>
      <vt:lpstr>Wingdings</vt:lpstr>
      <vt:lpstr>Forma de onda</vt:lpstr>
      <vt:lpstr>MS Org Chart</vt:lpstr>
      <vt:lpstr>IV JORNADAS DE FORMACIÓN DEPARTAMENTAL PARA PEDIATRÍA DE ATENCIÓN PRIMARIA</vt:lpstr>
      <vt:lpstr>PROTOCOLOS DERIVACIÓN al Servicio de Alergia</vt:lpstr>
      <vt:lpstr>ALERGIA  A  ALIMENTOS</vt:lpstr>
      <vt:lpstr>Reacción adversa a un alimento (RAA): </vt:lpstr>
      <vt:lpstr>ALERGIA  A  ALIMENTOS</vt:lpstr>
      <vt:lpstr>ALERGIA ALIMENTARIA</vt:lpstr>
      <vt:lpstr>Presentación de PowerPoint</vt:lpstr>
      <vt:lpstr>Conducta a seguir ante la sospecha</vt:lpstr>
      <vt:lpstr>Presentación de PowerPoint</vt:lpstr>
      <vt:lpstr>Presentación de PowerPoint</vt:lpstr>
      <vt:lpstr>MANIFESTACIONES CLINICAS</vt:lpstr>
      <vt:lpstr> Conducta a seguir ante la sospecha de alergia a alimentos </vt:lpstr>
      <vt:lpstr>ANAFILAXIA </vt:lpstr>
      <vt:lpstr>Causas de Anafilaxia</vt:lpstr>
      <vt:lpstr>ALGORITMO DE ACTUACION GENERAL EN ANAFILAXIA EN ATENCION PRIMARIA</vt:lpstr>
      <vt:lpstr>ALGORITMO DE ACTUACION GENERAL EN ANAFILAXIA EN ATENCION PRIMARIA</vt:lpstr>
      <vt:lpstr>ALGORITMO DE ACTUACION GENERAL EN ANAFILAXIA EN ATENCION PRIMARIA</vt:lpstr>
      <vt:lpstr>ALGORITMO DE ACTUACION GENERAL EN ANAFILAXIA EN ATENCION PRIMARIA</vt:lpstr>
      <vt:lpstr>ALGORITMO DE ACTUACION GENERAL EN ANAFILAXIA EN ATENCION PRIMARIA</vt:lpstr>
      <vt:lpstr>ADRENALINA</vt:lpstr>
      <vt:lpstr>Efectos de la adrenalina</vt:lpstr>
      <vt:lpstr>Efectos de la adrenalina</vt:lpstr>
      <vt:lpstr>Efectos de la adrenalina</vt:lpstr>
      <vt:lpstr>Efectos de la adrenalina</vt:lpstr>
      <vt:lpstr>Efectos de la adrenalina</vt:lpstr>
      <vt:lpstr>CONTRAINDICACIONES</vt:lpstr>
      <vt:lpstr>Técnica de administración  de la adrenalina</vt:lpstr>
      <vt:lpstr>Técnica de administración  de la adrenalina</vt:lpstr>
      <vt:lpstr>Técnica de administración  de la adrenalina</vt:lpstr>
      <vt:lpstr>Técnica de administración  de la adrenalina</vt:lpstr>
      <vt:lpstr>Técnica de administración  de la adrenalina</vt:lpstr>
      <vt:lpstr>Anafilaxia</vt:lpstr>
      <vt:lpstr>Anafilaxia</vt:lpstr>
      <vt:lpstr>Anafilaxia</vt:lpstr>
      <vt:lpstr>Anafilaxia</vt:lpstr>
      <vt:lpstr> Hipersensibilidad a veneno de insectos. Indicación de inmunoterapia.    Taller interactivo, casos clínicos.</vt:lpstr>
      <vt:lpstr>¿Qué son los himenópteros?</vt:lpstr>
      <vt:lpstr>HIMENÓPTEROS</vt:lpstr>
      <vt:lpstr>Género Velutina </vt:lpstr>
      <vt:lpstr>Epidemiología de la alergia a venenos de himenópteros e Historia natural. </vt:lpstr>
      <vt:lpstr>Presentación de PowerPoint</vt:lpstr>
      <vt:lpstr>Presentación de PowerPoint</vt:lpstr>
      <vt:lpstr>Riesgo de reacciones tras nuevas picaduras</vt:lpstr>
      <vt:lpstr>Riesgo de reacciones tras nuevas picaduras</vt:lpstr>
      <vt:lpstr>Picadura de insectos</vt:lpstr>
      <vt:lpstr>Picadura de insectos</vt:lpstr>
      <vt:lpstr>Picadura de insectos</vt:lpstr>
      <vt:lpstr> “Todo lo que pica es Alergia”</vt:lpstr>
      <vt:lpstr>DEFINICION Urticaria Crónica</vt:lpstr>
      <vt:lpstr>Clasificación Urticaria Crónica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Rinitis-Rinoconjuntivitis</vt:lpstr>
      <vt:lpstr>Rinitis-Rinoconjuntivitis</vt:lpstr>
      <vt:lpstr>Rinitis-Rinoconjuntivitis</vt:lpstr>
      <vt:lpstr>Presentación de PowerPoint</vt:lpstr>
      <vt:lpstr>GUÍAS PARA EL MANEJO  DEL ASMA</vt:lpstr>
      <vt:lpstr>Asma</vt:lpstr>
      <vt:lpstr>Asma</vt:lpstr>
      <vt:lpstr>Asma</vt:lpstr>
      <vt:lpstr>Presentación de PowerPoint</vt:lpstr>
      <vt:lpstr>Presentación de PowerPoint</vt:lpstr>
      <vt:lpstr>Presentación de PowerPoint</vt:lpstr>
      <vt:lpstr>Determinación de IgE sérica específica en el estudio del paciente con sospecha de patología alérgica respiratoria  en Atención Primaria.</vt:lpstr>
      <vt:lpstr>Determinación de IgE sérica específica en el estudio del paciente con sospecha de patología alérgica respiratoria  en Atención Primaria.</vt:lpstr>
      <vt:lpstr>Determinación de IgE sérica específica en el estudio del paciente con sospecha de patología alérgica respiratoria  en Atención Primaria.</vt:lpstr>
      <vt:lpstr>Determinación de IgE sérica específica en el estudio del paciente con sospecha de patología alérgica respiratoria  en Atención Primaria.</vt:lpstr>
      <vt:lpstr>Determinación de IgE sérica específica en el estudio del paciente con sospecha de patología alérgica respiratoria  en Atención Primaria.</vt:lpstr>
      <vt:lpstr>Alergia a medicamentos</vt:lpstr>
      <vt:lpstr>Alergia a medicamentos</vt:lpstr>
      <vt:lpstr>DERMATITIS ATÓPICA. CUANDO LA PIEL SE CONVIERTE EN UNA PESADILLA.</vt:lpstr>
      <vt:lpstr>Presentación de PowerPoint</vt:lpstr>
      <vt:lpstr>Presentación de PowerPoint</vt:lpstr>
      <vt:lpstr>Presentación de PowerPoint</vt:lpstr>
      <vt:lpstr>Epidemiologia</vt:lpstr>
      <vt:lpstr>Presentación de PowerPoint</vt:lpstr>
      <vt:lpstr>Presentación de PowerPoint</vt:lpstr>
      <vt:lpstr>Presentación de PowerPoint</vt:lpstr>
      <vt:lpstr>Presentación de PowerPoint</vt:lpstr>
      <vt:lpstr>Presentación de PowerPoint</vt:lpstr>
      <vt:lpstr>Presentación de PowerPoint</vt:lpstr>
      <vt:lpstr>Algoritmo de actuación</vt:lpstr>
      <vt:lpstr>    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JORNADAS DE FORMACIÓN DEPARTAMENTAL PARA PEDIATRÍA DE ATENCIÓN PRIMARIA</dc:title>
  <dc:creator>Papá ..</dc:creator>
  <cp:lastModifiedBy>María Martínez</cp:lastModifiedBy>
  <cp:revision>62</cp:revision>
  <dcterms:created xsi:type="dcterms:W3CDTF">2024-04-24T23:12:27Z</dcterms:created>
  <dcterms:modified xsi:type="dcterms:W3CDTF">2024-04-26T09:02:18Z</dcterms:modified>
</cp:coreProperties>
</file>