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4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4"/>
              </a:solidFill>
              <a:prstDash val="solid"/>
              <a:round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solidFill>
                <a:schemeClr val="accent4"/>
              </a:solidFill>
              <a:prstDash val="solid"/>
              <a:round/>
            </a:ln>
          </a:insideH>
          <a:insideV>
            <a:ln w="12700" cap="flat">
              <a:solidFill>
                <a:schemeClr val="accent4"/>
              </a:solidFill>
              <a:prstDash val="solid"/>
              <a:round/>
            </a:ln>
          </a:insideV>
        </a:tcBdr>
        <a:fill>
          <a:solidFill>
            <a:srgbClr val="FFF4E6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/>
              </a:solidFill>
              <a:prstDash val="solid"/>
              <a:round/>
            </a:ln>
          </a:top>
          <a:bottom>
            <a:ln w="12700" cap="flat">
              <a:solidFill>
                <a:schemeClr val="accent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83"/>
  </p:normalViewPr>
  <p:slideViewPr>
    <p:cSldViewPr>
      <p:cViewPr varScale="1">
        <p:scale>
          <a:sx n="94" d="100"/>
          <a:sy n="94" d="100"/>
        </p:scale>
        <p:origin x="67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74731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1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91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2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9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101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 0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6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7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ítulo 1"/>
          <p:cNvSpPr txBox="1">
            <a:spLocks noGrp="1"/>
          </p:cNvSpPr>
          <p:nvPr>
            <p:ph type="title"/>
          </p:nvPr>
        </p:nvSpPr>
        <p:spPr>
          <a:xfrm>
            <a:off x="6746627" y="1783958"/>
            <a:ext cx="4645251" cy="2889115"/>
          </a:xfrm>
          <a:prstGeom prst="rect">
            <a:avLst/>
          </a:prstGeom>
        </p:spPr>
        <p:txBody>
          <a:bodyPr/>
          <a:lstStyle>
            <a:lvl1pPr algn="l">
              <a:defRPr sz="4700"/>
            </a:lvl1pPr>
          </a:lstStyle>
          <a:p>
            <a:r>
              <a:t>RECAMBIO VALVULAR AÓRTICO PERCUTÁNEO</a:t>
            </a:r>
          </a:p>
        </p:txBody>
      </p:sp>
      <p:sp>
        <p:nvSpPr>
          <p:cNvPr id="113" name="Subtítulo 2"/>
          <p:cNvSpPr txBox="1">
            <a:spLocks noGrp="1"/>
          </p:cNvSpPr>
          <p:nvPr>
            <p:ph type="body" sz="quarter" idx="1"/>
          </p:nvPr>
        </p:nvSpPr>
        <p:spPr>
          <a:xfrm>
            <a:off x="6746626" y="4750892"/>
            <a:ext cx="4645252" cy="1147864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1000"/>
              </a:lnSpc>
              <a:defRPr sz="2000"/>
            </a:pPr>
            <a:r>
              <a:t>INDICACIONES</a:t>
            </a:r>
          </a:p>
          <a:p>
            <a:pPr algn="l">
              <a:lnSpc>
                <a:spcPct val="81000"/>
              </a:lnSpc>
              <a:defRPr sz="2000"/>
            </a:pPr>
            <a:r>
              <a:t>SELECCIÓN DE PACIENTES </a:t>
            </a:r>
          </a:p>
          <a:p>
            <a:pPr algn="l">
              <a:lnSpc>
                <a:spcPct val="81000"/>
              </a:lnSpc>
              <a:defRPr sz="2000"/>
            </a:pPr>
            <a:r>
              <a:t>FUTILIDAD</a:t>
            </a:r>
          </a:p>
        </p:txBody>
      </p:sp>
      <p:sp>
        <p:nvSpPr>
          <p:cNvPr id="114" name="Freeform: Shape 30"/>
          <p:cNvSpPr/>
          <p:nvPr/>
        </p:nvSpPr>
        <p:spPr>
          <a:xfrm flipH="1">
            <a:off x="0" y="0"/>
            <a:ext cx="6172783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42" y="0"/>
                </a:lnTo>
                <a:lnTo>
                  <a:pt x="123" y="841"/>
                </a:lnTo>
                <a:cubicBezTo>
                  <a:pt x="42" y="1562"/>
                  <a:pt x="0" y="2293"/>
                  <a:pt x="0" y="3033"/>
                </a:cubicBezTo>
                <a:cubicBezTo>
                  <a:pt x="0" y="10800"/>
                  <a:pt x="4591" y="17602"/>
                  <a:pt x="11464" y="21361"/>
                </a:cubicBezTo>
                <a:lnTo>
                  <a:pt x="11925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5" name="Imagen 25" descr="Imagen 25"/>
          <p:cNvPicPr>
            <a:picLocks noChangeAspect="1"/>
          </p:cNvPicPr>
          <p:nvPr/>
        </p:nvPicPr>
        <p:blipFill>
          <a:blip r:embed="rId2">
            <a:extLst/>
          </a:blip>
          <a:srcRect l="12159"/>
          <a:stretch>
            <a:fillRect/>
          </a:stretch>
        </p:blipFill>
        <p:spPr>
          <a:xfrm>
            <a:off x="19" y="9"/>
            <a:ext cx="6024136" cy="685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8737" y="21600"/>
                </a:lnTo>
                <a:lnTo>
                  <a:pt x="9143" y="21418"/>
                </a:lnTo>
                <a:cubicBezTo>
                  <a:pt x="16563" y="17877"/>
                  <a:pt x="21600" y="10971"/>
                  <a:pt x="21600" y="3032"/>
                </a:cubicBezTo>
                <a:cubicBezTo>
                  <a:pt x="21600" y="2311"/>
                  <a:pt x="21559" y="1598"/>
                  <a:pt x="21478" y="895"/>
                </a:cubicBezTo>
                <a:lnTo>
                  <a:pt x="21348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69"/>
          <p:cNvSpPr/>
          <p:nvPr/>
        </p:nvSpPr>
        <p:spPr>
          <a:xfrm>
            <a:off x="-1" y="-1"/>
            <a:ext cx="12192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Título 1"/>
          <p:cNvSpPr txBox="1"/>
          <p:nvPr/>
        </p:nvSpPr>
        <p:spPr>
          <a:xfrm>
            <a:off x="9313628" y="2023110"/>
            <a:ext cx="2378185" cy="2846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defRPr sz="3700">
                <a:latin typeface="Calibri Light"/>
                <a:ea typeface="Calibri Light"/>
                <a:cs typeface="Calibri Light"/>
                <a:sym typeface="Calibri Light"/>
              </a:defRPr>
            </a:pPr>
            <a:br/>
            <a:r>
              <a:t>Guías ESC 2017</a:t>
            </a:r>
          </a:p>
        </p:txBody>
      </p:sp>
      <p:sp>
        <p:nvSpPr>
          <p:cNvPr id="164" name="Rectangle 71"/>
          <p:cNvSpPr/>
          <p:nvPr/>
        </p:nvSpPr>
        <p:spPr>
          <a:xfrm rot="16200000">
            <a:off x="3433972" y="-827234"/>
            <a:ext cx="1715479" cy="858342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Rectangle 73"/>
          <p:cNvSpPr/>
          <p:nvPr/>
        </p:nvSpPr>
        <p:spPr>
          <a:xfrm>
            <a:off x="302084" y="664308"/>
            <a:ext cx="8082634" cy="56003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7391" r="10494"/>
          <a:stretch>
            <a:fillRect/>
          </a:stretch>
        </p:blipFill>
        <p:spPr>
          <a:xfrm>
            <a:off x="545237" y="858525"/>
            <a:ext cx="7608305" cy="521190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ctangle 75"/>
          <p:cNvSpPr/>
          <p:nvPr/>
        </p:nvSpPr>
        <p:spPr>
          <a:xfrm rot="5400000">
            <a:off x="7950447" y="3392096"/>
            <a:ext cx="1719073" cy="15238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2"/>
          <p:cNvSpPr/>
          <p:nvPr/>
        </p:nvSpPr>
        <p:spPr>
          <a:xfrm>
            <a:off x="-1" y="-1"/>
            <a:ext cx="12192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Título 1"/>
          <p:cNvSpPr txBox="1">
            <a:spLocks noGrp="1"/>
          </p:cNvSpPr>
          <p:nvPr>
            <p:ph type="title"/>
          </p:nvPr>
        </p:nvSpPr>
        <p:spPr>
          <a:xfrm>
            <a:off x="9267908" y="2023110"/>
            <a:ext cx="2469625" cy="2846071"/>
          </a:xfrm>
          <a:prstGeom prst="rect">
            <a:avLst/>
          </a:prstGeom>
        </p:spPr>
        <p:txBody>
          <a:bodyPr/>
          <a:lstStyle/>
          <a:p>
            <a:pPr>
              <a:defRPr sz="3700"/>
            </a:pPr>
            <a:br/>
            <a:r>
              <a:t>Guías ACC 2017</a:t>
            </a:r>
          </a:p>
        </p:txBody>
      </p:sp>
      <p:sp>
        <p:nvSpPr>
          <p:cNvPr id="171" name="Rectangle 14"/>
          <p:cNvSpPr/>
          <p:nvPr/>
        </p:nvSpPr>
        <p:spPr>
          <a:xfrm rot="16200000">
            <a:off x="3433972" y="-827234"/>
            <a:ext cx="1715479" cy="858342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Rectangle 16"/>
          <p:cNvSpPr/>
          <p:nvPr/>
        </p:nvSpPr>
        <p:spPr>
          <a:xfrm>
            <a:off x="302084" y="664308"/>
            <a:ext cx="8082634" cy="56003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3" name="Rectangle 18"/>
          <p:cNvSpPr/>
          <p:nvPr/>
        </p:nvSpPr>
        <p:spPr>
          <a:xfrm rot="5400000">
            <a:off x="7950447" y="3392096"/>
            <a:ext cx="1719073" cy="15238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aphicFrame>
        <p:nvGraphicFramePr>
          <p:cNvPr id="174" name="Table 2"/>
          <p:cNvGraphicFramePr/>
          <p:nvPr/>
        </p:nvGraphicFramePr>
        <p:xfrm>
          <a:off x="545237" y="978841"/>
          <a:ext cx="7608305" cy="4977216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5683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15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500" b="1"/>
                        <a:t>Recommendations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500" b="1"/>
                        <a:t>COR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500" b="1"/>
                        <a:t>LOE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0058">
                <a:tc>
                  <a:txBody>
                    <a:bodyPr/>
                    <a:lstStyle/>
                    <a:p>
                      <a:pPr algn="l">
                        <a:tabLst>
                          <a:tab pos="1257300" algn="l"/>
                        </a:tabLst>
                        <a:defRPr sz="2500">
                          <a:solidFill>
                            <a:srgbClr val="FF0000"/>
                          </a:solidFill>
                        </a:defRPr>
                      </a:pPr>
                      <a:r>
                        <a:t>Modified: 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TAVR is recommended for symptomatic patients with severe AS (Stage D) and a prohibitive risk for surgical AVR who have a predicted post-TAVR survival greater than 12 months 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500"/>
                        <a:t>I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500"/>
                        <a:t>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miter lim="400000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0058">
                <a:tc>
                  <a:txBody>
                    <a:bodyPr/>
                    <a:lstStyle/>
                    <a:p>
                      <a:pPr algn="l">
                        <a:defRPr sz="2500">
                          <a:solidFill>
                            <a:srgbClr val="FF0000"/>
                          </a:solidFill>
                        </a:defRPr>
                      </a:pPr>
                      <a:r>
                        <a:t>New: </a:t>
                      </a:r>
                      <a:r>
                        <a:rPr>
                          <a:solidFill>
                            <a:srgbClr val="000000"/>
                          </a:solidFill>
                        </a:rPr>
                        <a:t>TAVR is a reasonable alternative to surgical AVR for symptomatic patients with severe AS (Stage D) and an intermediate surgical risk, depending on patient-specific procedural risks, values, and preferences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500"/>
                        <a:t>IIa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500"/>
                        <a:t>B-R</a:t>
                      </a:r>
                    </a:p>
                  </a:txBody>
                  <a:tcPr marL="0" marR="0" marT="0" marB="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8"/>
          <p:cNvSpPr/>
          <p:nvPr/>
        </p:nvSpPr>
        <p:spPr>
          <a:xfrm>
            <a:off x="-1" y="-1"/>
            <a:ext cx="12192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7" name="Título 1"/>
          <p:cNvSpPr txBox="1">
            <a:spLocks noGrp="1"/>
          </p:cNvSpPr>
          <p:nvPr>
            <p:ph type="title"/>
          </p:nvPr>
        </p:nvSpPr>
        <p:spPr>
          <a:xfrm>
            <a:off x="9267908" y="2023110"/>
            <a:ext cx="2469625" cy="2846071"/>
          </a:xfrm>
          <a:prstGeom prst="rect">
            <a:avLst/>
          </a:prstGeom>
        </p:spPr>
        <p:txBody>
          <a:bodyPr/>
          <a:lstStyle/>
          <a:p>
            <a:pPr>
              <a:defRPr sz="3700"/>
            </a:pPr>
            <a:br/>
            <a:r>
              <a:t>Guías ACC 2017</a:t>
            </a:r>
          </a:p>
        </p:txBody>
      </p:sp>
      <p:sp>
        <p:nvSpPr>
          <p:cNvPr id="178" name="Rectangle 10"/>
          <p:cNvSpPr/>
          <p:nvPr/>
        </p:nvSpPr>
        <p:spPr>
          <a:xfrm rot="16200000">
            <a:off x="3433972" y="-827234"/>
            <a:ext cx="1715479" cy="858342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9" name="Rectangle 12"/>
          <p:cNvSpPr/>
          <p:nvPr/>
        </p:nvSpPr>
        <p:spPr>
          <a:xfrm>
            <a:off x="302084" y="664308"/>
            <a:ext cx="8082634" cy="56003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0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237" y="1972446"/>
            <a:ext cx="7608305" cy="2984064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ectangle 14"/>
          <p:cNvSpPr/>
          <p:nvPr/>
        </p:nvSpPr>
        <p:spPr>
          <a:xfrm rot="5400000">
            <a:off x="7950447" y="3392096"/>
            <a:ext cx="1719073" cy="15238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8080">
              <a:alpha val="3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Rectangle 71"/>
          <p:cNvSpPr/>
          <p:nvPr/>
        </p:nvSpPr>
        <p:spPr>
          <a:xfrm>
            <a:off x="477011" y="480060"/>
            <a:ext cx="11237978" cy="5897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63500" dist="17780" dir="5400000" rotWithShape="0">
              <a:srgbClr val="000000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5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t="23786" b="1214"/>
          <a:stretch>
            <a:fillRect/>
          </a:stretch>
        </p:blipFill>
        <p:spPr>
          <a:xfrm>
            <a:off x="611382" y="2427832"/>
            <a:ext cx="5294717" cy="297827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traight Connector 73"/>
          <p:cNvSpPr/>
          <p:nvPr/>
        </p:nvSpPr>
        <p:spPr>
          <a:xfrm flipH="1">
            <a:off x="6079957" y="1143000"/>
            <a:ext cx="1" cy="4572000"/>
          </a:xfrm>
          <a:prstGeom prst="line">
            <a:avLst/>
          </a:prstGeom>
          <a:ln w="6350">
            <a:solidFill>
              <a:srgbClr val="4E4E4E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87" name="New picture" descr="New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5901" y="1748869"/>
            <a:ext cx="5294717" cy="411664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Arco 6"/>
          <p:cNvSpPr/>
          <p:nvPr/>
        </p:nvSpPr>
        <p:spPr>
          <a:xfrm>
            <a:off x="3421827" y="2763044"/>
            <a:ext cx="1660415" cy="7860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575" y="0"/>
                  <a:pt x="21097" y="9522"/>
                  <a:pt x="21600" y="21600"/>
                </a:cubicBezTo>
              </a:path>
            </a:pathLst>
          </a:custGeom>
          <a:ln w="57150">
            <a:solidFill>
              <a:schemeClr val="accent4"/>
            </a:solidFill>
            <a:tailEnd type="triangle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89" name="Imagen 7" descr="Imagen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1382" y="685266"/>
            <a:ext cx="5651501" cy="148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n 8" descr="Imagen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39894" y="810340"/>
            <a:ext cx="3365501" cy="69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265135"/>
            <a:ext cx="5651500" cy="14859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9" name="Diagrama 6"/>
          <p:cNvGrpSpPr/>
          <p:nvPr/>
        </p:nvGrpSpPr>
        <p:grpSpPr>
          <a:xfrm>
            <a:off x="4834254" y="432484"/>
            <a:ext cx="5895896" cy="6314304"/>
            <a:chOff x="0" y="0"/>
            <a:chExt cx="5895895" cy="6314302"/>
          </a:xfrm>
        </p:grpSpPr>
        <p:grpSp>
          <p:nvGrpSpPr>
            <p:cNvPr id="195" name="Agrupar"/>
            <p:cNvGrpSpPr/>
            <p:nvPr/>
          </p:nvGrpSpPr>
          <p:grpSpPr>
            <a:xfrm>
              <a:off x="163946" y="1408190"/>
              <a:ext cx="2273150" cy="1262861"/>
              <a:chOff x="0" y="0"/>
              <a:chExt cx="2273149" cy="1262860"/>
            </a:xfrm>
          </p:grpSpPr>
          <p:sp>
            <p:nvSpPr>
              <p:cNvPr id="193" name="Rectángulo redondeado"/>
              <p:cNvSpPr/>
              <p:nvPr/>
            </p:nvSpPr>
            <p:spPr>
              <a:xfrm>
                <a:off x="0" y="0"/>
                <a:ext cx="2273150" cy="1262861"/>
              </a:xfrm>
              <a:prstGeom prst="roundRect">
                <a:avLst>
                  <a:gd name="adj" fmla="val 10000"/>
                </a:avLst>
              </a:prstGeom>
              <a:solidFill>
                <a:srgbClr val="F8D6CC">
                  <a:alpha val="90000"/>
                </a:srgbClr>
              </a:solidFill>
              <a:ln w="12700" cap="flat">
                <a:solidFill>
                  <a:srgbClr val="F8D6CC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77800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194" name="TAVI"/>
              <p:cNvSpPr txBox="1"/>
              <p:nvPr/>
            </p:nvSpPr>
            <p:spPr>
              <a:xfrm>
                <a:off x="36988" y="223938"/>
                <a:ext cx="2199173" cy="814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2400" tIns="152400" rIns="152400" bIns="152400" numCol="1" anchor="ctr">
                <a:spAutoFit/>
              </a:bodyPr>
              <a:lstStyle>
                <a:lvl1pPr algn="ctr" defTabSz="1778000">
                  <a:lnSpc>
                    <a:spcPct val="90000"/>
                  </a:lnSpc>
                  <a:spcBef>
                    <a:spcPts val="1600"/>
                  </a:spcBef>
                  <a:defRPr sz="4000"/>
                </a:lvl1pPr>
              </a:lstStyle>
              <a:p>
                <a:r>
                  <a:t>TAVI</a:t>
                </a:r>
              </a:p>
            </p:txBody>
          </p:sp>
        </p:grpSp>
        <p:grpSp>
          <p:nvGrpSpPr>
            <p:cNvPr id="198" name="Agrupar"/>
            <p:cNvGrpSpPr/>
            <p:nvPr/>
          </p:nvGrpSpPr>
          <p:grpSpPr>
            <a:xfrm>
              <a:off x="3354389" y="0"/>
              <a:ext cx="2273150" cy="1262861"/>
              <a:chOff x="0" y="0"/>
              <a:chExt cx="2273149" cy="1262860"/>
            </a:xfrm>
          </p:grpSpPr>
          <p:sp>
            <p:nvSpPr>
              <p:cNvPr id="196" name="Rectángulo redondeado"/>
              <p:cNvSpPr/>
              <p:nvPr/>
            </p:nvSpPr>
            <p:spPr>
              <a:xfrm>
                <a:off x="0" y="0"/>
                <a:ext cx="2273150" cy="1262861"/>
              </a:xfrm>
              <a:prstGeom prst="roundRect">
                <a:avLst>
                  <a:gd name="adj" fmla="val 10000"/>
                </a:avLst>
              </a:prstGeom>
              <a:solidFill>
                <a:srgbClr val="F8D6CC">
                  <a:alpha val="90000"/>
                </a:srgbClr>
              </a:solidFill>
              <a:ln w="12700" cap="flat">
                <a:solidFill>
                  <a:srgbClr val="F8D6CC">
                    <a:alpha val="9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77800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197" name="Cirugía"/>
              <p:cNvSpPr txBox="1"/>
              <p:nvPr/>
            </p:nvSpPr>
            <p:spPr>
              <a:xfrm>
                <a:off x="36988" y="223938"/>
                <a:ext cx="2199173" cy="8149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2400" tIns="152400" rIns="152400" bIns="152400" numCol="1" anchor="ctr">
                <a:spAutoFit/>
              </a:bodyPr>
              <a:lstStyle>
                <a:lvl1pPr algn="ctr" defTabSz="1778000">
                  <a:lnSpc>
                    <a:spcPct val="90000"/>
                  </a:lnSpc>
                  <a:spcBef>
                    <a:spcPts val="1600"/>
                  </a:spcBef>
                  <a:defRPr sz="4000"/>
                </a:lvl1pPr>
              </a:lstStyle>
              <a:p>
                <a:r>
                  <a:t>Cirugía</a:t>
                </a:r>
              </a:p>
            </p:txBody>
          </p:sp>
        </p:grpSp>
        <p:sp>
          <p:nvSpPr>
            <p:cNvPr id="199" name="Triángulo"/>
            <p:cNvSpPr/>
            <p:nvPr/>
          </p:nvSpPr>
          <p:spPr>
            <a:xfrm>
              <a:off x="2375672" y="5367156"/>
              <a:ext cx="947146" cy="947147"/>
            </a:xfrm>
            <a:prstGeom prst="triangle">
              <a:avLst/>
            </a:prstGeom>
            <a:solidFill>
              <a:srgbClr val="F8D6CC">
                <a:alpha val="90000"/>
              </a:srgbClr>
            </a:solidFill>
            <a:ln w="12700" cap="flat">
              <a:solidFill>
                <a:srgbClr val="F8D6CC">
                  <a:alpha val="9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0" name="Rectángulo"/>
            <p:cNvSpPr/>
            <p:nvPr/>
          </p:nvSpPr>
          <p:spPr>
            <a:xfrm rot="240000">
              <a:off x="6940" y="4961294"/>
              <a:ext cx="5684609" cy="397507"/>
            </a:xfrm>
            <a:prstGeom prst="rect">
              <a:avLst/>
            </a:prstGeom>
            <a:solidFill>
              <a:srgbClr val="F8D6CC">
                <a:alpha val="90000"/>
              </a:srgbClr>
            </a:solidFill>
            <a:ln w="12700" cap="flat">
              <a:solidFill>
                <a:srgbClr val="F8D6CC">
                  <a:alpha val="9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03" name="Agrupar"/>
            <p:cNvGrpSpPr/>
            <p:nvPr/>
          </p:nvGrpSpPr>
          <p:grpSpPr>
            <a:xfrm>
              <a:off x="3401746" y="4167439"/>
              <a:ext cx="2304721" cy="934516"/>
              <a:chOff x="0" y="0"/>
              <a:chExt cx="2304719" cy="934515"/>
            </a:xfrm>
          </p:grpSpPr>
          <p:sp>
            <p:nvSpPr>
              <p:cNvPr id="201" name="Rectángulo redondeado"/>
              <p:cNvSpPr/>
              <p:nvPr/>
            </p:nvSpPr>
            <p:spPr>
              <a:xfrm rot="240000">
                <a:off x="24424" y="77731"/>
                <a:ext cx="2255872" cy="7790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2" name="Mortalidad global…"/>
              <p:cNvSpPr txBox="1"/>
              <p:nvPr/>
            </p:nvSpPr>
            <p:spPr>
              <a:xfrm rot="240000">
                <a:off x="62454" y="177068"/>
                <a:ext cx="2179812" cy="58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Mortalidad global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HR 0.88 (0.78-0.99)</a:t>
                </a:r>
              </a:p>
            </p:txBody>
          </p:sp>
        </p:grpSp>
        <p:grpSp>
          <p:nvGrpSpPr>
            <p:cNvPr id="206" name="Agrupar"/>
            <p:cNvGrpSpPr/>
            <p:nvPr/>
          </p:nvGrpSpPr>
          <p:grpSpPr>
            <a:xfrm>
              <a:off x="3464889" y="3293874"/>
              <a:ext cx="2304721" cy="1014670"/>
              <a:chOff x="0" y="0"/>
              <a:chExt cx="2304719" cy="1014668"/>
            </a:xfrm>
          </p:grpSpPr>
          <p:sp>
            <p:nvSpPr>
              <p:cNvPr id="204" name="Rectángulo redondeado"/>
              <p:cNvSpPr/>
              <p:nvPr/>
            </p:nvSpPr>
            <p:spPr>
              <a:xfrm rot="240000">
                <a:off x="24424" y="117808"/>
                <a:ext cx="2255872" cy="7790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 sz="1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" name="Insuficiencia renal…"/>
              <p:cNvSpPr txBox="1"/>
              <p:nvPr/>
            </p:nvSpPr>
            <p:spPr>
              <a:xfrm rot="240000">
                <a:off x="62454" y="74974"/>
                <a:ext cx="2179812" cy="8647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Insuficiencia renal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HR 0.56 (0.38-0.81)</a:t>
                </a:r>
              </a:p>
            </p:txBody>
          </p:sp>
        </p:grpSp>
        <p:grpSp>
          <p:nvGrpSpPr>
            <p:cNvPr id="209" name="Agrupar"/>
            <p:cNvGrpSpPr/>
            <p:nvPr/>
          </p:nvGrpSpPr>
          <p:grpSpPr>
            <a:xfrm>
              <a:off x="3528032" y="2500463"/>
              <a:ext cx="2304721" cy="934516"/>
              <a:chOff x="0" y="0"/>
              <a:chExt cx="2304719" cy="934515"/>
            </a:xfrm>
          </p:grpSpPr>
          <p:sp>
            <p:nvSpPr>
              <p:cNvPr id="207" name="Rectángulo redondeado"/>
              <p:cNvSpPr/>
              <p:nvPr/>
            </p:nvSpPr>
            <p:spPr>
              <a:xfrm rot="240000">
                <a:off x="24424" y="77731"/>
                <a:ext cx="2255872" cy="7790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" name="Fibrilación auricular…"/>
              <p:cNvSpPr txBox="1"/>
              <p:nvPr/>
            </p:nvSpPr>
            <p:spPr>
              <a:xfrm rot="240000">
                <a:off x="62454" y="177068"/>
                <a:ext cx="2179812" cy="58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Fibrilación auricular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HR 0.34 (0.23-0.51)</a:t>
                </a:r>
              </a:p>
            </p:txBody>
          </p:sp>
        </p:grpSp>
        <p:grpSp>
          <p:nvGrpSpPr>
            <p:cNvPr id="212" name="Agrupar"/>
            <p:cNvGrpSpPr/>
            <p:nvPr/>
          </p:nvGrpSpPr>
          <p:grpSpPr>
            <a:xfrm>
              <a:off x="3591175" y="1666975"/>
              <a:ext cx="2304721" cy="934517"/>
              <a:chOff x="0" y="0"/>
              <a:chExt cx="2304719" cy="934515"/>
            </a:xfrm>
          </p:grpSpPr>
          <p:sp>
            <p:nvSpPr>
              <p:cNvPr id="210" name="Rectángulo redondeado"/>
              <p:cNvSpPr/>
              <p:nvPr/>
            </p:nvSpPr>
            <p:spPr>
              <a:xfrm rot="240000">
                <a:off x="24424" y="77731"/>
                <a:ext cx="2255872" cy="7790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" name="Ictus…"/>
              <p:cNvSpPr txBox="1"/>
              <p:nvPr/>
            </p:nvSpPr>
            <p:spPr>
              <a:xfrm rot="240000">
                <a:off x="62454" y="177068"/>
                <a:ext cx="2179812" cy="58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Ictus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HR 0.81 (0.68-0.98)</a:t>
                </a:r>
              </a:p>
            </p:txBody>
          </p:sp>
        </p:grpSp>
        <p:grpSp>
          <p:nvGrpSpPr>
            <p:cNvPr id="215" name="Agrupar"/>
            <p:cNvGrpSpPr/>
            <p:nvPr/>
          </p:nvGrpSpPr>
          <p:grpSpPr>
            <a:xfrm>
              <a:off x="118309" y="3940124"/>
              <a:ext cx="2304721" cy="934517"/>
              <a:chOff x="0" y="0"/>
              <a:chExt cx="2304719" cy="934515"/>
            </a:xfrm>
          </p:grpSpPr>
          <p:sp>
            <p:nvSpPr>
              <p:cNvPr id="213" name="Rectángulo redondeado"/>
              <p:cNvSpPr/>
              <p:nvPr/>
            </p:nvSpPr>
            <p:spPr>
              <a:xfrm rot="240000">
                <a:off x="24424" y="77731"/>
                <a:ext cx="2255872" cy="7790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" name="Complicaciones Vasculares…"/>
              <p:cNvSpPr txBox="1"/>
              <p:nvPr/>
            </p:nvSpPr>
            <p:spPr>
              <a:xfrm rot="240000">
                <a:off x="62454" y="177068"/>
                <a:ext cx="2179812" cy="58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Complicaciones Vasculares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HR 1.99 (1,34-2.93)</a:t>
                </a:r>
              </a:p>
            </p:txBody>
          </p:sp>
        </p:grpSp>
        <p:grpSp>
          <p:nvGrpSpPr>
            <p:cNvPr id="218" name="Agrupar"/>
            <p:cNvGrpSpPr/>
            <p:nvPr/>
          </p:nvGrpSpPr>
          <p:grpSpPr>
            <a:xfrm>
              <a:off x="181452" y="3106637"/>
              <a:ext cx="2304720" cy="934517"/>
              <a:chOff x="0" y="0"/>
              <a:chExt cx="2304719" cy="934515"/>
            </a:xfrm>
          </p:grpSpPr>
          <p:sp>
            <p:nvSpPr>
              <p:cNvPr id="216" name="Rectángulo redondeado"/>
              <p:cNvSpPr/>
              <p:nvPr/>
            </p:nvSpPr>
            <p:spPr>
              <a:xfrm rot="240000">
                <a:off x="24424" y="77731"/>
                <a:ext cx="2255872" cy="779053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" name="Marcapasos…"/>
              <p:cNvSpPr txBox="1"/>
              <p:nvPr/>
            </p:nvSpPr>
            <p:spPr>
              <a:xfrm rot="240000">
                <a:off x="62454" y="177068"/>
                <a:ext cx="2179812" cy="5803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3339" tIns="53339" rIns="53339" bIns="53339" numCol="1" anchor="ctr">
                <a:sp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Marcapasos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ts val="500"/>
                  </a:spcBef>
                  <a:defRPr sz="1400">
                    <a:solidFill>
                      <a:srgbClr val="FFFFFF"/>
                    </a:solidFill>
                  </a:defRPr>
                </a:pPr>
                <a:r>
                  <a:t>HR 2.31 (1,47-3.64) 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Rectangle 34"/>
          <p:cNvSpPr/>
          <p:nvPr/>
        </p:nvSpPr>
        <p:spPr>
          <a:xfrm>
            <a:off x="477012" y="480059"/>
            <a:ext cx="5538555" cy="2887030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3" name="Imagen 10" descr="Imagen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4256" y="644228"/>
            <a:ext cx="2605925" cy="256032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 36"/>
          <p:cNvSpPr/>
          <p:nvPr/>
        </p:nvSpPr>
        <p:spPr>
          <a:xfrm>
            <a:off x="6176431" y="480059"/>
            <a:ext cx="5538556" cy="2887030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5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4763" y="644228"/>
            <a:ext cx="3481892" cy="256032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ctangle 38"/>
          <p:cNvSpPr/>
          <p:nvPr/>
        </p:nvSpPr>
        <p:spPr>
          <a:xfrm>
            <a:off x="477012" y="3527955"/>
            <a:ext cx="5538556" cy="2849986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7" name="Imagen 6" descr="Imagen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0218" y="3653451"/>
            <a:ext cx="3634002" cy="256032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40"/>
          <p:cNvSpPr/>
          <p:nvPr/>
        </p:nvSpPr>
        <p:spPr>
          <a:xfrm>
            <a:off x="6176431" y="3527955"/>
            <a:ext cx="5538556" cy="2849986"/>
          </a:xfrm>
          <a:prstGeom prst="rect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9" name="Imagen 11" descr="Imagen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70015" y="3672787"/>
            <a:ext cx="3751386" cy="2560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10"/>
          <p:cNvSpPr/>
          <p:nvPr/>
        </p:nvSpPr>
        <p:spPr>
          <a:xfrm>
            <a:off x="-1" y="-1"/>
            <a:ext cx="12192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Título 1"/>
          <p:cNvSpPr txBox="1">
            <a:spLocks noGrp="1"/>
          </p:cNvSpPr>
          <p:nvPr>
            <p:ph type="title"/>
          </p:nvPr>
        </p:nvSpPr>
        <p:spPr>
          <a:xfrm>
            <a:off x="589559" y="856180"/>
            <a:ext cx="4560586" cy="1128069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</a:lstStyle>
          <a:p>
            <a:r>
              <a:t>Población de Referencia</a:t>
            </a:r>
          </a:p>
        </p:txBody>
      </p:sp>
      <p:grpSp>
        <p:nvGrpSpPr>
          <p:cNvPr id="235" name="Group 12"/>
          <p:cNvGrpSpPr/>
          <p:nvPr/>
        </p:nvGrpSpPr>
        <p:grpSpPr>
          <a:xfrm>
            <a:off x="0" y="1083483"/>
            <a:ext cx="355197" cy="673461"/>
            <a:chOff x="0" y="0"/>
            <a:chExt cx="355196" cy="673460"/>
          </a:xfrm>
        </p:grpSpPr>
        <p:sp>
          <p:nvSpPr>
            <p:cNvPr id="233" name="Rectangle 13"/>
            <p:cNvSpPr/>
            <p:nvPr/>
          </p:nvSpPr>
          <p:spPr>
            <a:xfrm>
              <a:off x="0" y="-1"/>
              <a:ext cx="87363" cy="6734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Rectangle 14"/>
            <p:cNvSpPr/>
            <p:nvPr/>
          </p:nvSpPr>
          <p:spPr>
            <a:xfrm>
              <a:off x="159341" y="-1"/>
              <a:ext cx="195856" cy="673462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6" name="Rectangle 16"/>
          <p:cNvSpPr/>
          <p:nvPr/>
        </p:nvSpPr>
        <p:spPr>
          <a:xfrm flipH="1">
            <a:off x="665084" y="2090568"/>
            <a:ext cx="4297681" cy="2743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7" name="Rectangle 18"/>
          <p:cNvSpPr/>
          <p:nvPr/>
        </p:nvSpPr>
        <p:spPr>
          <a:xfrm flipH="1">
            <a:off x="10697670" y="0"/>
            <a:ext cx="1494331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8" name="Rectangle 20"/>
          <p:cNvSpPr/>
          <p:nvPr/>
        </p:nvSpPr>
        <p:spPr>
          <a:xfrm>
            <a:off x="5685809" y="513853"/>
            <a:ext cx="6009368" cy="5834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9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rcRect r="4" b="1837"/>
          <a:stretch>
            <a:fillRect/>
          </a:stretch>
        </p:blipFill>
        <p:spPr>
          <a:xfrm>
            <a:off x="5977787" y="799352"/>
            <a:ext cx="5425411" cy="52592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Marcador de contenido 2"/>
          <p:cNvGrpSpPr/>
          <p:nvPr/>
        </p:nvGrpSpPr>
        <p:grpSpPr>
          <a:xfrm>
            <a:off x="590718" y="2332447"/>
            <a:ext cx="4559427" cy="3618727"/>
            <a:chOff x="0" y="0"/>
            <a:chExt cx="4559425" cy="3618726"/>
          </a:xfrm>
        </p:grpSpPr>
        <p:sp>
          <p:nvSpPr>
            <p:cNvPr id="240" name="Línea"/>
            <p:cNvSpPr/>
            <p:nvPr/>
          </p:nvSpPr>
          <p:spPr>
            <a:xfrm>
              <a:off x="0" y="0"/>
              <a:ext cx="4559426" cy="0"/>
            </a:xfrm>
            <a:prstGeom prst="line">
              <a:avLst/>
            </a:prstGeom>
            <a:gradFill flip="none" rotWithShape="1">
              <a:gsLst>
                <a:gs pos="0">
                  <a:srgbClr val="F18C54"/>
                </a:gs>
                <a:gs pos="50000">
                  <a:srgbClr val="F67B28"/>
                </a:gs>
                <a:gs pos="100000">
                  <a:srgbClr val="E46B19"/>
                </a:gs>
              </a:gsLst>
              <a:lin ang="5400000" scaled="0"/>
            </a:gradFill>
            <a:ln w="6350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1" name="Envejecimiento de la población"/>
            <p:cNvSpPr txBox="1"/>
            <p:nvPr/>
          </p:nvSpPr>
          <p:spPr>
            <a:xfrm>
              <a:off x="0" y="0"/>
              <a:ext cx="4559426" cy="968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2870" tIns="102870" rIns="102870" bIns="102870" numCol="1" anchor="t">
              <a:spAutoFit/>
            </a:bodyPr>
            <a:lstStyle>
              <a:lvl1pPr defTabSz="1200150">
                <a:spcBef>
                  <a:spcPts val="1100"/>
                </a:spcBef>
                <a:defRPr sz="2700" cap="all"/>
              </a:lvl1pPr>
            </a:lstStyle>
            <a:p>
              <a:r>
                <a:t>Envejecimiento de la población</a:t>
              </a:r>
            </a:p>
          </p:txBody>
        </p:sp>
        <p:sp>
          <p:nvSpPr>
            <p:cNvPr id="242" name="Línea"/>
            <p:cNvSpPr/>
            <p:nvPr/>
          </p:nvSpPr>
          <p:spPr>
            <a:xfrm>
              <a:off x="0" y="1325232"/>
              <a:ext cx="4559426" cy="1"/>
            </a:xfrm>
            <a:prstGeom prst="line">
              <a:avLst/>
            </a:prstGeom>
            <a:gradFill flip="none" rotWithShape="1">
              <a:gsLst>
                <a:gs pos="0">
                  <a:srgbClr val="CB8F81"/>
                </a:gs>
                <a:gs pos="50000">
                  <a:srgbClr val="C97E6B"/>
                </a:gs>
                <a:gs pos="100000">
                  <a:srgbClr val="B66D5A"/>
                </a:gs>
              </a:gsLst>
              <a:lin ang="5400000" scaled="0"/>
            </a:gradFill>
            <a:ln w="6350" cap="flat">
              <a:solidFill>
                <a:srgbClr val="C4817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3" name="Elevada morbimortalidad cardiovascular"/>
            <p:cNvSpPr txBox="1"/>
            <p:nvPr/>
          </p:nvSpPr>
          <p:spPr>
            <a:xfrm>
              <a:off x="0" y="1325232"/>
              <a:ext cx="4559426" cy="968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2870" tIns="102870" rIns="102870" bIns="102870" numCol="1" anchor="t">
              <a:spAutoFit/>
            </a:bodyPr>
            <a:lstStyle>
              <a:lvl1pPr defTabSz="1200150">
                <a:spcBef>
                  <a:spcPts val="1100"/>
                </a:spcBef>
                <a:defRPr sz="2700" cap="all"/>
              </a:lvl1pPr>
            </a:lstStyle>
            <a:p>
              <a:r>
                <a:t>Elevada morbimortalidad cardiovascular</a:t>
              </a:r>
            </a:p>
          </p:txBody>
        </p:sp>
        <p:sp>
          <p:nvSpPr>
            <p:cNvPr id="244" name="Línea"/>
            <p:cNvSpPr/>
            <p:nvPr/>
          </p:nvSpPr>
          <p:spPr>
            <a:xfrm>
              <a:off x="0" y="2650465"/>
              <a:ext cx="4559426" cy="1"/>
            </a:xfrm>
            <a:prstGeom prst="line">
              <a:avLst/>
            </a:prstGeom>
            <a:gradFill flip="none" rotWithShape="1"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29292"/>
                </a:gs>
              </a:gsLst>
              <a:lin ang="5400000" scaled="0"/>
            </a:gradFill>
            <a:ln w="6350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5" name="Alta prevalencia de patologías crónicas"/>
            <p:cNvSpPr txBox="1"/>
            <p:nvPr/>
          </p:nvSpPr>
          <p:spPr>
            <a:xfrm>
              <a:off x="0" y="2650465"/>
              <a:ext cx="4559426" cy="968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2870" tIns="102870" rIns="102870" bIns="102870" numCol="1" anchor="t">
              <a:spAutoFit/>
            </a:bodyPr>
            <a:lstStyle>
              <a:lvl1pPr defTabSz="1200150">
                <a:spcBef>
                  <a:spcPts val="1100"/>
                </a:spcBef>
                <a:defRPr sz="2700" cap="all"/>
              </a:lvl1pPr>
            </a:lstStyle>
            <a:p>
              <a:r>
                <a:t>Alta prevalencia de patologías crónicas</a:t>
              </a:r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ángulo 3"/>
          <p:cNvSpPr txBox="1"/>
          <p:nvPr/>
        </p:nvSpPr>
        <p:spPr>
          <a:xfrm>
            <a:off x="1590995" y="2967334"/>
            <a:ext cx="9010016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solidFill>
                  <a:schemeClr val="accent4"/>
                </a:solidFill>
              </a:defRPr>
            </a:lvl1pPr>
          </a:lstStyle>
          <a:p>
            <a:r>
              <a:t>Limitaciones del TAVI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8"/>
          <p:cNvSpPr/>
          <p:nvPr/>
        </p:nvSpPr>
        <p:spPr>
          <a:xfrm>
            <a:off x="338327" y="303590"/>
            <a:ext cx="3657601" cy="5896745"/>
          </a:xfrm>
          <a:prstGeom prst="rect">
            <a:avLst/>
          </a:prstGeom>
          <a:solidFill>
            <a:srgbClr val="000000">
              <a:alpha val="15000"/>
            </a:srgbClr>
          </a:solidFill>
          <a:ln w="127000" cap="sq">
            <a:solidFill>
              <a:srgbClr val="000000">
                <a:alpha val="10000"/>
              </a:srgbClr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64" name="Diagrama 3"/>
          <p:cNvGrpSpPr/>
          <p:nvPr/>
        </p:nvGrpSpPr>
        <p:grpSpPr>
          <a:xfrm>
            <a:off x="5187282" y="303590"/>
            <a:ext cx="5896745" cy="5896745"/>
            <a:chOff x="0" y="0"/>
            <a:chExt cx="5896743" cy="5896743"/>
          </a:xfrm>
        </p:grpSpPr>
        <p:sp>
          <p:nvSpPr>
            <p:cNvPr id="251" name="Figura"/>
            <p:cNvSpPr/>
            <p:nvPr/>
          </p:nvSpPr>
          <p:spPr>
            <a:xfrm>
              <a:off x="0" y="0"/>
              <a:ext cx="5896744" cy="589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" y="9936"/>
                  </a:lnTo>
                  <a:lnTo>
                    <a:pt x="1080" y="10584"/>
                  </a:lnTo>
                  <a:lnTo>
                    <a:pt x="10584" y="10584"/>
                  </a:lnTo>
                  <a:lnTo>
                    <a:pt x="10584" y="1080"/>
                  </a:lnTo>
                  <a:lnTo>
                    <a:pt x="9936" y="1080"/>
                  </a:lnTo>
                  <a:lnTo>
                    <a:pt x="10800" y="0"/>
                  </a:lnTo>
                  <a:lnTo>
                    <a:pt x="11664" y="1080"/>
                  </a:lnTo>
                  <a:lnTo>
                    <a:pt x="11016" y="1080"/>
                  </a:lnTo>
                  <a:lnTo>
                    <a:pt x="11016" y="10584"/>
                  </a:lnTo>
                  <a:lnTo>
                    <a:pt x="20520" y="10584"/>
                  </a:lnTo>
                  <a:lnTo>
                    <a:pt x="20520" y="9936"/>
                  </a:lnTo>
                  <a:lnTo>
                    <a:pt x="21600" y="10800"/>
                  </a:lnTo>
                  <a:lnTo>
                    <a:pt x="20520" y="11664"/>
                  </a:lnTo>
                  <a:lnTo>
                    <a:pt x="20520" y="11016"/>
                  </a:lnTo>
                  <a:lnTo>
                    <a:pt x="11016" y="11016"/>
                  </a:lnTo>
                  <a:lnTo>
                    <a:pt x="11016" y="20520"/>
                  </a:lnTo>
                  <a:lnTo>
                    <a:pt x="11664" y="20520"/>
                  </a:lnTo>
                  <a:lnTo>
                    <a:pt x="10800" y="21600"/>
                  </a:lnTo>
                  <a:lnTo>
                    <a:pt x="9936" y="20520"/>
                  </a:lnTo>
                  <a:lnTo>
                    <a:pt x="10584" y="20520"/>
                  </a:lnTo>
                  <a:lnTo>
                    <a:pt x="10584" y="11016"/>
                  </a:lnTo>
                  <a:lnTo>
                    <a:pt x="1080" y="11016"/>
                  </a:lnTo>
                  <a:lnTo>
                    <a:pt x="1080" y="11664"/>
                  </a:lnTo>
                  <a:close/>
                </a:path>
              </a:pathLst>
            </a:custGeom>
            <a:solidFill>
              <a:srgbClr val="F8D6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54" name="Agrupar"/>
            <p:cNvGrpSpPr/>
            <p:nvPr/>
          </p:nvGrpSpPr>
          <p:grpSpPr>
            <a:xfrm>
              <a:off x="383288" y="383288"/>
              <a:ext cx="2358698" cy="2358698"/>
              <a:chOff x="0" y="0"/>
              <a:chExt cx="2358696" cy="2358696"/>
            </a:xfrm>
          </p:grpSpPr>
          <p:sp>
            <p:nvSpPr>
              <p:cNvPr id="252" name="Rectángulo redondeado"/>
              <p:cNvSpPr/>
              <p:nvPr/>
            </p:nvSpPr>
            <p:spPr>
              <a:xfrm>
                <a:off x="0" y="0"/>
                <a:ext cx="2358697" cy="235869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3" name="Indicaciones…"/>
              <p:cNvSpPr txBox="1"/>
              <p:nvPr/>
            </p:nvSpPr>
            <p:spPr>
              <a:xfrm>
                <a:off x="115142" y="115142"/>
                <a:ext cx="2128413" cy="18628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t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pPr>
                <a:r>
                  <a:t>Indicaciones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Válvula bicúspide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Sujetos jóvenes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IAO pura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Valve in Valve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Sujetos asintomáticos</a:t>
                </a:r>
              </a:p>
            </p:txBody>
          </p:sp>
        </p:grpSp>
        <p:grpSp>
          <p:nvGrpSpPr>
            <p:cNvPr id="257" name="Agrupar"/>
            <p:cNvGrpSpPr/>
            <p:nvPr/>
          </p:nvGrpSpPr>
          <p:grpSpPr>
            <a:xfrm>
              <a:off x="3154757" y="383288"/>
              <a:ext cx="2358698" cy="2358698"/>
              <a:chOff x="0" y="0"/>
              <a:chExt cx="2358696" cy="2358696"/>
            </a:xfrm>
          </p:grpSpPr>
          <p:sp>
            <p:nvSpPr>
              <p:cNvPr id="255" name="Rectángulo redondeado"/>
              <p:cNvSpPr/>
              <p:nvPr/>
            </p:nvSpPr>
            <p:spPr>
              <a:xfrm>
                <a:off x="0" y="0"/>
                <a:ext cx="2358697" cy="2358697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6" name="Técnica…"/>
              <p:cNvSpPr txBox="1"/>
              <p:nvPr/>
            </p:nvSpPr>
            <p:spPr>
              <a:xfrm>
                <a:off x="115141" y="115142"/>
                <a:ext cx="2128414" cy="13235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t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pPr>
                <a:r>
                  <a:t>Técnica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Accesos Vasculares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Tamaño del anillo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Ingle hostil</a:t>
                </a:r>
              </a:p>
            </p:txBody>
          </p:sp>
        </p:grpSp>
        <p:grpSp>
          <p:nvGrpSpPr>
            <p:cNvPr id="260" name="Agrupar"/>
            <p:cNvGrpSpPr/>
            <p:nvPr/>
          </p:nvGrpSpPr>
          <p:grpSpPr>
            <a:xfrm>
              <a:off x="383288" y="3154757"/>
              <a:ext cx="2358698" cy="2358697"/>
              <a:chOff x="0" y="0"/>
              <a:chExt cx="2358696" cy="2358696"/>
            </a:xfrm>
          </p:grpSpPr>
          <p:sp>
            <p:nvSpPr>
              <p:cNvPr id="258" name="Rectángulo redondeado"/>
              <p:cNvSpPr/>
              <p:nvPr/>
            </p:nvSpPr>
            <p:spPr>
              <a:xfrm>
                <a:off x="0" y="0"/>
                <a:ext cx="2358697" cy="2358697"/>
              </a:xfrm>
              <a:prstGeom prst="roundRect">
                <a:avLst>
                  <a:gd name="adj" fmla="val 16667"/>
                </a:avLst>
              </a:prstGeom>
              <a:solidFill>
                <a:schemeClr val="accent4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9" name="Resultados…"/>
              <p:cNvSpPr txBox="1"/>
              <p:nvPr/>
            </p:nvSpPr>
            <p:spPr>
              <a:xfrm>
                <a:off x="115142" y="115141"/>
                <a:ext cx="2128413" cy="13235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t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pPr>
                <a:r>
                  <a:t>Resultados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Marcapasos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Insuficiencia aórtica 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Nuevo BCRIHH</a:t>
                </a:r>
              </a:p>
            </p:txBody>
          </p:sp>
        </p:grpSp>
        <p:grpSp>
          <p:nvGrpSpPr>
            <p:cNvPr id="263" name="Agrupar"/>
            <p:cNvGrpSpPr/>
            <p:nvPr/>
          </p:nvGrpSpPr>
          <p:grpSpPr>
            <a:xfrm>
              <a:off x="3154757" y="3154757"/>
              <a:ext cx="2358698" cy="2358697"/>
              <a:chOff x="0" y="0"/>
              <a:chExt cx="2358696" cy="2358696"/>
            </a:xfrm>
          </p:grpSpPr>
          <p:sp>
            <p:nvSpPr>
              <p:cNvPr id="261" name="Rectángulo redondeado"/>
              <p:cNvSpPr/>
              <p:nvPr/>
            </p:nvSpPr>
            <p:spPr>
              <a:xfrm>
                <a:off x="0" y="0"/>
                <a:ext cx="2358697" cy="2358697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62" name="Complicaciones…"/>
              <p:cNvSpPr txBox="1"/>
              <p:nvPr/>
            </p:nvSpPr>
            <p:spPr>
              <a:xfrm>
                <a:off x="115141" y="115141"/>
                <a:ext cx="2128414" cy="20594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0010" tIns="80010" rIns="80010" bIns="80010" numCol="1" anchor="t">
                <a:spAutoFit/>
              </a:bodyPr>
              <a:lstStyle/>
              <a:p>
                <a:pPr defTabSz="933450">
                  <a:lnSpc>
                    <a:spcPct val="90000"/>
                  </a:lnSpc>
                  <a:spcBef>
                    <a:spcPts val="800"/>
                  </a:spcBef>
                  <a:defRPr sz="2100">
                    <a:solidFill>
                      <a:srgbClr val="FFFFFF"/>
                    </a:solidFill>
                  </a:defRPr>
                </a:pPr>
                <a:r>
                  <a:t>Complicaciones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Complicaciones Vasculares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Oclusión coronaria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Trastornos de conducción</a:t>
                </a:r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ts val="200"/>
                  </a:spcBef>
                  <a:buSzPct val="100000"/>
                  <a:buChar char="•"/>
                  <a:defRPr sz="1600">
                    <a:solidFill>
                      <a:srgbClr val="FFFFFF"/>
                    </a:solidFill>
                  </a:defRPr>
                </a:pPr>
                <a:r>
                  <a:t>Rotura aórtica</a:t>
                </a:r>
              </a:p>
            </p:txBody>
          </p:sp>
        </p:grpSp>
      </p:grpSp>
      <p:pic>
        <p:nvPicPr>
          <p:cNvPr id="265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067" y="432556"/>
            <a:ext cx="3520120" cy="2310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7127" y="3087048"/>
            <a:ext cx="25400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ángulo 4"/>
          <p:cNvSpPr txBox="1"/>
          <p:nvPr/>
        </p:nvSpPr>
        <p:spPr>
          <a:xfrm>
            <a:off x="-750194" y="2151726"/>
            <a:ext cx="13465131" cy="235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 b="1">
                <a:solidFill>
                  <a:schemeClr val="accent4"/>
                </a:solidFill>
              </a:defRPr>
            </a:lvl1pPr>
          </a:lstStyle>
          <a:p>
            <a:r>
              <a:t>Evaluación del paciente candidato a TAVI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603" r="2"/>
          <a:stretch>
            <a:fillRect/>
          </a:stretch>
        </p:blipFill>
        <p:spPr>
          <a:xfrm>
            <a:off x="7794519" y="3506111"/>
            <a:ext cx="4397376" cy="3351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7624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8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rcRect b="2400"/>
          <a:stretch>
            <a:fillRect/>
          </a:stretch>
        </p:blipFill>
        <p:spPr>
          <a:xfrm>
            <a:off x="19" y="9"/>
            <a:ext cx="9154674" cy="6863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41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t="15263" b="16837"/>
          <a:stretch>
            <a:fillRect/>
          </a:stretch>
        </p:blipFill>
        <p:spPr>
          <a:xfrm>
            <a:off x="6168189" y="10"/>
            <a:ext cx="6023769" cy="3346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55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0" name="Rectángulo 4"/>
          <p:cNvSpPr txBox="1"/>
          <p:nvPr/>
        </p:nvSpPr>
        <p:spPr>
          <a:xfrm>
            <a:off x="793025" y="2967334"/>
            <a:ext cx="10605950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ln w="12700" cap="flat">
                  <a:solidFill>
                    <a:srgbClr val="333F50"/>
                  </a:solidFill>
                  <a:prstDash val="solid"/>
                  <a:round/>
                </a:ln>
                <a:blipFill rotWithShape="1">
                  <a:blip r:embed="rId5"/>
                  <a:srcRect/>
                  <a:tile tx="0" ty="0" sx="100000" sy="100000" flip="none" algn="tl"/>
                </a:blipFill>
                <a:effectLst>
                  <a:outerShdw dist="38100" dir="2640000" rotWithShape="0">
                    <a:srgbClr val="333F50"/>
                  </a:outerShdw>
                </a:effectLst>
              </a:defRPr>
            </a:lvl1pPr>
          </a:lstStyle>
          <a:p>
            <a:r>
              <a:t>CAMBIO DE PARADIGMA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angle 69"/>
          <p:cNvSpPr/>
          <p:nvPr/>
        </p:nvSpPr>
        <p:spPr>
          <a:xfrm>
            <a:off x="-1" y="-1"/>
            <a:ext cx="12192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1" name="Título 1"/>
          <p:cNvSpPr txBox="1">
            <a:spLocks noGrp="1"/>
          </p:cNvSpPr>
          <p:nvPr>
            <p:ph type="title"/>
          </p:nvPr>
        </p:nvSpPr>
        <p:spPr>
          <a:xfrm>
            <a:off x="9267908" y="2023110"/>
            <a:ext cx="2469625" cy="2846071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</a:lstStyle>
          <a:p>
            <a:r>
              <a:t>Evaluación de la severidad de la Estenosis Aórtica</a:t>
            </a:r>
          </a:p>
        </p:txBody>
      </p:sp>
      <p:sp>
        <p:nvSpPr>
          <p:cNvPr id="272" name="Rectangle 71"/>
          <p:cNvSpPr/>
          <p:nvPr/>
        </p:nvSpPr>
        <p:spPr>
          <a:xfrm rot="16200000">
            <a:off x="3433972" y="-827234"/>
            <a:ext cx="1715479" cy="858342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3" name="Rectangle 73"/>
          <p:cNvSpPr/>
          <p:nvPr/>
        </p:nvSpPr>
        <p:spPr>
          <a:xfrm>
            <a:off x="302084" y="664308"/>
            <a:ext cx="8082634" cy="56003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4" name="Rectangle 75"/>
          <p:cNvSpPr/>
          <p:nvPr/>
        </p:nvSpPr>
        <p:spPr>
          <a:xfrm rot="5400000">
            <a:off x="7950447" y="3392096"/>
            <a:ext cx="1719073" cy="15238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29" name="Diagrama 2"/>
          <p:cNvGrpSpPr/>
          <p:nvPr/>
        </p:nvGrpSpPr>
        <p:grpSpPr>
          <a:xfrm>
            <a:off x="559792" y="841549"/>
            <a:ext cx="8126016" cy="5418667"/>
            <a:chOff x="0" y="0"/>
            <a:chExt cx="8126014" cy="5418666"/>
          </a:xfrm>
        </p:grpSpPr>
        <p:grpSp>
          <p:nvGrpSpPr>
            <p:cNvPr id="277" name="Agrupar"/>
            <p:cNvGrpSpPr/>
            <p:nvPr/>
          </p:nvGrpSpPr>
          <p:grpSpPr>
            <a:xfrm>
              <a:off x="0" y="0"/>
              <a:ext cx="2579687" cy="5418667"/>
              <a:chOff x="0" y="0"/>
              <a:chExt cx="2579686" cy="5418666"/>
            </a:xfrm>
          </p:grpSpPr>
          <p:sp>
            <p:nvSpPr>
              <p:cNvPr id="275" name="Rectángulo redondeado"/>
              <p:cNvSpPr/>
              <p:nvPr/>
            </p:nvSpPr>
            <p:spPr>
              <a:xfrm>
                <a:off x="0" y="0"/>
                <a:ext cx="2579687" cy="5418667"/>
              </a:xfrm>
              <a:prstGeom prst="roundRect">
                <a:avLst>
                  <a:gd name="adj" fmla="val 10000"/>
                </a:avLst>
              </a:prstGeom>
              <a:solidFill>
                <a:srgbClr val="F8D6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276" name="Estenosis Aórtica severa de alto gradiente"/>
              <p:cNvSpPr txBox="1"/>
              <p:nvPr/>
            </p:nvSpPr>
            <p:spPr>
              <a:xfrm>
                <a:off x="0" y="255805"/>
                <a:ext cx="2579687" cy="1113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/>
                </a:lvl1pPr>
              </a:lstStyle>
              <a:p>
                <a:r>
                  <a:t>Estenosis Aórtica severa de alto gradiente</a:t>
                </a:r>
              </a:p>
            </p:txBody>
          </p:sp>
        </p:grpSp>
        <p:grpSp>
          <p:nvGrpSpPr>
            <p:cNvPr id="280" name="Agrupar"/>
            <p:cNvGrpSpPr/>
            <p:nvPr/>
          </p:nvGrpSpPr>
          <p:grpSpPr>
            <a:xfrm>
              <a:off x="257967" y="3454532"/>
              <a:ext cx="2063751" cy="789385"/>
              <a:chOff x="0" y="0"/>
              <a:chExt cx="2063749" cy="789383"/>
            </a:xfrm>
          </p:grpSpPr>
          <p:sp>
            <p:nvSpPr>
              <p:cNvPr id="278" name="Rectángulo redondeado"/>
              <p:cNvSpPr/>
              <p:nvPr/>
            </p:nvSpPr>
            <p:spPr>
              <a:xfrm>
                <a:off x="0" y="0"/>
                <a:ext cx="2063750" cy="789384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79" name="V.Max &gt; 4m/s"/>
              <p:cNvSpPr txBox="1"/>
              <p:nvPr/>
            </p:nvSpPr>
            <p:spPr>
              <a:xfrm>
                <a:off x="31375" y="286545"/>
                <a:ext cx="2000999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V.Max &gt; 4m/s</a:t>
                </a:r>
              </a:p>
            </p:txBody>
          </p:sp>
        </p:grpSp>
        <p:grpSp>
          <p:nvGrpSpPr>
            <p:cNvPr id="283" name="Agrupar"/>
            <p:cNvGrpSpPr/>
            <p:nvPr/>
          </p:nvGrpSpPr>
          <p:grpSpPr>
            <a:xfrm>
              <a:off x="257967" y="2536560"/>
              <a:ext cx="2063751" cy="789385"/>
              <a:chOff x="0" y="0"/>
              <a:chExt cx="2063749" cy="789383"/>
            </a:xfrm>
          </p:grpSpPr>
          <p:sp>
            <p:nvSpPr>
              <p:cNvPr id="281" name="Rectángulo redondeado"/>
              <p:cNvSpPr/>
              <p:nvPr/>
            </p:nvSpPr>
            <p:spPr>
              <a:xfrm>
                <a:off x="0" y="0"/>
                <a:ext cx="2063750" cy="789384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2" name="Gradiente medio &gt;40 mmHg"/>
              <p:cNvSpPr txBox="1"/>
              <p:nvPr/>
            </p:nvSpPr>
            <p:spPr>
              <a:xfrm>
                <a:off x="31375" y="286545"/>
                <a:ext cx="2000999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Gradiente medio &gt;40 mmHg</a:t>
                </a:r>
              </a:p>
            </p:txBody>
          </p:sp>
        </p:grpSp>
        <p:grpSp>
          <p:nvGrpSpPr>
            <p:cNvPr id="286" name="Agrupar"/>
            <p:cNvGrpSpPr/>
            <p:nvPr/>
          </p:nvGrpSpPr>
          <p:grpSpPr>
            <a:xfrm>
              <a:off x="271609" y="1669669"/>
              <a:ext cx="2063751" cy="789385"/>
              <a:chOff x="0" y="0"/>
              <a:chExt cx="2063749" cy="789383"/>
            </a:xfrm>
          </p:grpSpPr>
          <p:sp>
            <p:nvSpPr>
              <p:cNvPr id="284" name="Rectángulo redondeado"/>
              <p:cNvSpPr/>
              <p:nvPr/>
            </p:nvSpPr>
            <p:spPr>
              <a:xfrm>
                <a:off x="0" y="0"/>
                <a:ext cx="2063750" cy="789384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5" name="AVA &lt; 1cm2"/>
              <p:cNvSpPr txBox="1"/>
              <p:nvPr/>
            </p:nvSpPr>
            <p:spPr>
              <a:xfrm>
                <a:off x="31375" y="286545"/>
                <a:ext cx="2000999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AVA &lt; 1cm2</a:t>
                </a:r>
              </a:p>
            </p:txBody>
          </p:sp>
        </p:grpSp>
        <p:grpSp>
          <p:nvGrpSpPr>
            <p:cNvPr id="289" name="Agrupar"/>
            <p:cNvGrpSpPr/>
            <p:nvPr/>
          </p:nvGrpSpPr>
          <p:grpSpPr>
            <a:xfrm>
              <a:off x="257967" y="4358216"/>
              <a:ext cx="2063751" cy="789385"/>
              <a:chOff x="0" y="0"/>
              <a:chExt cx="2063749" cy="789383"/>
            </a:xfrm>
          </p:grpSpPr>
          <p:sp>
            <p:nvSpPr>
              <p:cNvPr id="287" name="Rectángulo redondeado"/>
              <p:cNvSpPr/>
              <p:nvPr/>
            </p:nvSpPr>
            <p:spPr>
              <a:xfrm>
                <a:off x="0" y="0"/>
                <a:ext cx="2063750" cy="789384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88" name="AVA indexada &lt; 0.6 cm2/m2"/>
              <p:cNvSpPr txBox="1"/>
              <p:nvPr/>
            </p:nvSpPr>
            <p:spPr>
              <a:xfrm>
                <a:off x="31375" y="286545"/>
                <a:ext cx="2000999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AVA indexada &lt; 0.6 cm2/m2</a:t>
                </a:r>
              </a:p>
            </p:txBody>
          </p:sp>
        </p:grpSp>
        <p:grpSp>
          <p:nvGrpSpPr>
            <p:cNvPr id="292" name="Agrupar"/>
            <p:cNvGrpSpPr/>
            <p:nvPr/>
          </p:nvGrpSpPr>
          <p:grpSpPr>
            <a:xfrm>
              <a:off x="2773164" y="0"/>
              <a:ext cx="2579687" cy="5418667"/>
              <a:chOff x="0" y="0"/>
              <a:chExt cx="2579686" cy="5418666"/>
            </a:xfrm>
          </p:grpSpPr>
          <p:sp>
            <p:nvSpPr>
              <p:cNvPr id="290" name="Rectángulo redondeado"/>
              <p:cNvSpPr/>
              <p:nvPr/>
            </p:nvSpPr>
            <p:spPr>
              <a:xfrm>
                <a:off x="0" y="0"/>
                <a:ext cx="2579687" cy="5418667"/>
              </a:xfrm>
              <a:prstGeom prst="roundRect">
                <a:avLst>
                  <a:gd name="adj" fmla="val 10000"/>
                </a:avLst>
              </a:prstGeom>
              <a:solidFill>
                <a:srgbClr val="F8D6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291" name="Estenosis aórtica severa de Bajo Flujo/Bajo Gradiente con FEVI deprimida"/>
              <p:cNvSpPr txBox="1"/>
              <p:nvPr/>
            </p:nvSpPr>
            <p:spPr>
              <a:xfrm>
                <a:off x="0" y="92702"/>
                <a:ext cx="2579687" cy="14401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/>
                </a:lvl1pPr>
              </a:lstStyle>
              <a:p>
                <a:r>
                  <a:t>Estenosis aórtica severa de Bajo Flujo/Bajo Gradiente con FEVI deprimida</a:t>
                </a:r>
              </a:p>
            </p:txBody>
          </p:sp>
        </p:grpSp>
        <p:grpSp>
          <p:nvGrpSpPr>
            <p:cNvPr id="295" name="Agrupar"/>
            <p:cNvGrpSpPr/>
            <p:nvPr/>
          </p:nvGrpSpPr>
          <p:grpSpPr>
            <a:xfrm>
              <a:off x="3044774" y="3045991"/>
              <a:ext cx="2063750" cy="626865"/>
              <a:chOff x="0" y="0"/>
              <a:chExt cx="2063749" cy="626864"/>
            </a:xfrm>
          </p:grpSpPr>
          <p:sp>
            <p:nvSpPr>
              <p:cNvPr id="293" name="Rectángulo redondeado"/>
              <p:cNvSpPr/>
              <p:nvPr/>
            </p:nvSpPr>
            <p:spPr>
              <a:xfrm>
                <a:off x="0" y="0"/>
                <a:ext cx="2063750" cy="626865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4" name="V.Max &lt; 4m/s"/>
              <p:cNvSpPr txBox="1"/>
              <p:nvPr/>
            </p:nvSpPr>
            <p:spPr>
              <a:xfrm>
                <a:off x="26614" y="205285"/>
                <a:ext cx="2010520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V.Max &lt; 4m/s</a:t>
                </a:r>
              </a:p>
            </p:txBody>
          </p:sp>
        </p:grpSp>
        <p:grpSp>
          <p:nvGrpSpPr>
            <p:cNvPr id="298" name="Agrupar"/>
            <p:cNvGrpSpPr/>
            <p:nvPr/>
          </p:nvGrpSpPr>
          <p:grpSpPr>
            <a:xfrm>
              <a:off x="3031133" y="2349930"/>
              <a:ext cx="2063750" cy="626865"/>
              <a:chOff x="0" y="0"/>
              <a:chExt cx="2063749" cy="626864"/>
            </a:xfrm>
          </p:grpSpPr>
          <p:sp>
            <p:nvSpPr>
              <p:cNvPr id="296" name="Rectángulo redondeado"/>
              <p:cNvSpPr/>
              <p:nvPr/>
            </p:nvSpPr>
            <p:spPr>
              <a:xfrm>
                <a:off x="0" y="0"/>
                <a:ext cx="2063750" cy="626865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97" name="Gradiente medio &lt;40 mmHg"/>
              <p:cNvSpPr txBox="1"/>
              <p:nvPr/>
            </p:nvSpPr>
            <p:spPr>
              <a:xfrm>
                <a:off x="26614" y="205285"/>
                <a:ext cx="2010520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Gradiente medio &lt;40 mmHg</a:t>
                </a:r>
              </a:p>
            </p:txBody>
          </p:sp>
        </p:grpSp>
        <p:grpSp>
          <p:nvGrpSpPr>
            <p:cNvPr id="301" name="Agrupar"/>
            <p:cNvGrpSpPr/>
            <p:nvPr/>
          </p:nvGrpSpPr>
          <p:grpSpPr>
            <a:xfrm>
              <a:off x="3044794" y="1653868"/>
              <a:ext cx="2063750" cy="626865"/>
              <a:chOff x="0" y="0"/>
              <a:chExt cx="2063749" cy="626864"/>
            </a:xfrm>
          </p:grpSpPr>
          <p:sp>
            <p:nvSpPr>
              <p:cNvPr id="299" name="Rectángulo redondeado"/>
              <p:cNvSpPr/>
              <p:nvPr/>
            </p:nvSpPr>
            <p:spPr>
              <a:xfrm>
                <a:off x="0" y="0"/>
                <a:ext cx="2063750" cy="626865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0" name="AVA &lt; 1cm2"/>
              <p:cNvSpPr txBox="1"/>
              <p:nvPr/>
            </p:nvSpPr>
            <p:spPr>
              <a:xfrm>
                <a:off x="26615" y="205285"/>
                <a:ext cx="2010520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AVA &lt; 1cm2</a:t>
                </a:r>
              </a:p>
            </p:txBody>
          </p:sp>
        </p:grpSp>
        <p:grpSp>
          <p:nvGrpSpPr>
            <p:cNvPr id="304" name="Agrupar"/>
            <p:cNvGrpSpPr/>
            <p:nvPr/>
          </p:nvGrpSpPr>
          <p:grpSpPr>
            <a:xfrm>
              <a:off x="3031133" y="3796539"/>
              <a:ext cx="2063750" cy="626865"/>
              <a:chOff x="0" y="0"/>
              <a:chExt cx="2063749" cy="626864"/>
            </a:xfrm>
          </p:grpSpPr>
          <p:sp>
            <p:nvSpPr>
              <p:cNvPr id="302" name="Rectángulo redondeado"/>
              <p:cNvSpPr/>
              <p:nvPr/>
            </p:nvSpPr>
            <p:spPr>
              <a:xfrm>
                <a:off x="0" y="0"/>
                <a:ext cx="2063750" cy="626865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3" name="Disfunción VI"/>
              <p:cNvSpPr txBox="1"/>
              <p:nvPr/>
            </p:nvSpPr>
            <p:spPr>
              <a:xfrm>
                <a:off x="26614" y="205285"/>
                <a:ext cx="2010520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Disfunción VI</a:t>
                </a:r>
              </a:p>
            </p:txBody>
          </p:sp>
        </p:grpSp>
        <p:grpSp>
          <p:nvGrpSpPr>
            <p:cNvPr id="307" name="Agrupar"/>
            <p:cNvGrpSpPr/>
            <p:nvPr/>
          </p:nvGrpSpPr>
          <p:grpSpPr>
            <a:xfrm>
              <a:off x="3031133" y="4519843"/>
              <a:ext cx="2063750" cy="626865"/>
              <a:chOff x="0" y="0"/>
              <a:chExt cx="2063749" cy="626864"/>
            </a:xfrm>
          </p:grpSpPr>
          <p:sp>
            <p:nvSpPr>
              <p:cNvPr id="305" name="Rectángulo redondeado"/>
              <p:cNvSpPr/>
              <p:nvPr/>
            </p:nvSpPr>
            <p:spPr>
              <a:xfrm>
                <a:off x="0" y="0"/>
                <a:ext cx="2063750" cy="626865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06" name="Pruebas complementarias"/>
              <p:cNvSpPr txBox="1"/>
              <p:nvPr/>
            </p:nvSpPr>
            <p:spPr>
              <a:xfrm>
                <a:off x="26614" y="77353"/>
                <a:ext cx="2010520" cy="4721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Pruebas complementarias</a:t>
                </a:r>
              </a:p>
            </p:txBody>
          </p:sp>
        </p:grpSp>
        <p:grpSp>
          <p:nvGrpSpPr>
            <p:cNvPr id="310" name="Agrupar"/>
            <p:cNvGrpSpPr/>
            <p:nvPr/>
          </p:nvGrpSpPr>
          <p:grpSpPr>
            <a:xfrm>
              <a:off x="5546327" y="0"/>
              <a:ext cx="2579688" cy="5418667"/>
              <a:chOff x="0" y="0"/>
              <a:chExt cx="2579686" cy="5418666"/>
            </a:xfrm>
          </p:grpSpPr>
          <p:sp>
            <p:nvSpPr>
              <p:cNvPr id="308" name="Rectángulo redondeado"/>
              <p:cNvSpPr/>
              <p:nvPr/>
            </p:nvSpPr>
            <p:spPr>
              <a:xfrm>
                <a:off x="0" y="0"/>
                <a:ext cx="2579687" cy="5418667"/>
              </a:xfrm>
              <a:prstGeom prst="roundRect">
                <a:avLst>
                  <a:gd name="adj" fmla="val 10000"/>
                </a:avLst>
              </a:prstGeom>
              <a:solidFill>
                <a:srgbClr val="F8D6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309" name="Estenosis Aórtica Severa de bajo gradiente con FEVI preservada"/>
              <p:cNvSpPr txBox="1"/>
              <p:nvPr/>
            </p:nvSpPr>
            <p:spPr>
              <a:xfrm>
                <a:off x="0" y="92702"/>
                <a:ext cx="2579687" cy="14401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977900">
                  <a:lnSpc>
                    <a:spcPct val="90000"/>
                  </a:lnSpc>
                  <a:spcBef>
                    <a:spcPts val="900"/>
                  </a:spcBef>
                  <a:defRPr sz="2200"/>
                </a:lvl1pPr>
              </a:lstStyle>
              <a:p>
                <a:r>
                  <a:t>Estenosis Aórtica Severa de bajo gradiente con FEVI preservada</a:t>
                </a:r>
              </a:p>
            </p:txBody>
          </p:sp>
        </p:grpSp>
        <p:grpSp>
          <p:nvGrpSpPr>
            <p:cNvPr id="313" name="Agrupar"/>
            <p:cNvGrpSpPr/>
            <p:nvPr/>
          </p:nvGrpSpPr>
          <p:grpSpPr>
            <a:xfrm>
              <a:off x="5804296" y="1625863"/>
              <a:ext cx="2063750" cy="520238"/>
              <a:chOff x="0" y="0"/>
              <a:chExt cx="2063749" cy="520236"/>
            </a:xfrm>
          </p:grpSpPr>
          <p:sp>
            <p:nvSpPr>
              <p:cNvPr id="311" name="Rectángulo redondeado"/>
              <p:cNvSpPr/>
              <p:nvPr/>
            </p:nvSpPr>
            <p:spPr>
              <a:xfrm>
                <a:off x="0" y="0"/>
                <a:ext cx="2063750" cy="520237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2" name="AVA &lt; 1cm2"/>
              <p:cNvSpPr txBox="1"/>
              <p:nvPr/>
            </p:nvSpPr>
            <p:spPr>
              <a:xfrm>
                <a:off x="23492" y="151972"/>
                <a:ext cx="2016765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AVA &lt; 1cm2</a:t>
                </a:r>
              </a:p>
            </p:txBody>
          </p:sp>
        </p:grpSp>
        <p:grpSp>
          <p:nvGrpSpPr>
            <p:cNvPr id="316" name="Agrupar"/>
            <p:cNvGrpSpPr/>
            <p:nvPr/>
          </p:nvGrpSpPr>
          <p:grpSpPr>
            <a:xfrm>
              <a:off x="5836366" y="2840288"/>
              <a:ext cx="2063750" cy="520238"/>
              <a:chOff x="0" y="0"/>
              <a:chExt cx="2063749" cy="520236"/>
            </a:xfrm>
          </p:grpSpPr>
          <p:sp>
            <p:nvSpPr>
              <p:cNvPr id="314" name="Rectángulo redondeado"/>
              <p:cNvSpPr/>
              <p:nvPr/>
            </p:nvSpPr>
            <p:spPr>
              <a:xfrm>
                <a:off x="0" y="0"/>
                <a:ext cx="2063750" cy="520237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5" name="V.Max &lt; 4m/s"/>
              <p:cNvSpPr txBox="1"/>
              <p:nvPr/>
            </p:nvSpPr>
            <p:spPr>
              <a:xfrm>
                <a:off x="23492" y="151972"/>
                <a:ext cx="2016765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V.Max &lt; 4m/s</a:t>
                </a:r>
              </a:p>
            </p:txBody>
          </p:sp>
        </p:grpSp>
        <p:grpSp>
          <p:nvGrpSpPr>
            <p:cNvPr id="319" name="Agrupar"/>
            <p:cNvGrpSpPr/>
            <p:nvPr/>
          </p:nvGrpSpPr>
          <p:grpSpPr>
            <a:xfrm>
              <a:off x="5768015" y="2225910"/>
              <a:ext cx="2063750" cy="520238"/>
              <a:chOff x="0" y="0"/>
              <a:chExt cx="2063749" cy="520236"/>
            </a:xfrm>
          </p:grpSpPr>
          <p:sp>
            <p:nvSpPr>
              <p:cNvPr id="317" name="Rectángulo redondeado"/>
              <p:cNvSpPr/>
              <p:nvPr/>
            </p:nvSpPr>
            <p:spPr>
              <a:xfrm>
                <a:off x="0" y="0"/>
                <a:ext cx="2063750" cy="520237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18" name="Gradiente medio &lt;40 mmHg"/>
              <p:cNvSpPr txBox="1"/>
              <p:nvPr/>
            </p:nvSpPr>
            <p:spPr>
              <a:xfrm>
                <a:off x="23492" y="151972"/>
                <a:ext cx="2016765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Gradiente medio &lt;40 mmHg</a:t>
                </a:r>
              </a:p>
            </p:txBody>
          </p:sp>
        </p:grpSp>
        <p:grpSp>
          <p:nvGrpSpPr>
            <p:cNvPr id="322" name="Agrupar"/>
            <p:cNvGrpSpPr/>
            <p:nvPr/>
          </p:nvGrpSpPr>
          <p:grpSpPr>
            <a:xfrm>
              <a:off x="5804296" y="3426685"/>
              <a:ext cx="2063750" cy="520238"/>
              <a:chOff x="0" y="0"/>
              <a:chExt cx="2063749" cy="520236"/>
            </a:xfrm>
          </p:grpSpPr>
          <p:sp>
            <p:nvSpPr>
              <p:cNvPr id="320" name="Rectángulo redondeado"/>
              <p:cNvSpPr/>
              <p:nvPr/>
            </p:nvSpPr>
            <p:spPr>
              <a:xfrm>
                <a:off x="0" y="0"/>
                <a:ext cx="2063750" cy="520237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1" name="FEVI &gt;50%"/>
              <p:cNvSpPr txBox="1"/>
              <p:nvPr/>
            </p:nvSpPr>
            <p:spPr>
              <a:xfrm>
                <a:off x="23492" y="151972"/>
                <a:ext cx="2016765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FEVI &gt;50%</a:t>
                </a:r>
              </a:p>
            </p:txBody>
          </p:sp>
        </p:grpSp>
        <p:grpSp>
          <p:nvGrpSpPr>
            <p:cNvPr id="325" name="Agrupar"/>
            <p:cNvGrpSpPr/>
            <p:nvPr/>
          </p:nvGrpSpPr>
          <p:grpSpPr>
            <a:xfrm>
              <a:off x="5804296" y="4026958"/>
              <a:ext cx="2063750" cy="520238"/>
              <a:chOff x="0" y="0"/>
              <a:chExt cx="2063749" cy="520236"/>
            </a:xfrm>
          </p:grpSpPr>
          <p:sp>
            <p:nvSpPr>
              <p:cNvPr id="323" name="Rectángulo redondeado"/>
              <p:cNvSpPr/>
              <p:nvPr/>
            </p:nvSpPr>
            <p:spPr>
              <a:xfrm>
                <a:off x="0" y="0"/>
                <a:ext cx="2063750" cy="520237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4" name="Bajo flujo &lt; 35 ml/m2"/>
              <p:cNvSpPr txBox="1"/>
              <p:nvPr/>
            </p:nvSpPr>
            <p:spPr>
              <a:xfrm>
                <a:off x="23492" y="151972"/>
                <a:ext cx="2016765" cy="216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Bajo flujo &lt; 35 ml/m2</a:t>
                </a:r>
              </a:p>
            </p:txBody>
          </p:sp>
        </p:grpSp>
        <p:grpSp>
          <p:nvGrpSpPr>
            <p:cNvPr id="328" name="Agrupar"/>
            <p:cNvGrpSpPr/>
            <p:nvPr/>
          </p:nvGrpSpPr>
          <p:grpSpPr>
            <a:xfrm>
              <a:off x="5804296" y="4627231"/>
              <a:ext cx="2063750" cy="520238"/>
              <a:chOff x="0" y="0"/>
              <a:chExt cx="2063749" cy="520236"/>
            </a:xfrm>
          </p:grpSpPr>
          <p:sp>
            <p:nvSpPr>
              <p:cNvPr id="326" name="Rectángulo redondeado"/>
              <p:cNvSpPr/>
              <p:nvPr/>
            </p:nvSpPr>
            <p:spPr>
              <a:xfrm>
                <a:off x="0" y="0"/>
                <a:ext cx="2063750" cy="520237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27" name="VI de pequeño tamaño,  HVI severa, llenado restrictiivo"/>
              <p:cNvSpPr txBox="1"/>
              <p:nvPr/>
            </p:nvSpPr>
            <p:spPr>
              <a:xfrm>
                <a:off x="23492" y="58710"/>
                <a:ext cx="2016765" cy="4028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4765" tIns="24765" rIns="24765" bIns="2476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</a:defRPr>
                </a:lvl1pPr>
              </a:lstStyle>
              <a:p>
                <a:r>
                  <a:t>VI de pequeño tamaño,  HVI severa, llenado restrictiivo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ítulo 1"/>
          <p:cNvSpPr txBox="1">
            <a:spLocks noGrp="1"/>
          </p:cNvSpPr>
          <p:nvPr>
            <p:ph type="title"/>
          </p:nvPr>
        </p:nvSpPr>
        <p:spPr>
          <a:xfrm>
            <a:off x="1820838" y="-15349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Evaluación de los síntomas de la EA</a:t>
            </a:r>
          </a:p>
        </p:txBody>
      </p:sp>
      <p:grpSp>
        <p:nvGrpSpPr>
          <p:cNvPr id="345" name="Diagrama 4"/>
          <p:cNvGrpSpPr/>
          <p:nvPr/>
        </p:nvGrpSpPr>
        <p:grpSpPr>
          <a:xfrm>
            <a:off x="319015" y="972748"/>
            <a:ext cx="11553968" cy="5761055"/>
            <a:chOff x="0" y="0"/>
            <a:chExt cx="11553966" cy="5761053"/>
          </a:xfrm>
        </p:grpSpPr>
        <p:sp>
          <p:nvSpPr>
            <p:cNvPr id="332" name="Rectángulo redondeado"/>
            <p:cNvSpPr/>
            <p:nvPr/>
          </p:nvSpPr>
          <p:spPr>
            <a:xfrm>
              <a:off x="0" y="0"/>
              <a:ext cx="11553967" cy="4280657"/>
            </a:xfrm>
            <a:prstGeom prst="roundRect">
              <a:avLst>
                <a:gd name="adj" fmla="val 10000"/>
              </a:avLst>
            </a:prstGeom>
            <a:solidFill>
              <a:srgbClr val="F8D6CC">
                <a:alpha val="90000"/>
              </a:srgbClr>
            </a:solidFill>
            <a:ln w="12700" cap="flat">
              <a:solidFill>
                <a:srgbClr val="F8D6CC">
                  <a:alpha val="90000"/>
                </a:srgbClr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Rectángulo redondeado"/>
            <p:cNvSpPr/>
            <p:nvPr/>
          </p:nvSpPr>
          <p:spPr>
            <a:xfrm>
              <a:off x="254184" y="524394"/>
              <a:ext cx="3339552" cy="2620218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36" name="Agrupar"/>
            <p:cNvGrpSpPr/>
            <p:nvPr/>
          </p:nvGrpSpPr>
          <p:grpSpPr>
            <a:xfrm>
              <a:off x="359771" y="3323471"/>
              <a:ext cx="3206677" cy="2109304"/>
              <a:chOff x="0" y="0"/>
              <a:chExt cx="3206675" cy="2109303"/>
            </a:xfrm>
          </p:grpSpPr>
          <p:sp>
            <p:nvSpPr>
              <p:cNvPr id="334" name="Figura"/>
              <p:cNvSpPr/>
              <p:nvPr/>
            </p:nvSpPr>
            <p:spPr>
              <a:xfrm rot="10800000">
                <a:off x="0" y="0"/>
                <a:ext cx="3206676" cy="2109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2" y="0"/>
                    </a:moveTo>
                    <a:lnTo>
                      <a:pt x="20108" y="0"/>
                    </a:lnTo>
                    <a:cubicBezTo>
                      <a:pt x="20932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668" y="0"/>
                      <a:pt x="14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5" name="Sintomática…"/>
              <p:cNvSpPr txBox="1"/>
              <p:nvPr/>
            </p:nvSpPr>
            <p:spPr>
              <a:xfrm>
                <a:off x="64868" y="0"/>
                <a:ext cx="3076939" cy="2085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t">
                <a:sp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</a:defRPr>
                </a:pPr>
                <a:r>
                  <a:t>Sintomática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2000">
                    <a:solidFill>
                      <a:srgbClr val="FFFFFF"/>
                    </a:solidFill>
                  </a:defRPr>
                </a:pPr>
                <a:r>
                  <a:t>La evolución natural empora cuando la EA se hace sintomática</a:t>
                </a:r>
              </a:p>
              <a:p>
                <a:pPr marL="228600" lvl="1" indent="-228600" defTabSz="8890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2000">
                    <a:solidFill>
                      <a:srgbClr val="FFFFFF"/>
                    </a:solidFill>
                  </a:defRPr>
                </a:pPr>
                <a:r>
                  <a:t>Pronóstico: Mortalidad 50% a 1 año</a:t>
                </a:r>
              </a:p>
            </p:txBody>
          </p:sp>
        </p:grpSp>
        <p:sp>
          <p:nvSpPr>
            <p:cNvPr id="337" name="Rectángulo redondeado"/>
            <p:cNvSpPr/>
            <p:nvPr/>
          </p:nvSpPr>
          <p:spPr>
            <a:xfrm>
              <a:off x="3936441" y="426529"/>
              <a:ext cx="3681099" cy="2703965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40" name="Agrupar"/>
            <p:cNvGrpSpPr/>
            <p:nvPr/>
          </p:nvGrpSpPr>
          <p:grpSpPr>
            <a:xfrm>
              <a:off x="4075548" y="3262288"/>
              <a:ext cx="3620072" cy="2365896"/>
              <a:chOff x="0" y="0"/>
              <a:chExt cx="3620071" cy="2365895"/>
            </a:xfrm>
          </p:grpSpPr>
          <p:sp>
            <p:nvSpPr>
              <p:cNvPr id="338" name="Figura"/>
              <p:cNvSpPr/>
              <p:nvPr/>
            </p:nvSpPr>
            <p:spPr>
              <a:xfrm rot="10800000">
                <a:off x="0" y="0"/>
                <a:ext cx="3620072" cy="2286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2" y="0"/>
                    </a:moveTo>
                    <a:lnTo>
                      <a:pt x="20168" y="0"/>
                    </a:lnTo>
                    <a:cubicBezTo>
                      <a:pt x="20959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641" y="0"/>
                      <a:pt x="14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39" name="Asintomática/Paucisintomática…"/>
              <p:cNvSpPr txBox="1"/>
              <p:nvPr/>
            </p:nvSpPr>
            <p:spPr>
              <a:xfrm>
                <a:off x="70303" y="0"/>
                <a:ext cx="3479466" cy="23658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28015" tIns="128015" rIns="128015" bIns="128015" numCol="1" anchor="t">
                <a:sp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b="1">
                    <a:solidFill>
                      <a:srgbClr val="FFFFFF"/>
                    </a:solidFill>
                  </a:defRPr>
                </a:pPr>
                <a:r>
                  <a:t>Asintomática/Paucisintomática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Ergometría con Análisis de gases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Puede desenmascarar síntomas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Reducción VO2 máximo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Reducción Pulso de oxígeno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Diferenciar componente respiratorio</a:t>
                </a:r>
              </a:p>
            </p:txBody>
          </p:sp>
        </p:grpSp>
        <p:sp>
          <p:nvSpPr>
            <p:cNvPr id="341" name="Rectángulo redondeado"/>
            <p:cNvSpPr/>
            <p:nvPr/>
          </p:nvSpPr>
          <p:spPr>
            <a:xfrm>
              <a:off x="7836430" y="447880"/>
              <a:ext cx="3544205" cy="2676043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44" name="Agrupar"/>
            <p:cNvGrpSpPr/>
            <p:nvPr/>
          </p:nvGrpSpPr>
          <p:grpSpPr>
            <a:xfrm>
              <a:off x="7978822" y="3302903"/>
              <a:ext cx="3372208" cy="2458151"/>
              <a:chOff x="0" y="0"/>
              <a:chExt cx="3372207" cy="2458149"/>
            </a:xfrm>
          </p:grpSpPr>
          <p:sp>
            <p:nvSpPr>
              <p:cNvPr id="342" name="Figura"/>
              <p:cNvSpPr/>
              <p:nvPr/>
            </p:nvSpPr>
            <p:spPr>
              <a:xfrm rot="10800000">
                <a:off x="0" y="0"/>
                <a:ext cx="3372208" cy="224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3" y="0"/>
                    </a:moveTo>
                    <a:lnTo>
                      <a:pt x="20087" y="0"/>
                    </a:lnTo>
                    <a:cubicBezTo>
                      <a:pt x="20923" y="0"/>
                      <a:pt x="21600" y="1015"/>
                      <a:pt x="21600" y="226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68"/>
                    </a:lnTo>
                    <a:cubicBezTo>
                      <a:pt x="0" y="1015"/>
                      <a:pt x="677" y="0"/>
                      <a:pt x="15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43" name="Asintomática…"/>
              <p:cNvSpPr txBox="1"/>
              <p:nvPr/>
            </p:nvSpPr>
            <p:spPr>
              <a:xfrm>
                <a:off x="69167" y="0"/>
                <a:ext cx="3233873" cy="24581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42239" tIns="142239" rIns="142239" bIns="142239" numCol="1" anchor="t">
                <a:sp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</a:defRPr>
                </a:pPr>
                <a:r>
                  <a:t>Asintomática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Disfunción VI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V.Max &gt; 5.5 m/s, AVA &lt; 0.5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HTP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BNP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Gran calcificación  valvular</a:t>
                </a:r>
              </a:p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>
                    <a:solidFill>
                      <a:srgbClr val="FFFFFF"/>
                    </a:solidFill>
                  </a:defRPr>
                </a:pPr>
                <a:r>
                  <a:t>Progresión rápida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26"/>
          <p:cNvSpPr/>
          <p:nvPr/>
        </p:nvSpPr>
        <p:spPr>
          <a:xfrm>
            <a:off x="336884" y="311448"/>
            <a:ext cx="4332307" cy="6179554"/>
          </a:xfrm>
          <a:prstGeom prst="rect">
            <a:avLst/>
          </a:prstGeom>
          <a:solidFill>
            <a:srgbClr val="404040"/>
          </a:solidFill>
          <a:ln w="127000" cap="sq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8" name="Título 1"/>
          <p:cNvSpPr txBox="1"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/>
          <a:lstStyle>
            <a:lvl1pPr algn="ctr">
              <a:defRPr sz="4100">
                <a:solidFill>
                  <a:srgbClr val="FFFFFF"/>
                </a:solidFill>
              </a:defRPr>
            </a:lvl1pPr>
          </a:lstStyle>
          <a:p>
            <a:r>
              <a:t>Riesgo Basal y Comorbilidades</a:t>
            </a:r>
          </a:p>
        </p:txBody>
      </p:sp>
      <p:pic>
        <p:nvPicPr>
          <p:cNvPr id="349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03064" y="160339"/>
            <a:ext cx="6452052" cy="1788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3064" y="4311079"/>
            <a:ext cx="6345202" cy="2386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agen 4" descr="Imagen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03064" y="1976946"/>
            <a:ext cx="6452052" cy="2214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" name="Group 2"/>
          <p:cNvGraphicFramePr/>
          <p:nvPr/>
        </p:nvGraphicFramePr>
        <p:xfrm>
          <a:off x="1713352" y="2133599"/>
          <a:ext cx="4103687" cy="40843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519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Risk factor AKL-Score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odds ratio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p-value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Age 66 – 70 years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1.58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0.063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Age 71 – 75 years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2.48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Age 76 – 80 years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3.64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Age 81 – 85 years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5.94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Age &gt; 85 years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10.50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Gender female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1.43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Body mass index &lt; 22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1.43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0.019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Body mass index &gt; 35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1.48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0.041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Heart failure: NYHA IV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1.70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Myocardial infarction within last three weeks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2.28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0.003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Critical preoperative status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1.94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54" name="Rectangle 58"/>
          <p:cNvSpPr txBox="1"/>
          <p:nvPr/>
        </p:nvSpPr>
        <p:spPr>
          <a:xfrm>
            <a:off x="3341807" y="6583363"/>
            <a:ext cx="5873091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tabLst>
                <a:tab pos="266700" algn="l"/>
              </a:tabLst>
              <a:defRPr sz="1200"/>
            </a:lvl1pPr>
          </a:lstStyle>
          <a:p>
            <a:r>
              <a:t>http://www.bqs-qualitaetsreport.de/2008/grundlagen/index_html/risiko_herz.pdf/download</a:t>
            </a:r>
          </a:p>
        </p:txBody>
      </p:sp>
      <p:graphicFrame>
        <p:nvGraphicFramePr>
          <p:cNvPr id="355" name="Group 59"/>
          <p:cNvGraphicFramePr/>
          <p:nvPr/>
        </p:nvGraphicFramePr>
        <p:xfrm>
          <a:off x="5961500" y="2133599"/>
          <a:ext cx="4068762" cy="377952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Risk factor AKL-Score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odds ratio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p-value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Pulmonary hypertension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28575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1.49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0.002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No sinus rhythm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1.41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0.004 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LVEF medium or 30 - 50%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1.33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0.018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LVEF poor or &lt; 30%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1.77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0.001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Endocarditis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1.72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0.010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Previous heart or aortic surgery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1.36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0.032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Arterial vessel disease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1.43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0.004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COPD 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1.37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0.018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Emergency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2.88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190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Renal failure</a:t>
                      </a:r>
                    </a:p>
                  </a:txBody>
                  <a:tcPr marL="45720" marR="45720" horzOverflow="overflow">
                    <a:lnL w="28575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3.20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19050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defRPr sz="1800"/>
                      </a:pPr>
                      <a:r>
                        <a:rPr sz="14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</a:p>
                  </a:txBody>
                  <a:tcPr marL="45720" marR="45720" horzOverflow="overflow">
                    <a:lnL w="19050">
                      <a:solidFill>
                        <a:srgbClr val="000000"/>
                      </a:solidFill>
                    </a:lnL>
                    <a:lnR w="28575">
                      <a:solidFill>
                        <a:srgbClr val="000000"/>
                      </a:solidFill>
                    </a:lnR>
                    <a:lnT w="19050">
                      <a:solidFill>
                        <a:srgbClr val="000000"/>
                      </a:solidFill>
                    </a:lnT>
                    <a:lnB w="28575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56" name="Rectangle 48"/>
          <p:cNvSpPr txBox="1"/>
          <p:nvPr/>
        </p:nvSpPr>
        <p:spPr>
          <a:xfrm>
            <a:off x="2045615" y="486642"/>
            <a:ext cx="8374838" cy="1308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 b="1">
                <a:solidFill>
                  <a:srgbClr val="0563C1"/>
                </a:solidFill>
              </a:defRPr>
            </a:pPr>
            <a:r>
              <a:t>German Aortic valve RegistrY  (GARY)</a:t>
            </a:r>
          </a:p>
          <a:p>
            <a:pPr>
              <a:defRPr sz="2800" b="1">
                <a:solidFill>
                  <a:srgbClr val="0563C1"/>
                </a:solidFill>
              </a:defRPr>
            </a:pPr>
            <a:r>
              <a:t>Risk factors, odds ratios, p-values</a:t>
            </a:r>
            <a:r>
              <a:rPr b="0">
                <a:solidFill>
                  <a:srgbClr val="44546A"/>
                </a:solidFill>
              </a:rPr>
              <a:t>  </a:t>
            </a:r>
          </a:p>
          <a:p>
            <a:pPr>
              <a:defRPr sz="2800">
                <a:solidFill>
                  <a:srgbClr val="941B21"/>
                </a:solidFill>
              </a:defRPr>
            </a:pPr>
            <a:r>
              <a:t>Registro Nacional 13860 pacientes incluidos en 2011</a:t>
            </a:r>
          </a:p>
        </p:txBody>
      </p:sp>
      <p:sp>
        <p:nvSpPr>
          <p:cNvPr id="357" name="Text Box 112"/>
          <p:cNvSpPr txBox="1"/>
          <p:nvPr/>
        </p:nvSpPr>
        <p:spPr>
          <a:xfrm>
            <a:off x="7807446" y="6022975"/>
            <a:ext cx="2356486" cy="438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75000"/>
              </a:lnSpc>
              <a:spcBef>
                <a:spcPts val="600"/>
              </a:spcBef>
              <a:tabLst>
                <a:tab pos="266700" algn="l"/>
              </a:tabLst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t>Hosmer-Lemeshow-Test:    0.776 </a:t>
            </a:r>
            <a:endParaRPr sz="1000"/>
          </a:p>
          <a:p>
            <a:pPr>
              <a:lnSpc>
                <a:spcPct val="75000"/>
              </a:lnSpc>
              <a:spcBef>
                <a:spcPts val="600"/>
              </a:spcBef>
              <a:tabLst>
                <a:tab pos="266700" algn="l"/>
              </a:tabLst>
              <a:defRPr sz="1100" b="1">
                <a:latin typeface="Arial"/>
                <a:ea typeface="Arial"/>
                <a:cs typeface="Arial"/>
                <a:sym typeface="Arial"/>
              </a:defRPr>
            </a:pPr>
            <a:r>
              <a:t>Area under the ROC-curve: 0.808</a:t>
            </a:r>
          </a:p>
        </p:txBody>
      </p:sp>
      <p:pic>
        <p:nvPicPr>
          <p:cNvPr id="358" name="Picture 113" descr="Picture 1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939" y="6446837"/>
            <a:ext cx="1331914" cy="411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itle 1"/>
          <p:cNvSpPr txBox="1"/>
          <p:nvPr/>
        </p:nvSpPr>
        <p:spPr>
          <a:xfrm>
            <a:off x="2158724" y="1493179"/>
            <a:ext cx="813816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Independent Predictors of Mortality</a:t>
            </a:r>
          </a:p>
        </p:txBody>
      </p:sp>
      <p:graphicFrame>
        <p:nvGraphicFramePr>
          <p:cNvPr id="361" name="Content Placeholder 3"/>
          <p:cNvGraphicFramePr/>
          <p:nvPr/>
        </p:nvGraphicFramePr>
        <p:xfrm>
          <a:off x="2113003" y="2320999"/>
          <a:ext cx="7584920" cy="438912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79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680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8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years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800"/>
                        </a:spcBef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years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598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Renal dysfunction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Renal dysfunction</a:t>
                      </a:r>
                    </a:p>
                  </a:txBody>
                  <a:tcPr marL="45720" marR="45720" horzOverflow="overflow">
                    <a:lnT w="12700">
                      <a:solidFill>
                        <a:srgbClr val="000000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598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Respiratory dysfunction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Respiratory dysfunction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598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Atrial fibrillation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Atrial fibrillation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598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LVEF &lt;50%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LVEF &lt;50%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598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 Euroscore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Log Euroscore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139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400"/>
                        </a:spcBef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700"/>
                        </a:spcBef>
                        <a:defRPr sz="1800"/>
                      </a:pPr>
                      <a:r>
                        <a:rPr sz="3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Age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139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400"/>
                        </a:spcBef>
                        <a:defRPr sz="2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/>
                    </a:p>
                  </a:txBody>
                  <a:tcPr marL="45720" marR="4572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700"/>
                        </a:spcBef>
                        <a:defRPr sz="1800"/>
                      </a:pPr>
                      <a:r>
                        <a:rPr sz="3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CAD</a:t>
                      </a:r>
                    </a:p>
                  </a:txBody>
                  <a:tcPr marL="45720" marR="4572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62" name="ZoneTexte 1"/>
          <p:cNvSpPr txBox="1"/>
          <p:nvPr/>
        </p:nvSpPr>
        <p:spPr>
          <a:xfrm>
            <a:off x="1681996" y="236440"/>
            <a:ext cx="8828008" cy="1295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Long Term Outcomes After TAVI in High-Risk Patients With Severe Aortic Stenosis </a:t>
            </a:r>
          </a:p>
          <a:p>
            <a:pPr algn="ctr">
              <a:defRPr sz="2800" b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U.K. TAVI Registry 870 pacientes entre 2007-2009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" name="Table 1"/>
          <p:cNvGraphicFramePr/>
          <p:nvPr/>
        </p:nvGraphicFramePr>
        <p:xfrm>
          <a:off x="2598345" y="1590303"/>
          <a:ext cx="6995310" cy="45601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49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7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018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FRANCE-2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TVT Registry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Age ≥ 90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Age (continuous)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BMI &lt; 30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NYHA Class IV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NYHA Class IV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Respiratory Insufficiency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Chronic lung dz (severe)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Pulmonary HTN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≥ 2 episodes pulm edema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Critical hemodynamic state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Acuity (3-levels)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0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Dialysis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Dialysis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0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Non-femoral approach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Non-femoral approach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t="5229" r="8081"/>
          <a:stretch>
            <a:fillRect/>
          </a:stretch>
        </p:blipFill>
        <p:spPr>
          <a:xfrm>
            <a:off x="908892" y="2492603"/>
            <a:ext cx="4128960" cy="32172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8" name="Group 10"/>
          <p:cNvGrpSpPr/>
          <p:nvPr/>
        </p:nvGrpSpPr>
        <p:grpSpPr>
          <a:xfrm>
            <a:off x="6161950" y="2422678"/>
            <a:ext cx="5091300" cy="3357118"/>
            <a:chOff x="0" y="0"/>
            <a:chExt cx="5091298" cy="3357116"/>
          </a:xfrm>
        </p:grpSpPr>
        <p:pic>
          <p:nvPicPr>
            <p:cNvPr id="367" name="Picture 1" descr="Picture 1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5229" r="12812"/>
            <a:stretch>
              <a:fillRect/>
            </a:stretch>
          </p:blipFill>
          <p:spPr>
            <a:xfrm>
              <a:off x="-1" y="-1"/>
              <a:ext cx="4213346" cy="33571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70" name="Rectangle 12"/>
            <p:cNvGrpSpPr/>
            <p:nvPr/>
          </p:nvGrpSpPr>
          <p:grpSpPr>
            <a:xfrm>
              <a:off x="2692406" y="397390"/>
              <a:ext cx="765074" cy="280800"/>
              <a:chOff x="0" y="0"/>
              <a:chExt cx="765073" cy="280798"/>
            </a:xfrm>
          </p:grpSpPr>
          <p:sp>
            <p:nvSpPr>
              <p:cNvPr id="368" name="Rectángulo"/>
              <p:cNvSpPr/>
              <p:nvPr/>
            </p:nvSpPr>
            <p:spPr>
              <a:xfrm>
                <a:off x="44377" y="5951"/>
                <a:ext cx="676320" cy="268896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69" name="No COPD"/>
              <p:cNvSpPr txBox="1"/>
              <p:nvPr/>
            </p:nvSpPr>
            <p:spPr>
              <a:xfrm>
                <a:off x="0" y="0"/>
                <a:ext cx="765074" cy="2807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400"/>
                </a:lvl1pPr>
              </a:lstStyle>
              <a:p>
                <a:r>
                  <a:t>No COPD</a:t>
                </a:r>
              </a:p>
            </p:txBody>
          </p:sp>
        </p:grpSp>
        <p:grpSp>
          <p:nvGrpSpPr>
            <p:cNvPr id="373" name="Rectangle 13"/>
            <p:cNvGrpSpPr/>
            <p:nvPr/>
          </p:nvGrpSpPr>
          <p:grpSpPr>
            <a:xfrm>
              <a:off x="1881932" y="1149075"/>
              <a:ext cx="854851" cy="280800"/>
              <a:chOff x="0" y="0"/>
              <a:chExt cx="854850" cy="280798"/>
            </a:xfrm>
          </p:grpSpPr>
          <p:sp>
            <p:nvSpPr>
              <p:cNvPr id="371" name="Rectángulo"/>
              <p:cNvSpPr/>
              <p:nvPr/>
            </p:nvSpPr>
            <p:spPr>
              <a:xfrm>
                <a:off x="0" y="5951"/>
                <a:ext cx="854851" cy="268896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72" name="COPD"/>
              <p:cNvSpPr txBox="1"/>
              <p:nvPr/>
            </p:nvSpPr>
            <p:spPr>
              <a:xfrm>
                <a:off x="169252" y="0"/>
                <a:ext cx="516346" cy="2807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400"/>
                </a:lvl1pPr>
              </a:lstStyle>
              <a:p>
                <a:r>
                  <a:t>COPD</a:t>
                </a:r>
              </a:p>
            </p:txBody>
          </p:sp>
        </p:grpSp>
        <p:grpSp>
          <p:nvGrpSpPr>
            <p:cNvPr id="376" name="Rectangle 14"/>
            <p:cNvGrpSpPr/>
            <p:nvPr/>
          </p:nvGrpSpPr>
          <p:grpSpPr>
            <a:xfrm>
              <a:off x="4228046" y="1350587"/>
              <a:ext cx="863253" cy="268896"/>
              <a:chOff x="0" y="0"/>
              <a:chExt cx="863252" cy="268894"/>
            </a:xfrm>
          </p:grpSpPr>
          <p:sp>
            <p:nvSpPr>
              <p:cNvPr id="374" name="Rectángulo"/>
              <p:cNvSpPr/>
              <p:nvPr/>
            </p:nvSpPr>
            <p:spPr>
              <a:xfrm>
                <a:off x="-1" y="0"/>
                <a:ext cx="863254" cy="268895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75" name="p=0.0044"/>
              <p:cNvSpPr txBox="1"/>
              <p:nvPr/>
            </p:nvSpPr>
            <p:spPr>
              <a:xfrm>
                <a:off x="137617" y="20192"/>
                <a:ext cx="588018" cy="2285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sz="1000"/>
                </a:lvl1pPr>
              </a:lstStyle>
              <a:p>
                <a:r>
                  <a:t>p=0.0044</a:t>
                </a:r>
              </a:p>
            </p:txBody>
          </p:sp>
        </p:grpSp>
        <p:sp>
          <p:nvSpPr>
            <p:cNvPr id="377" name="Rectangle 15"/>
            <p:cNvSpPr/>
            <p:nvPr/>
          </p:nvSpPr>
          <p:spPr>
            <a:xfrm>
              <a:off x="2291504" y="2028936"/>
              <a:ext cx="2444832" cy="37686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79" name="Title 1"/>
          <p:cNvSpPr txBox="1"/>
          <p:nvPr/>
        </p:nvSpPr>
        <p:spPr>
          <a:xfrm>
            <a:off x="2158724" y="1493179"/>
            <a:ext cx="813816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3600" b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Independent Predictors of Mortality</a:t>
            </a:r>
          </a:p>
        </p:txBody>
      </p:sp>
      <p:sp>
        <p:nvSpPr>
          <p:cNvPr id="380" name="ZoneTexte 1"/>
          <p:cNvSpPr txBox="1"/>
          <p:nvPr/>
        </p:nvSpPr>
        <p:spPr>
          <a:xfrm>
            <a:off x="1681996" y="236440"/>
            <a:ext cx="8828008" cy="1295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Long Term Outcomes After TAVI in High-Risk Patients With Severe Aortic Stenosis </a:t>
            </a:r>
          </a:p>
          <a:p>
            <a:pPr algn="ctr">
              <a:defRPr sz="2800" b="1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U.K. TAVI Registry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Fragilidad</a:t>
            </a:r>
          </a:p>
        </p:txBody>
      </p:sp>
      <p:graphicFrame>
        <p:nvGraphicFramePr>
          <p:cNvPr id="383" name="Tabla 3"/>
          <p:cNvGraphicFramePr/>
          <p:nvPr/>
        </p:nvGraphicFramePr>
        <p:xfrm>
          <a:off x="463518" y="537017"/>
          <a:ext cx="11014841" cy="610089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39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1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45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1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8503"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Año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Definición de Fragilidad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Mortalidad a corto plazo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Mortalidad a 1 año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``Efecto Escalera´´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Rodes et al.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2010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Subjetiva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 evaluado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Stortecky et al.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Valoración geriátrica multidimensional (MMT+TUG+ADL+IADL)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8.3(0.99-70.4)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r>
                        <a:t>3.29 (1.21-11.2)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 evaluado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2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Green et 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2012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ADL+Velocidad+Strength+Albumina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3.68 (1.33-7.51)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3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Puls et 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ADL (Índice de Katz)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2.67 (1.7-4.3)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5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Chauhan et 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Fried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13.1( 2.9-59.1)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8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Rodríguez Pascual et al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2016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MMT+TUG+ADL+IADL+Depresión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 evaluado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3.2 (2.37-4.32)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185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Anand et 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Metanalisis 
Definición subjetiva 4 estudios
Objetiva en 6 –escalas diferentes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2.35 (1.78-3.1)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1.63 (1.34-1.97)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137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Afilalo et 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2017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Compara 7 escalas: Fried, Fried +, Rocckwood, SPPB, Berna, Columbia, Essential Frailty Toolset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3.29 (1.73-6.2)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2.13 (1.57-2.87)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221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Rogers et al.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2018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Fried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5.06 (1.36-18)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2.75 (1.55-4.87)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 evaluado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97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Kundi et 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Hospital Frailty Risk Score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 evaluado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1.062 (1.058-1.067)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9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Skaar et 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Score Propio GA Frailty Score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 evaluado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4.91 (1.79-14.2)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62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Khan et 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2019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ADL+TUG+ Grip stregth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3.84 (0.83-17.8)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No evaluado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84" name="Gráfico 5" descr="Gráfico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73254" y="2189919"/>
            <a:ext cx="292703" cy="292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Gráfico 7" descr="Gráfico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4275" y="2967402"/>
            <a:ext cx="327601" cy="32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Gráfico 8" descr="Gráfico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4275" y="3301050"/>
            <a:ext cx="331078" cy="362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Gráfico 9" descr="Gráfico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78510" y="4577662"/>
            <a:ext cx="331078" cy="331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Gráfico 10" descr="Gráfico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4275" y="5856380"/>
            <a:ext cx="331078" cy="362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Gráfico 11" descr="Gráfico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6884" y="6260917"/>
            <a:ext cx="292703" cy="292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Gráfico 12" descr="Gráfico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11629" y="3953419"/>
            <a:ext cx="292703" cy="292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Gráfico 13" descr="Gráfico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92441" y="5484240"/>
            <a:ext cx="331078" cy="331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Gráfico 14" descr="Gráfico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8644" y="2525926"/>
            <a:ext cx="331078" cy="3310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ítulo 1"/>
          <p:cNvSpPr txBox="1">
            <a:spLocks noGrp="1"/>
          </p:cNvSpPr>
          <p:nvPr>
            <p:ph type="title"/>
          </p:nvPr>
        </p:nvSpPr>
        <p:spPr>
          <a:xfrm>
            <a:off x="872924" y="87333"/>
            <a:ext cx="2935148" cy="1325563"/>
          </a:xfrm>
          <a:prstGeom prst="rect">
            <a:avLst/>
          </a:prstGeom>
        </p:spPr>
        <p:txBody>
          <a:bodyPr/>
          <a:lstStyle/>
          <a:p>
            <a:r>
              <a:t>Fragilidad</a:t>
            </a:r>
          </a:p>
        </p:txBody>
      </p:sp>
      <p:pic>
        <p:nvPicPr>
          <p:cNvPr id="395" name="Imagen 2" descr="Imagen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9450" y="2732737"/>
            <a:ext cx="3142092" cy="3182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n 3" descr="Imagen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3789" y="2124703"/>
            <a:ext cx="5644468" cy="4425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n 4" descr="Imagen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8656" y="257802"/>
            <a:ext cx="6959601" cy="186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Freeform: Shape 9"/>
          <p:cNvSpPr/>
          <p:nvPr/>
        </p:nvSpPr>
        <p:spPr>
          <a:xfrm>
            <a:off x="484096" y="470925"/>
            <a:ext cx="4381009" cy="5892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499" y="0"/>
                </a:lnTo>
                <a:lnTo>
                  <a:pt x="20556" y="252"/>
                </a:lnTo>
                <a:lnTo>
                  <a:pt x="20666" y="753"/>
                </a:lnTo>
                <a:lnTo>
                  <a:pt x="20773" y="1257"/>
                </a:lnTo>
                <a:lnTo>
                  <a:pt x="20865" y="1763"/>
                </a:lnTo>
                <a:lnTo>
                  <a:pt x="20958" y="2267"/>
                </a:lnTo>
                <a:lnTo>
                  <a:pt x="21045" y="2773"/>
                </a:lnTo>
                <a:lnTo>
                  <a:pt x="21119" y="3272"/>
                </a:lnTo>
                <a:lnTo>
                  <a:pt x="21189" y="3778"/>
                </a:lnTo>
                <a:lnTo>
                  <a:pt x="21254" y="4282"/>
                </a:lnTo>
                <a:lnTo>
                  <a:pt x="21309" y="4777"/>
                </a:lnTo>
                <a:lnTo>
                  <a:pt x="21365" y="5278"/>
                </a:lnTo>
                <a:lnTo>
                  <a:pt x="21411" y="5773"/>
                </a:lnTo>
                <a:lnTo>
                  <a:pt x="21448" y="6268"/>
                </a:lnTo>
                <a:lnTo>
                  <a:pt x="21486" y="6761"/>
                </a:lnTo>
                <a:lnTo>
                  <a:pt x="21517" y="7249"/>
                </a:lnTo>
                <a:lnTo>
                  <a:pt x="21540" y="7733"/>
                </a:lnTo>
                <a:lnTo>
                  <a:pt x="21559" y="8217"/>
                </a:lnTo>
                <a:lnTo>
                  <a:pt x="21578" y="8696"/>
                </a:lnTo>
                <a:lnTo>
                  <a:pt x="21586" y="9169"/>
                </a:lnTo>
                <a:lnTo>
                  <a:pt x="21595" y="9641"/>
                </a:lnTo>
                <a:lnTo>
                  <a:pt x="21600" y="10107"/>
                </a:lnTo>
                <a:lnTo>
                  <a:pt x="21595" y="10569"/>
                </a:lnTo>
                <a:lnTo>
                  <a:pt x="21595" y="11026"/>
                </a:lnTo>
                <a:lnTo>
                  <a:pt x="21586" y="11479"/>
                </a:lnTo>
                <a:lnTo>
                  <a:pt x="21572" y="11923"/>
                </a:lnTo>
                <a:lnTo>
                  <a:pt x="21559" y="12362"/>
                </a:lnTo>
                <a:lnTo>
                  <a:pt x="21544" y="12793"/>
                </a:lnTo>
                <a:lnTo>
                  <a:pt x="21522" y="13221"/>
                </a:lnTo>
                <a:lnTo>
                  <a:pt x="21498" y="13643"/>
                </a:lnTo>
                <a:lnTo>
                  <a:pt x="21476" y="14055"/>
                </a:lnTo>
                <a:lnTo>
                  <a:pt x="21415" y="14861"/>
                </a:lnTo>
                <a:lnTo>
                  <a:pt x="21350" y="15633"/>
                </a:lnTo>
                <a:lnTo>
                  <a:pt x="21282" y="16374"/>
                </a:lnTo>
                <a:lnTo>
                  <a:pt x="21207" y="17076"/>
                </a:lnTo>
                <a:lnTo>
                  <a:pt x="21129" y="17746"/>
                </a:lnTo>
                <a:lnTo>
                  <a:pt x="21045" y="18367"/>
                </a:lnTo>
                <a:lnTo>
                  <a:pt x="20962" y="18951"/>
                </a:lnTo>
                <a:lnTo>
                  <a:pt x="20879" y="19488"/>
                </a:lnTo>
                <a:lnTo>
                  <a:pt x="20801" y="19981"/>
                </a:lnTo>
                <a:lnTo>
                  <a:pt x="20727" y="20418"/>
                </a:lnTo>
                <a:lnTo>
                  <a:pt x="20657" y="20813"/>
                </a:lnTo>
                <a:lnTo>
                  <a:pt x="20598" y="21146"/>
                </a:lnTo>
                <a:lnTo>
                  <a:pt x="20542" y="21425"/>
                </a:lnTo>
                <a:lnTo>
                  <a:pt x="20506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0" name="Título 1"/>
          <p:cNvSpPr txBox="1">
            <a:spLocks noGrp="1"/>
          </p:cNvSpPr>
          <p:nvPr>
            <p:ph type="title"/>
          </p:nvPr>
        </p:nvSpPr>
        <p:spPr>
          <a:xfrm>
            <a:off x="863028" y="1012004"/>
            <a:ext cx="3416160" cy="47954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Futilidad</a:t>
            </a:r>
          </a:p>
        </p:txBody>
      </p:sp>
      <p:grpSp>
        <p:nvGrpSpPr>
          <p:cNvPr id="417" name="CuadroTexto 3"/>
          <p:cNvGrpSpPr/>
          <p:nvPr/>
        </p:nvGrpSpPr>
        <p:grpSpPr>
          <a:xfrm>
            <a:off x="5194300" y="475520"/>
            <a:ext cx="6513604" cy="5878955"/>
            <a:chOff x="0" y="0"/>
            <a:chExt cx="6513603" cy="5878953"/>
          </a:xfrm>
        </p:grpSpPr>
        <p:sp>
          <p:nvSpPr>
            <p:cNvPr id="401" name="Rectángulo redondeado"/>
            <p:cNvSpPr/>
            <p:nvPr/>
          </p:nvSpPr>
          <p:spPr>
            <a:xfrm>
              <a:off x="0" y="0"/>
              <a:ext cx="6513604" cy="97937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1:1"/>
            <p:cNvSpPr/>
            <p:nvPr/>
          </p:nvSpPr>
          <p:spPr>
            <a:xfrm>
              <a:off x="296259" y="220358"/>
              <a:ext cx="538654" cy="538655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Objetivos del TAVI:"/>
            <p:cNvSpPr txBox="1"/>
            <p:nvPr/>
          </p:nvSpPr>
          <p:spPr>
            <a:xfrm>
              <a:off x="1131173" y="265211"/>
              <a:ext cx="2931123" cy="448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3649" tIns="103649" rIns="103649" bIns="103649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700"/>
                </a:spcBef>
              </a:lvl1pPr>
            </a:lstStyle>
            <a:p>
              <a:r>
                <a:t>Objetivos del TAVI:</a:t>
              </a:r>
            </a:p>
          </p:txBody>
        </p:sp>
        <p:sp>
          <p:nvSpPr>
            <p:cNvPr id="404" name="Aumentar la supervivencia…"/>
            <p:cNvSpPr txBox="1"/>
            <p:nvPr/>
          </p:nvSpPr>
          <p:spPr>
            <a:xfrm>
              <a:off x="4062295" y="32717"/>
              <a:ext cx="2451308" cy="9139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3649" tIns="103649" rIns="103649" bIns="103649" numCol="1" anchor="ctr">
              <a:spAutoFit/>
            </a:bodyPr>
            <a:lstStyle/>
            <a:p>
              <a:pPr defTabSz="488950">
                <a:lnSpc>
                  <a:spcPct val="90000"/>
                </a:lnSpc>
                <a:spcBef>
                  <a:spcPts val="400"/>
                </a:spcBef>
                <a:defRPr sz="1100"/>
              </a:pPr>
              <a:r>
                <a:t>Aumentar la supervivencia</a:t>
              </a:r>
            </a:p>
            <a:p>
              <a:pPr defTabSz="488950">
                <a:lnSpc>
                  <a:spcPct val="90000"/>
                </a:lnSpc>
                <a:spcBef>
                  <a:spcPts val="400"/>
                </a:spcBef>
                <a:defRPr sz="1100"/>
              </a:pPr>
              <a:r>
                <a:t>Mejorar la sintomatología de la Insuficiencia Cardíaca</a:t>
              </a:r>
            </a:p>
            <a:p>
              <a:pPr defTabSz="488950">
                <a:lnSpc>
                  <a:spcPct val="90000"/>
                </a:lnSpc>
                <a:spcBef>
                  <a:spcPts val="400"/>
                </a:spcBef>
                <a:defRPr sz="1100"/>
              </a:pPr>
              <a:r>
                <a:t>Mejoría de la calidad de vida</a:t>
              </a:r>
            </a:p>
          </p:txBody>
        </p:sp>
        <p:sp>
          <p:nvSpPr>
            <p:cNvPr id="405" name="Rectángulo redondeado"/>
            <p:cNvSpPr/>
            <p:nvPr/>
          </p:nvSpPr>
          <p:spPr>
            <a:xfrm>
              <a:off x="0" y="1224215"/>
              <a:ext cx="6513604" cy="97937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6" name="1:1"/>
            <p:cNvSpPr/>
            <p:nvPr/>
          </p:nvSpPr>
          <p:spPr>
            <a:xfrm>
              <a:off x="296259" y="1444574"/>
              <a:ext cx="538654" cy="538655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7" name="Aproximadamente la mortalidad del TAVI a 1 año oscila entre el 15-30%"/>
            <p:cNvSpPr txBox="1"/>
            <p:nvPr/>
          </p:nvSpPr>
          <p:spPr>
            <a:xfrm>
              <a:off x="1131173" y="1355459"/>
              <a:ext cx="5382430" cy="716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3649" tIns="103649" rIns="103649" bIns="103649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700"/>
                </a:spcBef>
              </a:lvl1pPr>
            </a:lstStyle>
            <a:p>
              <a:r>
                <a:t>Aproximadamente la mortalidad del TAVI a 1 año oscila entre el 15-30%</a:t>
              </a:r>
            </a:p>
          </p:txBody>
        </p:sp>
        <p:sp>
          <p:nvSpPr>
            <p:cNvPr id="408" name="Rectángulo redondeado"/>
            <p:cNvSpPr/>
            <p:nvPr/>
          </p:nvSpPr>
          <p:spPr>
            <a:xfrm>
              <a:off x="0" y="2448430"/>
              <a:ext cx="6513604" cy="97937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9" name="1:1"/>
            <p:cNvSpPr/>
            <p:nvPr/>
          </p:nvSpPr>
          <p:spPr>
            <a:xfrm>
              <a:off x="296259" y="2668788"/>
              <a:ext cx="538654" cy="538655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0" name="1/3 de los pacientes permanecen en clase funcional 3-4/4"/>
            <p:cNvSpPr txBox="1"/>
            <p:nvPr/>
          </p:nvSpPr>
          <p:spPr>
            <a:xfrm>
              <a:off x="1131173" y="2579674"/>
              <a:ext cx="5382430" cy="716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3649" tIns="103649" rIns="103649" bIns="103649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700"/>
                </a:spcBef>
              </a:lvl1pPr>
            </a:lstStyle>
            <a:p>
              <a:r>
                <a:t>1/3 de los pacientes permanecen en clase funcional 3-4/4</a:t>
              </a:r>
            </a:p>
          </p:txBody>
        </p:sp>
        <p:sp>
          <p:nvSpPr>
            <p:cNvPr id="411" name="Rectángulo redondeado"/>
            <p:cNvSpPr/>
            <p:nvPr/>
          </p:nvSpPr>
          <p:spPr>
            <a:xfrm>
              <a:off x="0" y="3672644"/>
              <a:ext cx="6513604" cy="97937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2" name="1:1"/>
            <p:cNvSpPr/>
            <p:nvPr/>
          </p:nvSpPr>
          <p:spPr>
            <a:xfrm>
              <a:off x="296259" y="3893003"/>
              <a:ext cx="538654" cy="538655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3" name="Futilidad=Incapacidad de alcanzar los objetivos terapéuticos previstos."/>
            <p:cNvSpPr txBox="1"/>
            <p:nvPr/>
          </p:nvSpPr>
          <p:spPr>
            <a:xfrm>
              <a:off x="1131173" y="3803888"/>
              <a:ext cx="5382430" cy="716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3649" tIns="103649" rIns="103649" bIns="103649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700"/>
                </a:spcBef>
              </a:lvl1pPr>
            </a:lstStyle>
            <a:p>
              <a:r>
                <a:t>Futilidad=Incapacidad de alcanzar los objetivos terapéuticos previstos.</a:t>
              </a:r>
            </a:p>
          </p:txBody>
        </p:sp>
        <p:sp>
          <p:nvSpPr>
            <p:cNvPr id="414" name="Rectángulo redondeado"/>
            <p:cNvSpPr/>
            <p:nvPr/>
          </p:nvSpPr>
          <p:spPr>
            <a:xfrm>
              <a:off x="0" y="4896858"/>
              <a:ext cx="6513604" cy="979372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5" name="1:1"/>
            <p:cNvSpPr/>
            <p:nvPr/>
          </p:nvSpPr>
          <p:spPr>
            <a:xfrm>
              <a:off x="296259" y="5117217"/>
              <a:ext cx="538654" cy="538655"/>
            </a:xfrm>
            <a:prstGeom prst="rect">
              <a:avLst/>
            </a:prstGeom>
            <a:blipFill rotWithShape="1">
              <a:blip r:embed="rId6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6" name="End point= Mortalidad &amp; Reingreso por IC &amp; Falta de Mejoría de clase funcional &amp; No mejora de calidad de vida"/>
            <p:cNvSpPr txBox="1"/>
            <p:nvPr/>
          </p:nvSpPr>
          <p:spPr>
            <a:xfrm>
              <a:off x="1131173" y="4894135"/>
              <a:ext cx="5382430" cy="984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03649" tIns="103649" rIns="103649" bIns="103649" numCol="1" anchor="ctr">
              <a:spAutoFit/>
            </a:bodyPr>
            <a:lstStyle>
              <a:lvl1pPr defTabSz="800100">
                <a:lnSpc>
                  <a:spcPct val="90000"/>
                </a:lnSpc>
                <a:spcBef>
                  <a:spcPts val="700"/>
                </a:spcBef>
              </a:lvl1pPr>
            </a:lstStyle>
            <a:p>
              <a:r>
                <a:t>End point= Mortalidad &amp; Reingreso por IC &amp; Falta de Mejoría de clase funcional &amp; No mejora de calidad de vida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ángulo 3"/>
          <p:cNvSpPr txBox="1"/>
          <p:nvPr/>
        </p:nvSpPr>
        <p:spPr>
          <a:xfrm>
            <a:off x="588888" y="2967334"/>
            <a:ext cx="11014235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solidFill>
                  <a:schemeClr val="accent4"/>
                </a:solidFill>
              </a:defRPr>
            </a:lvl1pPr>
          </a:lstStyle>
          <a:p>
            <a:r>
              <a:t>Aspectos epidemiológicos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traight Connector 10"/>
          <p:cNvSpPr/>
          <p:nvPr/>
        </p:nvSpPr>
        <p:spPr>
          <a:xfrm>
            <a:off x="-1" y="272356"/>
            <a:ext cx="12188826" cy="1"/>
          </a:xfrm>
          <a:prstGeom prst="line">
            <a:avLst/>
          </a:prstGeom>
          <a:ln w="50800"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0" name="Rectangle 12"/>
          <p:cNvSpPr/>
          <p:nvPr/>
        </p:nvSpPr>
        <p:spPr>
          <a:xfrm>
            <a:off x="0" y="368596"/>
            <a:ext cx="12192000" cy="1735554"/>
          </a:xfrm>
          <a:prstGeom prst="rect">
            <a:avLst/>
          </a:pr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1" name="Título 1"/>
          <p:cNvSpPr txBox="1">
            <a:spLocks noGrp="1"/>
          </p:cNvSpPr>
          <p:nvPr>
            <p:ph type="title"/>
          </p:nvPr>
        </p:nvSpPr>
        <p:spPr>
          <a:xfrm>
            <a:off x="526072" y="489439"/>
            <a:ext cx="11139856" cy="930448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t>Futilidad</a:t>
            </a:r>
          </a:p>
        </p:txBody>
      </p:sp>
      <p:sp>
        <p:nvSpPr>
          <p:cNvPr id="422" name="Straight Connector 14"/>
          <p:cNvSpPr/>
          <p:nvPr/>
        </p:nvSpPr>
        <p:spPr>
          <a:xfrm>
            <a:off x="4724400" y="1479733"/>
            <a:ext cx="2743200" cy="1"/>
          </a:xfrm>
          <a:prstGeom prst="line">
            <a:avLst/>
          </a:prstGeom>
          <a:ln w="19050">
            <a:solidFill>
              <a:srgbClr val="FFFFFF">
                <a:alpha val="75000"/>
              </a:srgbClr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23" name="Straight Connector 16"/>
          <p:cNvSpPr/>
          <p:nvPr/>
        </p:nvSpPr>
        <p:spPr>
          <a:xfrm>
            <a:off x="-1" y="2201402"/>
            <a:ext cx="12188826" cy="1"/>
          </a:xfrm>
          <a:prstGeom prst="line">
            <a:avLst/>
          </a:prstGeom>
          <a:ln w="50800">
            <a:solidFill>
              <a:srgbClr val="40404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424" name="Tabla 5"/>
          <p:cNvGraphicFramePr/>
          <p:nvPr/>
        </p:nvGraphicFramePr>
        <p:xfrm>
          <a:off x="320040" y="2686267"/>
          <a:ext cx="11496820" cy="348018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496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0184">
                <a:tc>
                  <a:txBody>
                    <a:bodyPr/>
                    <a:lstStyle/>
                    <a:p>
                      <a:pPr marL="342899" indent="-342899" algn="l">
                        <a:buSzPct val="100000"/>
                        <a:buFont typeface="Calibri"/>
                        <a:buChar char="-"/>
                        <a:defRPr sz="1900"/>
                      </a:pPr>
                      <a:r>
                        <a:t>Criterios que solos o asociados apoyan futilidad: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 1 Edad extrema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 2 Oxigenoterapia continua por enfermedad pulmonar grave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 3 Fragilidad extrema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 4 Capacidad funcional muy limitada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 5 Esperanza de vida &lt; 1 año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 6 Polivalvulopatías.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 7 HTP muy severa.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 8 Accesos vasculares femorales no adecuados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 9  Hemodiálisis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10 Demencia</a:t>
                      </a:r>
                    </a:p>
                    <a:p>
                      <a:pPr indent="457200" algn="l">
                        <a:defRPr sz="1900"/>
                      </a:pPr>
                      <a:r>
                        <a:t>   11 Comorbilidades graves: Cirrosis, neoplasia activa …</a:t>
                      </a:r>
                    </a:p>
                  </a:txBody>
                  <a:tcPr marL="0" marR="0" marT="0" marB="0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5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6219" y="2841294"/>
            <a:ext cx="3253923" cy="31701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n 7" descr="Imagen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4200" y="6313825"/>
            <a:ext cx="6146800" cy="45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913" y="563983"/>
            <a:ext cx="5421088" cy="1333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027" y="2181869"/>
            <a:ext cx="5308147" cy="3863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n 5" descr="Imagen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855368" y="1325674"/>
            <a:ext cx="3960250" cy="5478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agen 6" descr="Imagen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7736" y="563983"/>
            <a:ext cx="5456097" cy="9960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2754" y="1379531"/>
            <a:ext cx="4419599" cy="5078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4073" y="1632856"/>
            <a:ext cx="3445453" cy="4576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n 5" descr="Imagen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9125" y="246743"/>
            <a:ext cx="4419601" cy="104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3492527" y="1161173"/>
            <a:ext cx="4416821" cy="5971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Imagen 6" descr="Imagen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8939" y="265791"/>
            <a:ext cx="6604001" cy="1485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tángulo 3"/>
          <p:cNvSpPr txBox="1"/>
          <p:nvPr/>
        </p:nvSpPr>
        <p:spPr>
          <a:xfrm>
            <a:off x="-750194" y="2151726"/>
            <a:ext cx="13465131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 b="1">
                <a:solidFill>
                  <a:schemeClr val="accent4"/>
                </a:solidFill>
              </a:defRPr>
            </a:lvl1pPr>
          </a:lstStyle>
          <a:p>
            <a:r>
              <a:t>Evaluación de factibilidad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traight Connector 12"/>
          <p:cNvSpPr/>
          <p:nvPr/>
        </p:nvSpPr>
        <p:spPr>
          <a:xfrm flipH="1">
            <a:off x="3129276" y="477748"/>
            <a:ext cx="1" cy="3657601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3" name="Imagen 4" descr="Imagen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1113" y="1299978"/>
            <a:ext cx="2648372" cy="1784617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Rectangle 14"/>
          <p:cNvSpPr/>
          <p:nvPr/>
        </p:nvSpPr>
        <p:spPr>
          <a:xfrm>
            <a:off x="378067" y="4633545"/>
            <a:ext cx="11438795" cy="1844257"/>
          </a:xfrm>
          <a:prstGeom prst="rect">
            <a:avLst/>
          </a:prstGeom>
          <a:solidFill>
            <a:srgbClr val="404040"/>
          </a:solidFill>
          <a:ln w="127000" cap="sq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5" name="CuadroTexto 7"/>
          <p:cNvSpPr txBox="1"/>
          <p:nvPr/>
        </p:nvSpPr>
        <p:spPr>
          <a:xfrm>
            <a:off x="573257" y="4756637"/>
            <a:ext cx="11048415" cy="930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5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Anillo Aórtico</a:t>
            </a:r>
          </a:p>
        </p:txBody>
      </p:sp>
      <p:pic>
        <p:nvPicPr>
          <p:cNvPr id="446" name="Imagen 5" descr="Imagen 5"/>
          <p:cNvPicPr>
            <a:picLocks noChangeAspect="1"/>
          </p:cNvPicPr>
          <p:nvPr/>
        </p:nvPicPr>
        <p:blipFill>
          <a:blip r:embed="rId3">
            <a:extLst/>
          </a:blip>
          <a:srcRect l="50913"/>
          <a:stretch>
            <a:fillRect/>
          </a:stretch>
        </p:blipFill>
        <p:spPr>
          <a:xfrm>
            <a:off x="6278421" y="1367585"/>
            <a:ext cx="2659473" cy="1786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n 3" descr="Imagen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762" y="477748"/>
            <a:ext cx="2646678" cy="3566645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traight Connector 16"/>
          <p:cNvSpPr/>
          <p:nvPr/>
        </p:nvSpPr>
        <p:spPr>
          <a:xfrm flipH="1">
            <a:off x="6097685" y="477748"/>
            <a:ext cx="1" cy="3657601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49" name="Straight Connector 18"/>
          <p:cNvSpPr/>
          <p:nvPr/>
        </p:nvSpPr>
        <p:spPr>
          <a:xfrm>
            <a:off x="9066096" y="477748"/>
            <a:ext cx="1" cy="3657601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50" name="Imagen 6" descr="Imagen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94297" y="1382593"/>
            <a:ext cx="2757238" cy="1771963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traight Connector 20"/>
          <p:cNvSpPr/>
          <p:nvPr/>
        </p:nvSpPr>
        <p:spPr>
          <a:xfrm>
            <a:off x="2209800" y="5738691"/>
            <a:ext cx="7772400" cy="1"/>
          </a:xfrm>
          <a:prstGeom prst="line">
            <a:avLst/>
          </a:prstGeom>
          <a:ln w="22225">
            <a:solidFill>
              <a:srgbClr val="D9D9D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traight Connector 21"/>
          <p:cNvSpPr/>
          <p:nvPr/>
        </p:nvSpPr>
        <p:spPr>
          <a:xfrm flipH="1">
            <a:off x="4065689" y="477748"/>
            <a:ext cx="1" cy="3657601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4" name="Rectangle 23"/>
          <p:cNvSpPr/>
          <p:nvPr/>
        </p:nvSpPr>
        <p:spPr>
          <a:xfrm>
            <a:off x="378067" y="4633545"/>
            <a:ext cx="11438795" cy="1844257"/>
          </a:xfrm>
          <a:prstGeom prst="rect">
            <a:avLst/>
          </a:prstGeom>
          <a:solidFill>
            <a:srgbClr val="404040"/>
          </a:solidFill>
          <a:ln w="127000" cap="sq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5" name="Título 1"/>
          <p:cNvSpPr txBox="1">
            <a:spLocks noGrp="1"/>
          </p:cNvSpPr>
          <p:nvPr>
            <p:ph type="title"/>
          </p:nvPr>
        </p:nvSpPr>
        <p:spPr>
          <a:xfrm>
            <a:off x="527537" y="4756637"/>
            <a:ext cx="11139856" cy="930448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t>Acceso Vascular</a:t>
            </a:r>
          </a:p>
        </p:txBody>
      </p:sp>
      <p:pic>
        <p:nvPicPr>
          <p:cNvPr id="456" name="Imagen 5" descr="Imagen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930" y="307730"/>
            <a:ext cx="3091828" cy="3997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agen 3" descr="Imagen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31168" y="1170914"/>
            <a:ext cx="3756752" cy="2524699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Straight Connector 25"/>
          <p:cNvSpPr/>
          <p:nvPr/>
        </p:nvSpPr>
        <p:spPr>
          <a:xfrm>
            <a:off x="8153400" y="477748"/>
            <a:ext cx="0" cy="3657601"/>
          </a:xfrm>
          <a:prstGeom prst="line">
            <a:avLst/>
          </a:prstGeom>
          <a:ln w="10160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59" name="Imagen 4" descr="Imagen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96794" y="901902"/>
            <a:ext cx="2339287" cy="3425780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traight Connector 27"/>
          <p:cNvSpPr/>
          <p:nvPr/>
        </p:nvSpPr>
        <p:spPr>
          <a:xfrm>
            <a:off x="2209800" y="5738691"/>
            <a:ext cx="7772400" cy="1"/>
          </a:xfrm>
          <a:prstGeom prst="line">
            <a:avLst/>
          </a:prstGeom>
          <a:ln w="22225">
            <a:solidFill>
              <a:srgbClr val="D9D9D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Rectangle 8"/>
          <p:cNvSpPr/>
          <p:nvPr/>
        </p:nvSpPr>
        <p:spPr>
          <a:xfrm>
            <a:off x="336884" y="311448"/>
            <a:ext cx="4332307" cy="6179554"/>
          </a:xfrm>
          <a:prstGeom prst="rect">
            <a:avLst/>
          </a:prstGeom>
          <a:solidFill>
            <a:srgbClr val="404040"/>
          </a:solidFill>
          <a:ln w="127000" cap="sq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3" name="Título 1"/>
          <p:cNvSpPr txBox="1"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r>
              <a:t>Acceso subclavio</a:t>
            </a:r>
          </a:p>
        </p:txBody>
      </p:sp>
      <p:pic>
        <p:nvPicPr>
          <p:cNvPr id="464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5891" y="492572"/>
            <a:ext cx="6509406" cy="588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ctángulo 3"/>
          <p:cNvSpPr txBox="1"/>
          <p:nvPr/>
        </p:nvSpPr>
        <p:spPr>
          <a:xfrm>
            <a:off x="-750194" y="2151726"/>
            <a:ext cx="13465131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 b="1">
                <a:solidFill>
                  <a:schemeClr val="accent4"/>
                </a:solidFill>
              </a:defRPr>
            </a:lvl1pPr>
          </a:lstStyle>
          <a:p>
            <a:r>
              <a:t>Coste - eficacia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Imagen 6" descr="Imagen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0516" y="293913"/>
            <a:ext cx="8339485" cy="6270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4984" y="123780"/>
            <a:ext cx="6057042" cy="19235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3" name="Diagrama 5"/>
          <p:cNvGrpSpPr/>
          <p:nvPr/>
        </p:nvGrpSpPr>
        <p:grpSpPr>
          <a:xfrm>
            <a:off x="186785" y="2446638"/>
            <a:ext cx="11748407" cy="4199238"/>
            <a:chOff x="0" y="0"/>
            <a:chExt cx="11748406" cy="4199237"/>
          </a:xfrm>
        </p:grpSpPr>
        <p:grpSp>
          <p:nvGrpSpPr>
            <p:cNvPr id="127" name="Agrupar"/>
            <p:cNvGrpSpPr/>
            <p:nvPr/>
          </p:nvGrpSpPr>
          <p:grpSpPr>
            <a:xfrm>
              <a:off x="0" y="0"/>
              <a:ext cx="3729653" cy="4199238"/>
              <a:chOff x="0" y="0"/>
              <a:chExt cx="3729652" cy="4199237"/>
            </a:xfrm>
          </p:grpSpPr>
          <p:sp>
            <p:nvSpPr>
              <p:cNvPr id="125" name="Rectángulo redondeado"/>
              <p:cNvSpPr/>
              <p:nvPr/>
            </p:nvSpPr>
            <p:spPr>
              <a:xfrm>
                <a:off x="0" y="0"/>
                <a:ext cx="3729653" cy="4199238"/>
              </a:xfrm>
              <a:prstGeom prst="roundRect">
                <a:avLst>
                  <a:gd name="adj" fmla="val 10000"/>
                </a:avLst>
              </a:prstGeom>
              <a:solidFill>
                <a:srgbClr val="FFE8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5557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126" name="Incidencia"/>
              <p:cNvSpPr txBox="1"/>
              <p:nvPr/>
            </p:nvSpPr>
            <p:spPr>
              <a:xfrm>
                <a:off x="0" y="272536"/>
                <a:ext cx="3729653" cy="7146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algn="ctr" defTabSz="1555750">
                  <a:lnSpc>
                    <a:spcPct val="90000"/>
                  </a:lnSpc>
                  <a:spcBef>
                    <a:spcPts val="1400"/>
                  </a:spcBef>
                  <a:defRPr sz="3500"/>
                </a:lvl1pPr>
              </a:lstStyle>
              <a:p>
                <a:r>
                  <a:t>Incidencia</a:t>
                </a:r>
              </a:p>
            </p:txBody>
          </p:sp>
        </p:grpSp>
        <p:grpSp>
          <p:nvGrpSpPr>
            <p:cNvPr id="130" name="Agrupar"/>
            <p:cNvGrpSpPr/>
            <p:nvPr/>
          </p:nvGrpSpPr>
          <p:grpSpPr>
            <a:xfrm>
              <a:off x="372965" y="1259770"/>
              <a:ext cx="2983722" cy="2729505"/>
              <a:chOff x="0" y="0"/>
              <a:chExt cx="2983721" cy="2729503"/>
            </a:xfrm>
          </p:grpSpPr>
          <p:sp>
            <p:nvSpPr>
              <p:cNvPr id="128" name="Rectángulo redondeado"/>
              <p:cNvSpPr/>
              <p:nvPr/>
            </p:nvSpPr>
            <p:spPr>
              <a:xfrm>
                <a:off x="0" y="0"/>
                <a:ext cx="2983722" cy="2729504"/>
              </a:xfrm>
              <a:prstGeom prst="roundRect">
                <a:avLst>
                  <a:gd name="adj" fmla="val 10000"/>
                </a:avLst>
              </a:prstGeom>
              <a:solidFill>
                <a:schemeClr val="accent4">
                  <a:alpha val="90000"/>
                </a:schemeClr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29" name="4.4 por mil (3-6.1)"/>
              <p:cNvSpPr txBox="1"/>
              <p:nvPr/>
            </p:nvSpPr>
            <p:spPr>
              <a:xfrm>
                <a:off x="107884" y="684920"/>
                <a:ext cx="2767955" cy="1359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400">
                    <a:solidFill>
                      <a:srgbClr val="FFFFFF"/>
                    </a:solidFill>
                  </a:defRPr>
                </a:lvl1pPr>
              </a:lstStyle>
              <a:p>
                <a:r>
                  <a:t>4.4 por mil (3-6.1)</a:t>
                </a:r>
              </a:p>
            </p:txBody>
          </p:sp>
        </p:grpSp>
        <p:grpSp>
          <p:nvGrpSpPr>
            <p:cNvPr id="133" name="Agrupar"/>
            <p:cNvGrpSpPr/>
            <p:nvPr/>
          </p:nvGrpSpPr>
          <p:grpSpPr>
            <a:xfrm>
              <a:off x="4009376" y="0"/>
              <a:ext cx="3729654" cy="4199238"/>
              <a:chOff x="0" y="0"/>
              <a:chExt cx="3729652" cy="4199237"/>
            </a:xfrm>
          </p:grpSpPr>
          <p:sp>
            <p:nvSpPr>
              <p:cNvPr id="131" name="Rectángulo redondeado"/>
              <p:cNvSpPr/>
              <p:nvPr/>
            </p:nvSpPr>
            <p:spPr>
              <a:xfrm>
                <a:off x="0" y="0"/>
                <a:ext cx="3729653" cy="4199238"/>
              </a:xfrm>
              <a:prstGeom prst="roundRect">
                <a:avLst>
                  <a:gd name="adj" fmla="val 10000"/>
                </a:avLst>
              </a:prstGeom>
              <a:solidFill>
                <a:srgbClr val="FFE8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5557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132" name="Síntomas"/>
              <p:cNvSpPr txBox="1"/>
              <p:nvPr/>
            </p:nvSpPr>
            <p:spPr>
              <a:xfrm>
                <a:off x="0" y="272536"/>
                <a:ext cx="3729653" cy="7146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algn="ctr" defTabSz="1555750">
                  <a:lnSpc>
                    <a:spcPct val="90000"/>
                  </a:lnSpc>
                  <a:spcBef>
                    <a:spcPts val="1400"/>
                  </a:spcBef>
                  <a:defRPr sz="3500"/>
                </a:lvl1pPr>
              </a:lstStyle>
              <a:p>
                <a:r>
                  <a:t>Síntomas</a:t>
                </a:r>
              </a:p>
            </p:txBody>
          </p:sp>
        </p:grpSp>
        <p:grpSp>
          <p:nvGrpSpPr>
            <p:cNvPr id="136" name="Agrupar"/>
            <p:cNvGrpSpPr/>
            <p:nvPr/>
          </p:nvGrpSpPr>
          <p:grpSpPr>
            <a:xfrm>
              <a:off x="4382341" y="1259770"/>
              <a:ext cx="2983723" cy="2729505"/>
              <a:chOff x="0" y="0"/>
              <a:chExt cx="2983721" cy="2729503"/>
            </a:xfrm>
          </p:grpSpPr>
          <p:sp>
            <p:nvSpPr>
              <p:cNvPr id="134" name="Rectángulo redondeado"/>
              <p:cNvSpPr/>
              <p:nvPr/>
            </p:nvSpPr>
            <p:spPr>
              <a:xfrm>
                <a:off x="0" y="0"/>
                <a:ext cx="2983722" cy="2729504"/>
              </a:xfrm>
              <a:prstGeom prst="roundRect">
                <a:avLst>
                  <a:gd name="adj" fmla="val 10000"/>
                </a:avLst>
              </a:prstGeom>
              <a:solidFill>
                <a:schemeClr val="accent4">
                  <a:alpha val="70000"/>
                </a:schemeClr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5" name="68.3% (60.8-75.9)"/>
              <p:cNvSpPr txBox="1"/>
              <p:nvPr/>
            </p:nvSpPr>
            <p:spPr>
              <a:xfrm>
                <a:off x="107884" y="684920"/>
                <a:ext cx="2767955" cy="1359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400">
                    <a:solidFill>
                      <a:srgbClr val="FFFFFF"/>
                    </a:solidFill>
                  </a:defRPr>
                </a:lvl1pPr>
              </a:lstStyle>
              <a:p>
                <a:r>
                  <a:t>68.3% (60.8-75.9)</a:t>
                </a:r>
              </a:p>
            </p:txBody>
          </p:sp>
        </p:grpSp>
        <p:grpSp>
          <p:nvGrpSpPr>
            <p:cNvPr id="139" name="Agrupar"/>
            <p:cNvGrpSpPr/>
            <p:nvPr/>
          </p:nvGrpSpPr>
          <p:grpSpPr>
            <a:xfrm>
              <a:off x="8018753" y="0"/>
              <a:ext cx="3729654" cy="4199238"/>
              <a:chOff x="0" y="0"/>
              <a:chExt cx="3729652" cy="4199237"/>
            </a:xfrm>
          </p:grpSpPr>
          <p:sp>
            <p:nvSpPr>
              <p:cNvPr id="137" name="Rectángulo redondeado"/>
              <p:cNvSpPr/>
              <p:nvPr/>
            </p:nvSpPr>
            <p:spPr>
              <a:xfrm>
                <a:off x="0" y="0"/>
                <a:ext cx="3729653" cy="4199238"/>
              </a:xfrm>
              <a:prstGeom prst="roundRect">
                <a:avLst>
                  <a:gd name="adj" fmla="val 10000"/>
                </a:avLst>
              </a:prstGeom>
              <a:solidFill>
                <a:srgbClr val="FFE8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555750">
                  <a:lnSpc>
                    <a:spcPct val="90000"/>
                  </a:lnSpc>
                  <a:spcBef>
                    <a:spcPts val="700"/>
                  </a:spcBef>
                </a:pPr>
                <a:endParaRPr/>
              </a:p>
            </p:txBody>
          </p:sp>
          <p:sp>
            <p:nvSpPr>
              <p:cNvPr id="138" name="Desestimados de cirugía"/>
              <p:cNvSpPr txBox="1"/>
              <p:nvPr/>
            </p:nvSpPr>
            <p:spPr>
              <a:xfrm>
                <a:off x="0" y="21886"/>
                <a:ext cx="3729653" cy="1215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33350" tIns="133350" rIns="133350" bIns="133350" numCol="1" anchor="ctr">
                <a:spAutoFit/>
              </a:bodyPr>
              <a:lstStyle>
                <a:lvl1pPr algn="ctr" defTabSz="1555750">
                  <a:lnSpc>
                    <a:spcPct val="90000"/>
                  </a:lnSpc>
                  <a:spcBef>
                    <a:spcPts val="1400"/>
                  </a:spcBef>
                  <a:defRPr sz="3500"/>
                </a:lvl1pPr>
              </a:lstStyle>
              <a:p>
                <a:r>
                  <a:t>Desestimados de cirugía</a:t>
                </a:r>
              </a:p>
            </p:txBody>
          </p:sp>
        </p:grpSp>
        <p:grpSp>
          <p:nvGrpSpPr>
            <p:cNvPr id="142" name="Agrupar"/>
            <p:cNvGrpSpPr/>
            <p:nvPr/>
          </p:nvGrpSpPr>
          <p:grpSpPr>
            <a:xfrm>
              <a:off x="8391718" y="1259770"/>
              <a:ext cx="2983723" cy="2729505"/>
              <a:chOff x="0" y="0"/>
              <a:chExt cx="2983721" cy="2729503"/>
            </a:xfrm>
          </p:grpSpPr>
          <p:sp>
            <p:nvSpPr>
              <p:cNvPr id="140" name="Rectángulo redondeado"/>
              <p:cNvSpPr/>
              <p:nvPr/>
            </p:nvSpPr>
            <p:spPr>
              <a:xfrm>
                <a:off x="0" y="0"/>
                <a:ext cx="2983722" cy="2729504"/>
              </a:xfrm>
              <a:prstGeom prst="roundRect">
                <a:avLst>
                  <a:gd name="adj" fmla="val 10000"/>
                </a:avLst>
              </a:prstGeom>
              <a:solidFill>
                <a:schemeClr val="accent4">
                  <a:alpha val="49999"/>
                </a:schemeClr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1" name="41.6% (36.9-46.3)"/>
              <p:cNvSpPr txBox="1"/>
              <p:nvPr/>
            </p:nvSpPr>
            <p:spPr>
              <a:xfrm>
                <a:off x="107883" y="684920"/>
                <a:ext cx="2767956" cy="1359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83819" tIns="83819" rIns="83819" bIns="83819" numCol="1" anchor="ctr">
                <a:spAutoFit/>
              </a:bodyPr>
              <a:lstStyle>
                <a:lvl1pPr algn="ctr" defTabSz="1955800">
                  <a:lnSpc>
                    <a:spcPct val="90000"/>
                  </a:lnSpc>
                  <a:spcBef>
                    <a:spcPts val="1800"/>
                  </a:spcBef>
                  <a:defRPr sz="4400">
                    <a:solidFill>
                      <a:srgbClr val="FFFFFF"/>
                    </a:solidFill>
                  </a:defRPr>
                </a:lvl1pPr>
              </a:lstStyle>
              <a:p>
                <a:r>
                  <a:t>41.6% (36.9-46.3)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Rectángulo 5"/>
          <p:cNvSpPr txBox="1"/>
          <p:nvPr/>
        </p:nvSpPr>
        <p:spPr>
          <a:xfrm>
            <a:off x="-750194" y="2151726"/>
            <a:ext cx="13465131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 b="1">
                <a:solidFill>
                  <a:schemeClr val="accent4"/>
                </a:solidFill>
              </a:defRPr>
            </a:lvl1pPr>
          </a:lstStyle>
          <a:p>
            <a:r>
              <a:t>Conclusiones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Marcador de contenido 2"/>
          <p:cNvSpPr txBox="1">
            <a:spLocks noGrp="1"/>
          </p:cNvSpPr>
          <p:nvPr>
            <p:ph type="body" idx="1"/>
          </p:nvPr>
        </p:nvSpPr>
        <p:spPr>
          <a:xfrm>
            <a:off x="587828" y="587829"/>
            <a:ext cx="11087101" cy="6025242"/>
          </a:xfrm>
          <a:prstGeom prst="rect">
            <a:avLst/>
          </a:prstGeom>
        </p:spPr>
        <p:txBody>
          <a:bodyPr/>
          <a:lstStyle/>
          <a:p>
            <a:pPr marL="217170" indent="-217170" algn="just" defTabSz="868680">
              <a:lnSpc>
                <a:spcPct val="72000"/>
              </a:lnSpc>
              <a:spcBef>
                <a:spcPts val="900"/>
              </a:spcBef>
              <a:defRPr sz="2470"/>
            </a:pPr>
            <a:r>
              <a:t>El TAVI se ha convertido en una alternativa útil y real para tratamiento de la EA severa. </a:t>
            </a:r>
            <a:endParaRPr sz="2185"/>
          </a:p>
          <a:p>
            <a:pPr marL="217170" indent="-217170" algn="just" defTabSz="868680">
              <a:lnSpc>
                <a:spcPct val="72000"/>
              </a:lnSpc>
              <a:spcBef>
                <a:spcPts val="900"/>
              </a:spcBef>
              <a:defRPr sz="2470"/>
            </a:pPr>
            <a:r>
              <a:t>Es el tratamiento de referencia en pacientes inoperables y de riesgo alto e intermedio.</a:t>
            </a:r>
            <a:endParaRPr sz="2185"/>
          </a:p>
          <a:p>
            <a:pPr marL="217170" indent="-217170" algn="just" defTabSz="868680">
              <a:lnSpc>
                <a:spcPct val="72000"/>
              </a:lnSpc>
              <a:spcBef>
                <a:spcPts val="900"/>
              </a:spcBef>
              <a:defRPr sz="2470"/>
            </a:pPr>
            <a:r>
              <a:t>El volumen de TAVI a nivel mundial va a aumentar de forma importante en próximos años, en la medida en que aumenten los pacientes propuestos, se extiendan las indicaciones a otros perfiles de pacientes y la mejora de la tecnología.</a:t>
            </a:r>
            <a:endParaRPr sz="2185"/>
          </a:p>
          <a:p>
            <a:pPr marL="217170" indent="-217170" algn="just" defTabSz="868680">
              <a:lnSpc>
                <a:spcPct val="72000"/>
              </a:lnSpc>
              <a:spcBef>
                <a:spcPts val="900"/>
              </a:spcBef>
              <a:defRPr sz="2470"/>
            </a:pPr>
            <a:r>
              <a:t>La selección adecuada de pacientes es fundamental. Un buen diagnóstico, una indicación correcta y una buena valoración del perfil de riesgo del paciente son esenciales para la utilización apropiada de esta tecnología.</a:t>
            </a:r>
            <a:endParaRPr sz="2185"/>
          </a:p>
          <a:p>
            <a:pPr marL="217170" indent="-217170" algn="just" defTabSz="868680">
              <a:lnSpc>
                <a:spcPct val="72000"/>
              </a:lnSpc>
              <a:spcBef>
                <a:spcPts val="900"/>
              </a:spcBef>
              <a:defRPr sz="2470"/>
            </a:pPr>
            <a:r>
              <a:t>El estudio de la fragilidad con scores cuantitativos son útiles ya que son importantes predictores de mortalidad a largo plazo.</a:t>
            </a:r>
            <a:endParaRPr sz="2185"/>
          </a:p>
          <a:p>
            <a:pPr marL="217170" indent="-217170" algn="just" defTabSz="868680">
              <a:lnSpc>
                <a:spcPct val="72000"/>
              </a:lnSpc>
              <a:spcBef>
                <a:spcPts val="900"/>
              </a:spcBef>
              <a:defRPr sz="2470"/>
            </a:pPr>
            <a:r>
              <a:t>Identificar pacientes con alta probabilidad de futilidad es importante.</a:t>
            </a:r>
            <a:endParaRPr sz="2185"/>
          </a:p>
          <a:p>
            <a:pPr marL="217170" indent="-217170" algn="just" defTabSz="868680">
              <a:lnSpc>
                <a:spcPct val="72000"/>
              </a:lnSpc>
              <a:spcBef>
                <a:spcPts val="900"/>
              </a:spcBef>
              <a:defRPr sz="2470"/>
            </a:pPr>
            <a:r>
              <a:t>La factibilidad técnica del procedimiento condiciona en gran medida el éxito a corto plazo del procedimiento.</a:t>
            </a:r>
            <a:endParaRPr sz="2185"/>
          </a:p>
          <a:p>
            <a:pPr marL="217170" indent="-217170" algn="just" defTabSz="868680">
              <a:lnSpc>
                <a:spcPct val="72000"/>
              </a:lnSpc>
              <a:spcBef>
                <a:spcPts val="900"/>
              </a:spcBef>
              <a:defRPr sz="2470"/>
            </a:pPr>
            <a:r>
              <a:t>En situaciones límite la decisión debe ser compartida exponiendo los beneficios esperables y las limitaciones de la técnica.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4984" y="123780"/>
            <a:ext cx="6057042" cy="1923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5531" y="2303972"/>
            <a:ext cx="9431982" cy="4400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n 3" descr="Imagen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2540" y="2160913"/>
            <a:ext cx="7166920" cy="441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n 4" descr="Imagen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4984" y="123780"/>
            <a:ext cx="6057042" cy="1923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ángulo 3"/>
          <p:cNvSpPr txBox="1"/>
          <p:nvPr/>
        </p:nvSpPr>
        <p:spPr>
          <a:xfrm>
            <a:off x="1624729" y="2967334"/>
            <a:ext cx="8942547" cy="1111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8000" b="1">
                <a:solidFill>
                  <a:schemeClr val="accent4"/>
                </a:solidFill>
              </a:defRPr>
            </a:lvl1pPr>
          </a:lstStyle>
          <a:p>
            <a:r>
              <a:t>Indicaciones del TAVI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Tabla 3"/>
          <p:cNvGraphicFramePr/>
          <p:nvPr/>
        </p:nvGraphicFramePr>
        <p:xfrm>
          <a:off x="178676" y="441434"/>
          <a:ext cx="11834650" cy="5912943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8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0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7956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Subgrupo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Estudio / año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Diseño / Control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N / Seguimiento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Mortalidad  Ictus  Rehospitalización
(TAVI vs Control, p)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2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Inoperable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PARTNER 1B / 2010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RCT / Médico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358 / 1 a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       5 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30.7% vs 50.8%, p&lt;0.001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71.8% vs 93.6%, p&lt;0.001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41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Alto Riesgo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PARTNER 1 A / 2011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CoreValve Pivotal / 2014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RCT / Cirugía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RCT / Cirugía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699 / 5 a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795 / 2 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67.8% vs 62.4%, ns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22.8% vs 28.6%, p=0.04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88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Riesgo Intermedio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PARTNER 2 / 2016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SURTAVI / 2017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RCT / Cirugía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RCT / Cirugía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1550 / 2 a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1600 / 2 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16.8% vs 20.4%, p=0.05 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12.6% vs 14%, ns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795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Bajo Riesgo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PARTNER 3 /2019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EVOLUT Low Risk /2019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RCT / Cirugía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RCT / Cirugía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1228 / 1 a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1468 / 2 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8.5% vs 15.1%, p=0.001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5.3% vs 6.7%, ns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795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All Comers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&lt;75 años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4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NOTION 1 / 2019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NOTION 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RCT / Cirugía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RCT / Cirugía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280 / 2 a / 5 a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992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13.1% vs 16.3%, 38% vs 36%, ns</a:t>
                      </a:r>
                    </a:p>
                    <a:p>
                      <a:pPr algn="ctr">
                        <a:defRPr sz="1800"/>
                      </a:pPr>
                      <a:endParaRPr/>
                    </a:p>
                    <a:p>
                      <a:pPr algn="ctr">
                        <a:defRPr sz="1800"/>
                      </a:pPr>
                      <a:r>
                        <a:t>???</a:t>
                      </a:r>
                    </a:p>
                  </a:txBody>
                  <a:tcPr marL="45720" marR="45720" horzOverflow="overflow">
                    <a:lnL w="12700">
                      <a:miter lim="400000"/>
                    </a:lnL>
                    <a:lnR w="12700">
                      <a:solidFill>
                        <a:schemeClr val="accent4"/>
                      </a:solidFill>
                    </a:lnR>
                    <a:lnT w="12700">
                      <a:solidFill>
                        <a:schemeClr val="accent4"/>
                      </a:solidFill>
                    </a:lnT>
                    <a:lnB w="12700">
                      <a:solidFill>
                        <a:schemeClr val="accent4"/>
                      </a:solidFill>
                    </a:lnB>
                    <a:solidFill>
                      <a:srgbClr val="FFF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22"/>
          <p:cNvSpPr/>
          <p:nvPr/>
        </p:nvSpPr>
        <p:spPr>
          <a:xfrm>
            <a:off x="-1" y="-1"/>
            <a:ext cx="12192001" cy="685736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Título 1"/>
          <p:cNvSpPr txBox="1">
            <a:spLocks noGrp="1"/>
          </p:cNvSpPr>
          <p:nvPr>
            <p:ph type="title"/>
          </p:nvPr>
        </p:nvSpPr>
        <p:spPr>
          <a:xfrm>
            <a:off x="9267908" y="2023110"/>
            <a:ext cx="2469625" cy="2846071"/>
          </a:xfrm>
          <a:prstGeom prst="rect">
            <a:avLst/>
          </a:prstGeom>
        </p:spPr>
        <p:txBody>
          <a:bodyPr/>
          <a:lstStyle/>
          <a:p>
            <a:pPr>
              <a:defRPr sz="3700"/>
            </a:pPr>
            <a:br/>
            <a:r>
              <a:t>Guías ESC 2017</a:t>
            </a:r>
          </a:p>
        </p:txBody>
      </p:sp>
      <p:sp>
        <p:nvSpPr>
          <p:cNvPr id="157" name="Rectangle 24"/>
          <p:cNvSpPr/>
          <p:nvPr/>
        </p:nvSpPr>
        <p:spPr>
          <a:xfrm rot="16200000">
            <a:off x="3433972" y="-827234"/>
            <a:ext cx="1715479" cy="858342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Rectangle 26"/>
          <p:cNvSpPr/>
          <p:nvPr/>
        </p:nvSpPr>
        <p:spPr>
          <a:xfrm>
            <a:off x="302084" y="664308"/>
            <a:ext cx="8082634" cy="56003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39700" dist="127000" dir="5400000" rotWithShape="0">
              <a:srgbClr val="000000">
                <a:alpha val="1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9288" r="8598"/>
          <a:stretch>
            <a:fillRect/>
          </a:stretch>
        </p:blipFill>
        <p:spPr>
          <a:xfrm>
            <a:off x="545237" y="858525"/>
            <a:ext cx="7608305" cy="521190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Rectangle 28"/>
          <p:cNvSpPr/>
          <p:nvPr/>
        </p:nvSpPr>
        <p:spPr>
          <a:xfrm rot="5400000">
            <a:off x="7950447" y="3392096"/>
            <a:ext cx="1719073" cy="15238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414141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1518</Words>
  <Application>Microsoft Macintosh PowerPoint</Application>
  <PresentationFormat>Widescreen</PresentationFormat>
  <Paragraphs>391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Tema de Office</vt:lpstr>
      <vt:lpstr>RECAMBIO VALVULAR AÓRTICO PERCUTÁNEO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Guías ESC 2017</vt:lpstr>
      <vt:lpstr>PowerPoint Presentation</vt:lpstr>
      <vt:lpstr> Guías ACC 2017</vt:lpstr>
      <vt:lpstr> Guías ACC 2017</vt:lpstr>
      <vt:lpstr>PowerPoint Presentation</vt:lpstr>
      <vt:lpstr>PowerPoint Presentation</vt:lpstr>
      <vt:lpstr>PowerPoint Presentation</vt:lpstr>
      <vt:lpstr>Población de Referencia</vt:lpstr>
      <vt:lpstr>PowerPoint Presentation</vt:lpstr>
      <vt:lpstr>PowerPoint Presentation</vt:lpstr>
      <vt:lpstr>PowerPoint Presentation</vt:lpstr>
      <vt:lpstr>Evaluación de la severidad de la Estenosis Aórtica</vt:lpstr>
      <vt:lpstr>Evaluación de los síntomas de la EA</vt:lpstr>
      <vt:lpstr>Riesgo Basal y Comorbilidades</vt:lpstr>
      <vt:lpstr>PowerPoint Presentation</vt:lpstr>
      <vt:lpstr>PowerPoint Presentation</vt:lpstr>
      <vt:lpstr>PowerPoint Presentation</vt:lpstr>
      <vt:lpstr>PowerPoint Presentation</vt:lpstr>
      <vt:lpstr>Fragilidad</vt:lpstr>
      <vt:lpstr>Fragilidad</vt:lpstr>
      <vt:lpstr>Futilidad</vt:lpstr>
      <vt:lpstr>Futilidad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Acceso Vascular</vt:lpstr>
      <vt:lpstr>Acceso subclavio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RECAMBIO VALVULAR AÓRTICO PERCUTÁNEO</dc:title>
  <dc:creator>BENJAMIN CLIMENT DIAZ</dc:creator>
  <cp:lastModifiedBy>Usuario de Microsoft Office</cp:lastModifiedBy>
  <cp:revision>1</cp:revision>
  <dcterms:modified xsi:type="dcterms:W3CDTF">2020-07-04T14:02:23Z</dcterms:modified>
</cp:coreProperties>
</file>