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258" r:id="rId3"/>
    <p:sldId id="277" r:id="rId4"/>
    <p:sldId id="278" r:id="rId5"/>
    <p:sldId id="279" r:id="rId6"/>
    <p:sldId id="280" r:id="rId7"/>
    <p:sldId id="289" r:id="rId8"/>
    <p:sldId id="291" r:id="rId9"/>
    <p:sldId id="310" r:id="rId10"/>
    <p:sldId id="266" r:id="rId11"/>
    <p:sldId id="324" r:id="rId12"/>
    <p:sldId id="312" r:id="rId13"/>
    <p:sldId id="323" r:id="rId14"/>
    <p:sldId id="325" r:id="rId15"/>
    <p:sldId id="265" r:id="rId16"/>
    <p:sldId id="294" r:id="rId17"/>
    <p:sldId id="296" r:id="rId18"/>
    <p:sldId id="300" r:id="rId19"/>
    <p:sldId id="301" r:id="rId20"/>
    <p:sldId id="295" r:id="rId21"/>
    <p:sldId id="293" r:id="rId22"/>
    <p:sldId id="302" r:id="rId23"/>
    <p:sldId id="314" r:id="rId24"/>
    <p:sldId id="303" r:id="rId25"/>
    <p:sldId id="311" r:id="rId26"/>
    <p:sldId id="304" r:id="rId27"/>
    <p:sldId id="262" r:id="rId28"/>
    <p:sldId id="322" r:id="rId29"/>
    <p:sldId id="305" r:id="rId30"/>
    <p:sldId id="261" r:id="rId31"/>
    <p:sldId id="259" r:id="rId32"/>
    <p:sldId id="297" r:id="rId33"/>
    <p:sldId id="327" r:id="rId34"/>
    <p:sldId id="298" r:id="rId35"/>
    <p:sldId id="299" r:id="rId36"/>
    <p:sldId id="306" r:id="rId37"/>
    <p:sldId id="317" r:id="rId38"/>
    <p:sldId id="319" r:id="rId39"/>
    <p:sldId id="315" r:id="rId40"/>
    <p:sldId id="316" r:id="rId41"/>
    <p:sldId id="318" r:id="rId42"/>
    <p:sldId id="320" r:id="rId43"/>
    <p:sldId id="321" r:id="rId44"/>
  </p:sldIdLst>
  <p:sldSz cx="9144000" cy="6858000" type="screen4x3"/>
  <p:notesSz cx="6858000" cy="9144000"/>
  <p:custDataLst>
    <p:tags r:id="rId46"/>
  </p:custData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527">
          <p15:clr>
            <a:srgbClr val="A4A3A4"/>
          </p15:clr>
        </p15:guide>
        <p15:guide id="3" orient="horz" pos="3974">
          <p15:clr>
            <a:srgbClr val="A4A3A4"/>
          </p15:clr>
        </p15:guide>
        <p15:guide id="4" pos="2880">
          <p15:clr>
            <a:srgbClr val="A4A3A4"/>
          </p15:clr>
        </p15:guide>
        <p15:guide id="5" pos="295">
          <p15:clr>
            <a:srgbClr val="A4A3A4"/>
          </p15:clr>
        </p15:guide>
        <p15:guide id="6" pos="5511"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tilio Navarro Gonzales" initials="ANG" lastIdx="2" clrIdx="0">
    <p:extLst>
      <p:ext uri="{19B8F6BF-5375-455C-9EA6-DF929625EA0E}">
        <p15:presenceInfo xmlns:p15="http://schemas.microsoft.com/office/powerpoint/2012/main" userId="1c7a3364068dc0c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CB23"/>
    <a:srgbClr val="EF84B3"/>
    <a:srgbClr val="0067B2"/>
    <a:srgbClr val="1C8F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23" autoAdjust="0"/>
    <p:restoredTop sz="98286" autoAdjust="0"/>
  </p:normalViewPr>
  <p:slideViewPr>
    <p:cSldViewPr showGuides="1">
      <p:cViewPr varScale="1">
        <p:scale>
          <a:sx n="111" d="100"/>
          <a:sy n="111" d="100"/>
        </p:scale>
        <p:origin x="1620" y="108"/>
      </p:cViewPr>
      <p:guideLst>
        <p:guide orient="horz" pos="2160"/>
        <p:guide orient="horz" pos="527"/>
        <p:guide orient="horz" pos="3974"/>
        <p:guide pos="2880"/>
        <p:guide pos="295"/>
        <p:guide pos="5511"/>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86" d="100"/>
          <a:sy n="86" d="100"/>
        </p:scale>
        <p:origin x="-304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6-25T22:27:36.209" idx="1">
    <p:pos x="10" y="10"/>
    <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3-06-25T22:59:35.040" idx="2">
    <p:pos x="7078" y="1150"/>
    <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2FB80E-21EA-4412-BA93-A9CF6C7D1BE0}" type="datetimeFigureOut">
              <a:rPr lang="es-ES" smtClean="0"/>
              <a:t>30/06/2023</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1124744" y="4343400"/>
            <a:ext cx="4608512"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78E151-4EFA-4F94-B97B-0A63B68C9E94}" type="slidenum">
              <a:rPr lang="es-ES" smtClean="0"/>
              <a:t>‹Nº›</a:t>
            </a:fld>
            <a:endParaRPr lang="es-ES"/>
          </a:p>
        </p:txBody>
      </p:sp>
    </p:spTree>
    <p:extLst>
      <p:ext uri="{BB962C8B-B14F-4D97-AF65-F5344CB8AC3E}">
        <p14:creationId xmlns:p14="http://schemas.microsoft.com/office/powerpoint/2010/main" val="810826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2" name="1 Imag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83" y="1727"/>
            <a:ext cx="9141232" cy="6854543"/>
          </a:xfrm>
          <a:prstGeom prst="rect">
            <a:avLst/>
          </a:prstGeom>
        </p:spPr>
      </p:pic>
      <p:sp>
        <p:nvSpPr>
          <p:cNvPr id="3" name="2 Subtítulo"/>
          <p:cNvSpPr>
            <a:spLocks noGrp="1"/>
          </p:cNvSpPr>
          <p:nvPr>
            <p:ph type="subTitle" idx="1"/>
          </p:nvPr>
        </p:nvSpPr>
        <p:spPr>
          <a:xfrm>
            <a:off x="4860032" y="4869160"/>
            <a:ext cx="3834706" cy="864096"/>
          </a:xfrm>
        </p:spPr>
        <p:txBody>
          <a:bodyPr>
            <a:normAutofit/>
          </a:bodyPr>
          <a:lstStyle>
            <a:lvl1pPr marL="0" indent="0" algn="l">
              <a:buNone/>
              <a:defRPr sz="1600" b="1">
                <a:solidFill>
                  <a:schemeClr val="accent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dirty="0"/>
              <a:t>Haga clic para modificar el estilo de subtítulo del patrón</a:t>
            </a:r>
          </a:p>
        </p:txBody>
      </p:sp>
      <p:sp>
        <p:nvSpPr>
          <p:cNvPr id="7" name="6 Título"/>
          <p:cNvSpPr>
            <a:spLocks noGrp="1"/>
          </p:cNvSpPr>
          <p:nvPr>
            <p:ph type="title"/>
          </p:nvPr>
        </p:nvSpPr>
        <p:spPr>
          <a:xfrm>
            <a:off x="4860032" y="3717032"/>
            <a:ext cx="3834706" cy="1152128"/>
          </a:xfrm>
        </p:spPr>
        <p:txBody>
          <a:bodyPr/>
          <a:lstStyle>
            <a:lvl1pPr>
              <a:defRPr sz="2400">
                <a:solidFill>
                  <a:schemeClr val="tx2"/>
                </a:solidFill>
              </a:defRPr>
            </a:lvl1pPr>
          </a:lstStyle>
          <a:p>
            <a:r>
              <a:rPr lang="es-ES" dirty="0"/>
              <a:t>Haga clic para modificar el estilo de título del patrón</a:t>
            </a:r>
          </a:p>
        </p:txBody>
      </p:sp>
    </p:spTree>
    <p:extLst>
      <p:ext uri="{BB962C8B-B14F-4D97-AF65-F5344CB8AC3E}">
        <p14:creationId xmlns:p14="http://schemas.microsoft.com/office/powerpoint/2010/main" val="1843754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5 Marcador de pie de página"/>
          <p:cNvSpPr>
            <a:spLocks noGrp="1"/>
          </p:cNvSpPr>
          <p:nvPr>
            <p:ph type="ftr" sz="quarter" idx="3"/>
          </p:nvPr>
        </p:nvSpPr>
        <p:spPr>
          <a:xfrm>
            <a:off x="468312" y="5949280"/>
            <a:ext cx="8208143" cy="359445"/>
          </a:xfrm>
          <a:prstGeom prst="rect">
            <a:avLst/>
          </a:prstGeom>
        </p:spPr>
        <p:txBody>
          <a:bodyPr/>
          <a:lstStyle>
            <a:lvl1pPr>
              <a:defRPr sz="1100" i="1">
                <a:solidFill>
                  <a:schemeClr val="bg1">
                    <a:lumMod val="50000"/>
                  </a:schemeClr>
                </a:solidFill>
              </a:defRPr>
            </a:lvl1pPr>
          </a:lstStyle>
          <a:p>
            <a:endParaRPr lang="es-ES" dirty="0"/>
          </a:p>
        </p:txBody>
      </p:sp>
    </p:spTree>
    <p:extLst>
      <p:ext uri="{BB962C8B-B14F-4D97-AF65-F5344CB8AC3E}">
        <p14:creationId xmlns:p14="http://schemas.microsoft.com/office/powerpoint/2010/main" val="3154233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pic>
        <p:nvPicPr>
          <p:cNvPr id="4" name="3 Imag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0" y="-1164"/>
            <a:ext cx="9139390" cy="6857306"/>
          </a:xfrm>
          <a:prstGeom prst="rect">
            <a:avLst/>
          </a:prstGeom>
        </p:spPr>
      </p:pic>
      <p:sp>
        <p:nvSpPr>
          <p:cNvPr id="5" name="2 Subtítulo"/>
          <p:cNvSpPr>
            <a:spLocks noGrp="1"/>
          </p:cNvSpPr>
          <p:nvPr>
            <p:ph type="subTitle" idx="1"/>
          </p:nvPr>
        </p:nvSpPr>
        <p:spPr>
          <a:xfrm>
            <a:off x="4211960" y="5301208"/>
            <a:ext cx="3834706" cy="864096"/>
          </a:xfrm>
        </p:spPr>
        <p:txBody>
          <a:bodyPr>
            <a:normAutofit/>
          </a:bodyPr>
          <a:lstStyle>
            <a:lvl1pPr marL="0" indent="0" algn="l">
              <a:buNone/>
              <a:defRPr sz="1600" b="1">
                <a:solidFill>
                  <a:schemeClr val="accent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dirty="0"/>
              <a:t>Haga clic para modificar el estilo de subtítulo del patrón</a:t>
            </a:r>
          </a:p>
        </p:txBody>
      </p:sp>
      <p:sp>
        <p:nvSpPr>
          <p:cNvPr id="6" name="6 Título"/>
          <p:cNvSpPr>
            <a:spLocks noGrp="1"/>
          </p:cNvSpPr>
          <p:nvPr>
            <p:ph type="title"/>
          </p:nvPr>
        </p:nvSpPr>
        <p:spPr>
          <a:xfrm>
            <a:off x="4211960" y="4149080"/>
            <a:ext cx="3834706" cy="1152128"/>
          </a:xfrm>
        </p:spPr>
        <p:txBody>
          <a:bodyPr/>
          <a:lstStyle>
            <a:lvl1pPr>
              <a:defRPr sz="2400">
                <a:solidFill>
                  <a:schemeClr val="tx2"/>
                </a:solidFill>
              </a:defRPr>
            </a:lvl1pPr>
          </a:lstStyle>
          <a:p>
            <a:r>
              <a:rPr lang="es-ES" dirty="0"/>
              <a:t>Haga clic para modificar el estilo de título del patrón</a:t>
            </a:r>
          </a:p>
        </p:txBody>
      </p:sp>
    </p:spTree>
    <p:extLst>
      <p:ext uri="{BB962C8B-B14F-4D97-AF65-F5344CB8AC3E}">
        <p14:creationId xmlns:p14="http://schemas.microsoft.com/office/powerpoint/2010/main" val="422425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980728"/>
            <a:ext cx="4038600" cy="4968553"/>
          </a:xfrm>
        </p:spPr>
        <p:txBody>
          <a:bodyPr>
            <a:normAutofit/>
          </a:bodyPr>
          <a:lstStyle>
            <a:lvl1pPr>
              <a:defRPr sz="2000"/>
            </a:lvl1pPr>
            <a:lvl2pPr>
              <a:defRPr sz="1800"/>
            </a:lvl2pPr>
            <a:lvl3pPr>
              <a:defRPr sz="1800"/>
            </a:lvl3pPr>
            <a:lvl4pPr>
              <a:defRPr sz="1600"/>
            </a:lvl4pPr>
            <a:lvl5pPr>
              <a:defRPr sz="1600"/>
            </a:lvl5pPr>
            <a:lvl6pPr>
              <a:defRPr sz="1800"/>
            </a:lvl6pPr>
            <a:lvl7pPr>
              <a:defRPr sz="1800"/>
            </a:lvl7pPr>
            <a:lvl8pPr>
              <a:defRPr sz="1800"/>
            </a:lvl8pPr>
            <a:lvl9pPr>
              <a:defRPr sz="1800"/>
            </a:lvl9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3 Marcador de contenido"/>
          <p:cNvSpPr>
            <a:spLocks noGrp="1"/>
          </p:cNvSpPr>
          <p:nvPr>
            <p:ph sz="half" idx="2"/>
          </p:nvPr>
        </p:nvSpPr>
        <p:spPr>
          <a:xfrm>
            <a:off x="4648200" y="980728"/>
            <a:ext cx="4038600" cy="4968553"/>
          </a:xfrm>
        </p:spPr>
        <p:txBody>
          <a:bodyPr>
            <a:normAutofit/>
          </a:bodyPr>
          <a:lstStyle>
            <a:lvl1pPr>
              <a:defRPr sz="2000"/>
            </a:lvl1pPr>
            <a:lvl2pPr>
              <a:defRPr sz="1800"/>
            </a:lvl2pPr>
            <a:lvl3pPr>
              <a:defRPr sz="1800"/>
            </a:lvl3pPr>
            <a:lvl4pPr>
              <a:defRPr sz="1600"/>
            </a:lvl4pPr>
            <a:lvl5pPr>
              <a:defRPr sz="1600"/>
            </a:lvl5pPr>
            <a:lvl6pPr>
              <a:defRPr sz="1800"/>
            </a:lvl6pPr>
            <a:lvl7pPr>
              <a:defRPr sz="1800"/>
            </a:lvl7pPr>
            <a:lvl8pPr>
              <a:defRPr sz="1800"/>
            </a:lvl8pPr>
            <a:lvl9pPr>
              <a:defRPr sz="1800"/>
            </a:lvl9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6" name="5 Marcador de pie de página"/>
          <p:cNvSpPr>
            <a:spLocks noGrp="1"/>
          </p:cNvSpPr>
          <p:nvPr>
            <p:ph type="ftr" sz="quarter" idx="11"/>
          </p:nvPr>
        </p:nvSpPr>
        <p:spPr>
          <a:xfrm>
            <a:off x="468312" y="5949280"/>
            <a:ext cx="8208143" cy="359445"/>
          </a:xfrm>
          <a:prstGeom prst="rect">
            <a:avLst/>
          </a:prstGeom>
        </p:spPr>
        <p:txBody>
          <a:bodyPr/>
          <a:lstStyle/>
          <a:p>
            <a:endParaRPr lang="es-ES" dirty="0"/>
          </a:p>
        </p:txBody>
      </p:sp>
    </p:spTree>
    <p:extLst>
      <p:ext uri="{BB962C8B-B14F-4D97-AF65-F5344CB8AC3E}">
        <p14:creationId xmlns:p14="http://schemas.microsoft.com/office/powerpoint/2010/main" val="684095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dirty="0"/>
              <a:t>Haga clic para modificar el estilo de título del patrón</a:t>
            </a:r>
          </a:p>
        </p:txBody>
      </p:sp>
      <p:sp>
        <p:nvSpPr>
          <p:cNvPr id="3" name="2 Marcador de texto"/>
          <p:cNvSpPr>
            <a:spLocks noGrp="1"/>
          </p:cNvSpPr>
          <p:nvPr>
            <p:ph type="body" idx="1"/>
          </p:nvPr>
        </p:nvSpPr>
        <p:spPr>
          <a:xfrm>
            <a:off x="457200" y="980728"/>
            <a:ext cx="4040188" cy="639762"/>
          </a:xfrm>
        </p:spPr>
        <p:txBody>
          <a:bodyPr anchor="b">
            <a:noAutofit/>
          </a:bodyPr>
          <a:lstStyle>
            <a:lvl1pPr marL="0" indent="0" algn="l">
              <a:buNone/>
              <a:defRPr sz="20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el estilo de texto del patrón</a:t>
            </a:r>
          </a:p>
        </p:txBody>
      </p:sp>
      <p:sp>
        <p:nvSpPr>
          <p:cNvPr id="4" name="3 Marcador de contenido"/>
          <p:cNvSpPr>
            <a:spLocks noGrp="1"/>
          </p:cNvSpPr>
          <p:nvPr>
            <p:ph sz="half" idx="2"/>
          </p:nvPr>
        </p:nvSpPr>
        <p:spPr>
          <a:xfrm>
            <a:off x="457200" y="1628800"/>
            <a:ext cx="4040188" cy="4320480"/>
          </a:xfrm>
        </p:spPr>
        <p:txBody>
          <a:bodyPr/>
          <a:lstStyle>
            <a:lvl1pPr>
              <a:defRPr sz="2000"/>
            </a:lvl1pPr>
            <a:lvl2pPr>
              <a:defRPr sz="18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5" name="4 Marcador de texto"/>
          <p:cNvSpPr>
            <a:spLocks noGrp="1"/>
          </p:cNvSpPr>
          <p:nvPr>
            <p:ph type="body" sz="quarter" idx="3"/>
          </p:nvPr>
        </p:nvSpPr>
        <p:spPr>
          <a:xfrm>
            <a:off x="4645025" y="980728"/>
            <a:ext cx="4041775" cy="639762"/>
          </a:xfrm>
        </p:spPr>
        <p:txBody>
          <a:bodyPr anchor="b">
            <a:noAutofit/>
          </a:bodyPr>
          <a:lstStyle>
            <a:lvl1pPr marL="0" indent="0" algn="l">
              <a:buNone/>
              <a:defRPr sz="20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el estilo de texto del patrón</a:t>
            </a:r>
          </a:p>
        </p:txBody>
      </p:sp>
      <p:sp>
        <p:nvSpPr>
          <p:cNvPr id="6" name="5 Marcador de contenido"/>
          <p:cNvSpPr>
            <a:spLocks noGrp="1"/>
          </p:cNvSpPr>
          <p:nvPr>
            <p:ph sz="quarter" idx="4"/>
          </p:nvPr>
        </p:nvSpPr>
        <p:spPr>
          <a:xfrm>
            <a:off x="4645025" y="1628800"/>
            <a:ext cx="4041775" cy="4320480"/>
          </a:xfrm>
        </p:spPr>
        <p:txBody>
          <a:bodyPr/>
          <a:lstStyle>
            <a:lvl1pPr>
              <a:defRPr sz="2000"/>
            </a:lvl1pPr>
            <a:lvl2pPr>
              <a:defRPr sz="18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7" name="5 Marcador de pie de página"/>
          <p:cNvSpPr>
            <a:spLocks noGrp="1"/>
          </p:cNvSpPr>
          <p:nvPr>
            <p:ph type="ftr" sz="quarter" idx="10"/>
          </p:nvPr>
        </p:nvSpPr>
        <p:spPr>
          <a:xfrm>
            <a:off x="468312" y="5949280"/>
            <a:ext cx="8208143" cy="359445"/>
          </a:xfrm>
          <a:prstGeom prst="rect">
            <a:avLst/>
          </a:prstGeom>
        </p:spPr>
        <p:txBody>
          <a:bodyPr/>
          <a:lstStyle>
            <a:lvl1pPr>
              <a:defRPr sz="1100" i="1">
                <a:solidFill>
                  <a:schemeClr val="bg1">
                    <a:lumMod val="50000"/>
                  </a:schemeClr>
                </a:solidFill>
              </a:defRPr>
            </a:lvl1pPr>
          </a:lstStyle>
          <a:p>
            <a:endParaRPr lang="es-ES" dirty="0"/>
          </a:p>
        </p:txBody>
      </p:sp>
    </p:spTree>
    <p:extLst>
      <p:ext uri="{BB962C8B-B14F-4D97-AF65-F5344CB8AC3E}">
        <p14:creationId xmlns:p14="http://schemas.microsoft.com/office/powerpoint/2010/main" val="4084711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5 Marcador de pie de página"/>
          <p:cNvSpPr>
            <a:spLocks noGrp="1"/>
          </p:cNvSpPr>
          <p:nvPr>
            <p:ph type="ftr" sz="quarter" idx="3"/>
          </p:nvPr>
        </p:nvSpPr>
        <p:spPr>
          <a:xfrm>
            <a:off x="468312" y="5949280"/>
            <a:ext cx="8208143" cy="359445"/>
          </a:xfrm>
          <a:prstGeom prst="rect">
            <a:avLst/>
          </a:prstGeom>
        </p:spPr>
        <p:txBody>
          <a:bodyPr/>
          <a:lstStyle>
            <a:lvl1pPr>
              <a:defRPr sz="1100" i="1">
                <a:solidFill>
                  <a:schemeClr val="bg1">
                    <a:lumMod val="50000"/>
                  </a:schemeClr>
                </a:solidFill>
              </a:defRPr>
            </a:lvl1pPr>
          </a:lstStyle>
          <a:p>
            <a:endParaRPr lang="es-ES" dirty="0"/>
          </a:p>
        </p:txBody>
      </p:sp>
    </p:spTree>
    <p:extLst>
      <p:ext uri="{BB962C8B-B14F-4D97-AF65-F5344CB8AC3E}">
        <p14:creationId xmlns:p14="http://schemas.microsoft.com/office/powerpoint/2010/main" val="955607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5 Marcador de pie de página"/>
          <p:cNvSpPr>
            <a:spLocks noGrp="1"/>
          </p:cNvSpPr>
          <p:nvPr>
            <p:ph type="ftr" sz="quarter" idx="3"/>
          </p:nvPr>
        </p:nvSpPr>
        <p:spPr>
          <a:xfrm>
            <a:off x="468312" y="5949280"/>
            <a:ext cx="8208143" cy="359445"/>
          </a:xfrm>
          <a:prstGeom prst="rect">
            <a:avLst/>
          </a:prstGeom>
        </p:spPr>
        <p:txBody>
          <a:bodyPr/>
          <a:lstStyle>
            <a:lvl1pPr>
              <a:defRPr sz="1100" i="1">
                <a:solidFill>
                  <a:schemeClr val="bg1">
                    <a:lumMod val="50000"/>
                  </a:schemeClr>
                </a:solidFill>
              </a:defRPr>
            </a:lvl1pPr>
          </a:lstStyle>
          <a:p>
            <a:endParaRPr lang="es-ES" dirty="0"/>
          </a:p>
        </p:txBody>
      </p:sp>
    </p:spTree>
    <p:extLst>
      <p:ext uri="{BB962C8B-B14F-4D97-AF65-F5344CB8AC3E}">
        <p14:creationId xmlns:p14="http://schemas.microsoft.com/office/powerpoint/2010/main" val="1562746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3 Imagen"/>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685" y="1382"/>
            <a:ext cx="9136628" cy="6855233"/>
          </a:xfrm>
          <a:prstGeom prst="rect">
            <a:avLst/>
          </a:prstGeom>
        </p:spPr>
      </p:pic>
      <p:sp>
        <p:nvSpPr>
          <p:cNvPr id="2" name="1 Marcador de título"/>
          <p:cNvSpPr>
            <a:spLocks noGrp="1"/>
          </p:cNvSpPr>
          <p:nvPr>
            <p:ph type="title"/>
          </p:nvPr>
        </p:nvSpPr>
        <p:spPr>
          <a:xfrm>
            <a:off x="467544" y="0"/>
            <a:ext cx="7200800" cy="836712"/>
          </a:xfrm>
          <a:prstGeom prst="rect">
            <a:avLst/>
          </a:prstGeom>
        </p:spPr>
        <p:txBody>
          <a:bodyPr vert="horz" lIns="91440" tIns="45720" rIns="91440" bIns="45720" rtlCol="0" anchor="ctr">
            <a:noAutofit/>
          </a:bodyPr>
          <a:lstStyle/>
          <a:p>
            <a:r>
              <a:rPr lang="es-ES" dirty="0"/>
              <a:t>Haga clic para modificar el estilo de título del patrón</a:t>
            </a:r>
          </a:p>
        </p:txBody>
      </p:sp>
      <p:sp>
        <p:nvSpPr>
          <p:cNvPr id="3" name="2 Marcador de texto"/>
          <p:cNvSpPr>
            <a:spLocks noGrp="1"/>
          </p:cNvSpPr>
          <p:nvPr>
            <p:ph type="body" idx="1"/>
          </p:nvPr>
        </p:nvSpPr>
        <p:spPr>
          <a:xfrm>
            <a:off x="468312" y="980728"/>
            <a:ext cx="8218487" cy="4968551"/>
          </a:xfrm>
          <a:prstGeom prst="rect">
            <a:avLst/>
          </a:prstGeom>
        </p:spPr>
        <p:txBody>
          <a:bodyPr vert="horz" lIns="91440" tIns="45720" rIns="91440" bIns="45720" rtlCol="0">
            <a:normAutofit/>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5" name="5 Marcador de pie de página"/>
          <p:cNvSpPr>
            <a:spLocks noGrp="1"/>
          </p:cNvSpPr>
          <p:nvPr>
            <p:ph type="ftr" sz="quarter" idx="3"/>
          </p:nvPr>
        </p:nvSpPr>
        <p:spPr>
          <a:xfrm>
            <a:off x="468312" y="5949280"/>
            <a:ext cx="8208143" cy="359445"/>
          </a:xfrm>
          <a:prstGeom prst="rect">
            <a:avLst/>
          </a:prstGeom>
        </p:spPr>
        <p:txBody>
          <a:bodyPr/>
          <a:lstStyle>
            <a:lvl1pPr>
              <a:defRPr sz="1100" i="1">
                <a:solidFill>
                  <a:schemeClr val="bg1">
                    <a:lumMod val="50000"/>
                  </a:schemeClr>
                </a:solidFill>
              </a:defRPr>
            </a:lvl1pPr>
          </a:lstStyle>
          <a:p>
            <a:endParaRPr lang="es-ES" dirty="0"/>
          </a:p>
        </p:txBody>
      </p:sp>
    </p:spTree>
    <p:extLst>
      <p:ext uri="{BB962C8B-B14F-4D97-AF65-F5344CB8AC3E}">
        <p14:creationId xmlns:p14="http://schemas.microsoft.com/office/powerpoint/2010/main" val="14255852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dt="0"/>
  <p:txStyles>
    <p:titleStyle>
      <a:lvl1pPr algn="l" defTabSz="914400" rtl="0" eaLnBrk="1" latinLnBrk="0" hangingPunct="1">
        <a:spcBef>
          <a:spcPct val="0"/>
        </a:spcBef>
        <a:buNone/>
        <a:defRPr sz="2000" b="1" kern="1200">
          <a:solidFill>
            <a:schemeClr val="bg1"/>
          </a:solidFill>
          <a:latin typeface="+mj-lt"/>
          <a:ea typeface="+mj-ea"/>
          <a:cs typeface="+mj-cs"/>
        </a:defRPr>
      </a:lvl1pPr>
    </p:titleStyle>
    <p:bodyStyle>
      <a:lvl1pPr marL="177800" indent="-177800" algn="l" defTabSz="914400" rtl="0" eaLnBrk="1" latinLnBrk="0" hangingPunct="1">
        <a:spcBef>
          <a:spcPct val="20000"/>
        </a:spcBef>
        <a:buClr>
          <a:schemeClr val="accent6"/>
        </a:buClr>
        <a:buSzPct val="100000"/>
        <a:buFont typeface="Arial" panose="020B0604020202020204" pitchFamily="34" charset="0"/>
        <a:buChar char="•"/>
        <a:defRPr sz="2000" kern="1200">
          <a:solidFill>
            <a:schemeClr val="tx1"/>
          </a:solidFill>
          <a:latin typeface="+mn-lt"/>
          <a:ea typeface="+mn-ea"/>
          <a:cs typeface="+mn-cs"/>
        </a:defRPr>
      </a:lvl1pPr>
      <a:lvl2pPr marL="449263" indent="-182563" algn="l" defTabSz="914400" rtl="0" eaLnBrk="1" latinLnBrk="0" hangingPunct="1">
        <a:spcBef>
          <a:spcPct val="20000"/>
        </a:spcBef>
        <a:buClr>
          <a:schemeClr val="accent6"/>
        </a:buClr>
        <a:buSzPct val="75000"/>
        <a:buFont typeface="Arial" panose="020B0604020202020204" pitchFamily="34" charset="0"/>
        <a:buChar char="•"/>
        <a:defRPr sz="1800" kern="1200">
          <a:solidFill>
            <a:schemeClr val="tx1"/>
          </a:solidFill>
          <a:latin typeface="+mn-lt"/>
          <a:ea typeface="+mn-ea"/>
          <a:cs typeface="+mn-cs"/>
        </a:defRPr>
      </a:lvl2pPr>
      <a:lvl3pPr marL="719138" indent="-179388" algn="l" defTabSz="914400" rtl="0" eaLnBrk="1" latinLnBrk="0" hangingPunct="1">
        <a:spcBef>
          <a:spcPct val="20000"/>
        </a:spcBef>
        <a:buClr>
          <a:schemeClr val="accent6"/>
        </a:buClr>
        <a:buSzPct val="75000"/>
        <a:buFont typeface="Arial" panose="020B0604020202020204" pitchFamily="34" charset="0"/>
        <a:buChar char="‒"/>
        <a:tabLst>
          <a:tab pos="719138" algn="l"/>
        </a:tabLst>
        <a:defRPr sz="1800" kern="1200">
          <a:solidFill>
            <a:schemeClr val="tx1"/>
          </a:solidFill>
          <a:latin typeface="+mn-lt"/>
          <a:ea typeface="+mn-ea"/>
          <a:cs typeface="+mn-cs"/>
        </a:defRPr>
      </a:lvl3pPr>
      <a:lvl4pPr marL="982663" indent="-176213" algn="l" defTabSz="914400" rtl="0" eaLnBrk="1" latinLnBrk="0" hangingPunct="1">
        <a:spcBef>
          <a:spcPct val="20000"/>
        </a:spcBef>
        <a:buClr>
          <a:schemeClr val="accent6"/>
        </a:buClr>
        <a:buSzPct val="75000"/>
        <a:buFont typeface="Arial" panose="020B0604020202020204" pitchFamily="34" charset="0"/>
        <a:buChar char="‒"/>
        <a:defRPr sz="1600" kern="1200">
          <a:solidFill>
            <a:schemeClr val="tx1"/>
          </a:solidFill>
          <a:latin typeface="+mn-lt"/>
          <a:ea typeface="+mn-ea"/>
          <a:cs typeface="+mn-cs"/>
        </a:defRPr>
      </a:lvl4pPr>
      <a:lvl5pPr marL="1252538" indent="-180975" algn="l" defTabSz="914400" rtl="0" eaLnBrk="1" latinLnBrk="0" hangingPunct="1">
        <a:spcBef>
          <a:spcPct val="20000"/>
        </a:spcBef>
        <a:buClr>
          <a:schemeClr val="accent6"/>
        </a:buClr>
        <a:buSzPct val="7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pneumotox.com:Patrones" TargetMode="Externa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s://journals.lww.com/pathologycasereviews/toc/2007/05000"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2">
            <a:extLst>
              <a:ext uri="{FF2B5EF4-FFF2-40B4-BE49-F238E27FC236}">
                <a16:creationId xmlns:a16="http://schemas.microsoft.com/office/drawing/2014/main" id="{D5050BA0-A8C6-898F-F1D0-DB935AC92047}"/>
              </a:ext>
            </a:extLst>
          </p:cNvPr>
          <p:cNvPicPr/>
          <p:nvPr/>
        </p:nvPicPr>
        <p:blipFill>
          <a:blip r:embed="rId2"/>
          <a:stretch/>
        </p:blipFill>
        <p:spPr>
          <a:xfrm>
            <a:off x="3563888" y="1340768"/>
            <a:ext cx="4964425" cy="432048"/>
          </a:xfrm>
          <a:prstGeom prst="rect">
            <a:avLst/>
          </a:prstGeom>
          <a:noFill/>
        </p:spPr>
      </p:pic>
      <p:sp>
        <p:nvSpPr>
          <p:cNvPr id="5" name="CuadroTexto 4">
            <a:extLst>
              <a:ext uri="{FF2B5EF4-FFF2-40B4-BE49-F238E27FC236}">
                <a16:creationId xmlns:a16="http://schemas.microsoft.com/office/drawing/2014/main" id="{5F4C5B73-0639-B07D-6A7C-BCC514957FAB}"/>
              </a:ext>
            </a:extLst>
          </p:cNvPr>
          <p:cNvSpPr txBox="1"/>
          <p:nvPr/>
        </p:nvSpPr>
        <p:spPr>
          <a:xfrm>
            <a:off x="3059832" y="1264404"/>
            <a:ext cx="661852" cy="584775"/>
          </a:xfrm>
          <a:prstGeom prst="rect">
            <a:avLst/>
          </a:prstGeom>
          <a:noFill/>
        </p:spPr>
        <p:txBody>
          <a:bodyPr wrap="square" rtlCol="0">
            <a:spAutoFit/>
          </a:bodyPr>
          <a:lstStyle/>
          <a:p>
            <a:r>
              <a:rPr lang="es-ES" sz="3200" dirty="0"/>
              <a:t>VI</a:t>
            </a:r>
          </a:p>
        </p:txBody>
      </p:sp>
      <p:pic>
        <p:nvPicPr>
          <p:cNvPr id="6" name="Picture 88">
            <a:extLst>
              <a:ext uri="{FF2B5EF4-FFF2-40B4-BE49-F238E27FC236}">
                <a16:creationId xmlns:a16="http://schemas.microsoft.com/office/drawing/2014/main" id="{D487455B-0A5F-EEF4-61A2-B2A5CD8BC05C}"/>
              </a:ext>
            </a:extLst>
          </p:cNvPr>
          <p:cNvPicPr/>
          <p:nvPr/>
        </p:nvPicPr>
        <p:blipFill>
          <a:blip r:embed="rId3"/>
          <a:stretch/>
        </p:blipFill>
        <p:spPr>
          <a:xfrm>
            <a:off x="3721684" y="3351530"/>
            <a:ext cx="4378708" cy="432048"/>
          </a:xfrm>
          <a:prstGeom prst="rect">
            <a:avLst/>
          </a:prstGeom>
          <a:noFill/>
        </p:spPr>
      </p:pic>
      <p:pic>
        <p:nvPicPr>
          <p:cNvPr id="7" name="Picture 89">
            <a:extLst>
              <a:ext uri="{FF2B5EF4-FFF2-40B4-BE49-F238E27FC236}">
                <a16:creationId xmlns:a16="http://schemas.microsoft.com/office/drawing/2014/main" id="{FDE978DB-8A92-9A2E-D8A3-A2BBAF096382}"/>
              </a:ext>
            </a:extLst>
          </p:cNvPr>
          <p:cNvPicPr/>
          <p:nvPr/>
        </p:nvPicPr>
        <p:blipFill>
          <a:blip r:embed="rId4"/>
          <a:stretch/>
        </p:blipFill>
        <p:spPr>
          <a:xfrm>
            <a:off x="5004048" y="4653136"/>
            <a:ext cx="3251577" cy="288032"/>
          </a:xfrm>
          <a:prstGeom prst="rect">
            <a:avLst/>
          </a:prstGeom>
          <a:noFill/>
        </p:spPr>
      </p:pic>
      <p:pic>
        <p:nvPicPr>
          <p:cNvPr id="8" name="Picture 74">
            <a:extLst>
              <a:ext uri="{FF2B5EF4-FFF2-40B4-BE49-F238E27FC236}">
                <a16:creationId xmlns:a16="http://schemas.microsoft.com/office/drawing/2014/main" id="{34FE0013-6CA6-3C68-9512-5FFE78CA85F3}"/>
              </a:ext>
            </a:extLst>
          </p:cNvPr>
          <p:cNvPicPr/>
          <p:nvPr/>
        </p:nvPicPr>
        <p:blipFill>
          <a:blip r:embed="rId5"/>
          <a:stretch/>
        </p:blipFill>
        <p:spPr>
          <a:xfrm>
            <a:off x="395536" y="260520"/>
            <a:ext cx="1364025" cy="1398047"/>
          </a:xfrm>
          <a:prstGeom prst="rect">
            <a:avLst/>
          </a:prstGeom>
          <a:noFill/>
        </p:spPr>
      </p:pic>
      <p:sp>
        <p:nvSpPr>
          <p:cNvPr id="2" name="CuadroTexto 1">
            <a:extLst>
              <a:ext uri="{FF2B5EF4-FFF2-40B4-BE49-F238E27FC236}">
                <a16:creationId xmlns:a16="http://schemas.microsoft.com/office/drawing/2014/main" id="{0ACE72C8-C3E8-018B-2008-2854DD8E53CB}"/>
              </a:ext>
            </a:extLst>
          </p:cNvPr>
          <p:cNvSpPr txBox="1"/>
          <p:nvPr/>
        </p:nvSpPr>
        <p:spPr>
          <a:xfrm>
            <a:off x="4308855" y="5085160"/>
            <a:ext cx="4802725" cy="646331"/>
          </a:xfrm>
          <a:prstGeom prst="rect">
            <a:avLst/>
          </a:prstGeom>
          <a:noFill/>
        </p:spPr>
        <p:txBody>
          <a:bodyPr wrap="none" rtlCol="0">
            <a:spAutoFit/>
          </a:bodyPr>
          <a:lstStyle/>
          <a:p>
            <a:r>
              <a:rPr lang="es-ES" dirty="0"/>
              <a:t>SERVICIO DE ANATOMIA PATOLOGICA</a:t>
            </a:r>
          </a:p>
          <a:p>
            <a:r>
              <a:rPr lang="es-ES" dirty="0"/>
              <a:t>HOSPITAL GENERAL UNIVERSITARIO DE VALENCIA</a:t>
            </a:r>
          </a:p>
        </p:txBody>
      </p:sp>
    </p:spTree>
    <p:extLst>
      <p:ext uri="{BB962C8B-B14F-4D97-AF65-F5344CB8AC3E}">
        <p14:creationId xmlns:p14="http://schemas.microsoft.com/office/powerpoint/2010/main" val="17584946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E89DC4-693D-6B45-DA57-B1EBE5059F5C}"/>
              </a:ext>
            </a:extLst>
          </p:cNvPr>
          <p:cNvSpPr>
            <a:spLocks noGrp="1"/>
          </p:cNvSpPr>
          <p:nvPr>
            <p:ph type="title"/>
          </p:nvPr>
        </p:nvSpPr>
        <p:spPr/>
        <p:txBody>
          <a:bodyPr/>
          <a:lstStyle/>
          <a:p>
            <a:r>
              <a:rPr lang="es-ES" dirty="0"/>
              <a:t>Lavado </a:t>
            </a:r>
            <a:r>
              <a:rPr lang="es-ES" dirty="0" err="1"/>
              <a:t>Bronquialveolar</a:t>
            </a:r>
            <a:r>
              <a:rPr lang="es-ES" dirty="0"/>
              <a:t> . Utilidad en Enfermedades intersticiales asociadas a drogas</a:t>
            </a:r>
          </a:p>
        </p:txBody>
      </p:sp>
      <p:sp>
        <p:nvSpPr>
          <p:cNvPr id="4" name="Marcador de pie de página 3">
            <a:extLst>
              <a:ext uri="{FF2B5EF4-FFF2-40B4-BE49-F238E27FC236}">
                <a16:creationId xmlns:a16="http://schemas.microsoft.com/office/drawing/2014/main" id="{014054EA-3AA8-EA74-B288-C6DA6AF4A66C}"/>
              </a:ext>
            </a:extLst>
          </p:cNvPr>
          <p:cNvSpPr>
            <a:spLocks noGrp="1"/>
          </p:cNvSpPr>
          <p:nvPr>
            <p:ph type="ftr" sz="quarter" idx="3"/>
          </p:nvPr>
        </p:nvSpPr>
        <p:spPr/>
        <p:txBody>
          <a:bodyPr/>
          <a:lstStyle/>
          <a:p>
            <a:endParaRPr lang="es-ES" dirty="0"/>
          </a:p>
        </p:txBody>
      </p:sp>
      <p:sp>
        <p:nvSpPr>
          <p:cNvPr id="6" name="CuadroTexto 5">
            <a:extLst>
              <a:ext uri="{FF2B5EF4-FFF2-40B4-BE49-F238E27FC236}">
                <a16:creationId xmlns:a16="http://schemas.microsoft.com/office/drawing/2014/main" id="{ADB632A8-0B03-682A-8BF1-E901179F4D29}"/>
              </a:ext>
            </a:extLst>
          </p:cNvPr>
          <p:cNvSpPr txBox="1"/>
          <p:nvPr/>
        </p:nvSpPr>
        <p:spPr>
          <a:xfrm>
            <a:off x="2051720" y="5482671"/>
            <a:ext cx="4484689" cy="646331"/>
          </a:xfrm>
          <a:prstGeom prst="rect">
            <a:avLst/>
          </a:prstGeom>
          <a:noFill/>
        </p:spPr>
        <p:txBody>
          <a:bodyPr wrap="none" rtlCol="0">
            <a:spAutoFit/>
          </a:bodyPr>
          <a:lstStyle/>
          <a:p>
            <a:r>
              <a:rPr lang="es-ES" dirty="0"/>
              <a:t>Información limitada para BAL en ILD fibrótica</a:t>
            </a:r>
          </a:p>
          <a:p>
            <a:endParaRPr lang="es-ES" dirty="0"/>
          </a:p>
        </p:txBody>
      </p:sp>
      <p:sp>
        <p:nvSpPr>
          <p:cNvPr id="8" name="Marcador de contenido 7">
            <a:extLst>
              <a:ext uri="{FF2B5EF4-FFF2-40B4-BE49-F238E27FC236}">
                <a16:creationId xmlns:a16="http://schemas.microsoft.com/office/drawing/2014/main" id="{0721B6B4-A535-9C77-95D5-E2AD741F7A70}"/>
              </a:ext>
            </a:extLst>
          </p:cNvPr>
          <p:cNvSpPr>
            <a:spLocks noGrp="1"/>
          </p:cNvSpPr>
          <p:nvPr>
            <p:ph idx="1"/>
          </p:nvPr>
        </p:nvSpPr>
        <p:spPr>
          <a:xfrm>
            <a:off x="467544" y="1150635"/>
            <a:ext cx="7857319" cy="4006557"/>
          </a:xfrm>
        </p:spPr>
        <p:txBody>
          <a:bodyPr>
            <a:normAutofit fontScale="92500" lnSpcReduction="20000"/>
          </a:bodyPr>
          <a:lstStyle/>
          <a:p>
            <a:pPr marL="0" indent="0">
              <a:buNone/>
            </a:pPr>
            <a:r>
              <a:rPr lang="es-ES" sz="1400" dirty="0">
                <a:solidFill>
                  <a:srgbClr val="7B0D52"/>
                </a:solidFill>
                <a:latin typeface="AdvTT26e64a0d.BI"/>
              </a:rPr>
              <a:t>El BAL debe considerarse:</a:t>
            </a:r>
          </a:p>
          <a:p>
            <a:pPr marL="0" indent="0">
              <a:buNone/>
            </a:pPr>
            <a:r>
              <a:rPr lang="es-ES" sz="1400" dirty="0">
                <a:solidFill>
                  <a:srgbClr val="7B0D52"/>
                </a:solidFill>
                <a:latin typeface="AdvTT26e64a0d.BI"/>
              </a:rPr>
              <a:t>Cuando hay una falta de mejoría clínica en la retirada del fármaco causal, a pesar de la terapia con corticosteroides.</a:t>
            </a:r>
          </a:p>
          <a:p>
            <a:pPr marL="0" indent="0">
              <a:buNone/>
            </a:pPr>
            <a:r>
              <a:rPr lang="es-ES" sz="1400" dirty="0">
                <a:solidFill>
                  <a:srgbClr val="7B0D52"/>
                </a:solidFill>
                <a:latin typeface="AdvTT26e64a0d.BI"/>
              </a:rPr>
              <a:t>Cuando el diagnóstico diferencial no es concluyente: DD con Tumores, etiología  Infecciosa (excluirlas).</a:t>
            </a:r>
          </a:p>
          <a:p>
            <a:pPr marL="0" indent="0">
              <a:buNone/>
            </a:pPr>
            <a:r>
              <a:rPr lang="es-ES" sz="1400" dirty="0">
                <a:solidFill>
                  <a:srgbClr val="7B0D52"/>
                </a:solidFill>
                <a:latin typeface="AdvTT26e64a0d.BI"/>
              </a:rPr>
              <a:t>Hemorragia alveolar.</a:t>
            </a:r>
          </a:p>
          <a:p>
            <a:pPr marL="0" indent="0">
              <a:buNone/>
            </a:pPr>
            <a:r>
              <a:rPr lang="es-ES" sz="1400" dirty="0">
                <a:solidFill>
                  <a:srgbClr val="7B0D52"/>
                </a:solidFill>
                <a:latin typeface="AdvTT26e64a0d.BI"/>
              </a:rPr>
              <a:t>Diseminación tumoral metastásica</a:t>
            </a:r>
          </a:p>
          <a:p>
            <a:pPr marL="0" indent="0">
              <a:buNone/>
            </a:pPr>
            <a:endParaRPr lang="es-ES" sz="1400" dirty="0">
              <a:solidFill>
                <a:srgbClr val="7B0D52"/>
              </a:solidFill>
              <a:latin typeface="AdvTT26e64a0d.BI"/>
            </a:endParaRPr>
          </a:p>
          <a:p>
            <a:pPr marL="0" indent="0">
              <a:buNone/>
            </a:pPr>
            <a:r>
              <a:rPr lang="es-ES" sz="1400" dirty="0">
                <a:solidFill>
                  <a:srgbClr val="7B0D52"/>
                </a:solidFill>
                <a:latin typeface="AdvTT26e64a0d.BI"/>
              </a:rPr>
              <a:t>Puede permitir una evaluación citológica preliminar para definir el </a:t>
            </a:r>
            <a:r>
              <a:rPr lang="es-ES" sz="1400" dirty="0" err="1">
                <a:solidFill>
                  <a:srgbClr val="7B0D52"/>
                </a:solidFill>
                <a:latin typeface="AdvTT26e64a0d.BI"/>
              </a:rPr>
              <a:t>hisotipo</a:t>
            </a:r>
            <a:r>
              <a:rPr lang="es-ES" sz="1400" dirty="0">
                <a:solidFill>
                  <a:srgbClr val="7B0D52"/>
                </a:solidFill>
                <a:latin typeface="AdvTT26e64a0d.BI"/>
              </a:rPr>
              <a:t> patológico (por ejemplo, la linfocitosis CD8 sugiere EPI fibrosante). </a:t>
            </a:r>
          </a:p>
          <a:p>
            <a:pPr marL="0" indent="0">
              <a:buNone/>
            </a:pPr>
            <a:r>
              <a:rPr lang="es-ES" sz="1400" dirty="0">
                <a:solidFill>
                  <a:srgbClr val="7B0D52"/>
                </a:solidFill>
                <a:latin typeface="AdvTT26e64a0d.BI"/>
              </a:rPr>
              <a:t>Un recuento anormal de células en BAL no es específico para DIILD ya que también se encuentra un aumento de linfocitos, neutrófilos o eosinófilos en otras neumonías.</a:t>
            </a:r>
          </a:p>
          <a:p>
            <a:pPr marL="0" indent="0">
              <a:buNone/>
            </a:pPr>
            <a:endParaRPr lang="es-ES" sz="1400" dirty="0">
              <a:solidFill>
                <a:srgbClr val="7B0D52"/>
              </a:solidFill>
              <a:latin typeface="AdvTT26e64a0d.BI"/>
            </a:endParaRPr>
          </a:p>
          <a:p>
            <a:pPr marL="0" indent="0">
              <a:buNone/>
            </a:pPr>
            <a:endParaRPr lang="es-ES" sz="1400" dirty="0">
              <a:solidFill>
                <a:srgbClr val="7B0D52"/>
              </a:solidFill>
              <a:latin typeface="AdvTT26e64a0d.BI"/>
            </a:endParaRPr>
          </a:p>
          <a:p>
            <a:pPr marL="0" indent="0">
              <a:buNone/>
            </a:pPr>
            <a:endParaRPr lang="es-ES" sz="1400" dirty="0">
              <a:solidFill>
                <a:srgbClr val="7B0D52"/>
              </a:solidFill>
              <a:latin typeface="AdvTT26e64a0d.BI"/>
            </a:endParaRPr>
          </a:p>
          <a:p>
            <a:pPr marL="0" indent="0">
              <a:buNone/>
            </a:pPr>
            <a:endParaRPr lang="es-ES" sz="1400" dirty="0">
              <a:solidFill>
                <a:srgbClr val="7B0D52"/>
              </a:solidFill>
              <a:latin typeface="AdvTT26e64a0d.BI"/>
            </a:endParaRPr>
          </a:p>
          <a:p>
            <a:pPr marL="0" indent="0">
              <a:buNone/>
            </a:pPr>
            <a:endParaRPr lang="es-ES" sz="1400" dirty="0">
              <a:solidFill>
                <a:srgbClr val="7B0D52"/>
              </a:solidFill>
              <a:latin typeface="AdvTT26e64a0d.BI"/>
            </a:endParaRPr>
          </a:p>
          <a:p>
            <a:pPr marL="0" indent="0">
              <a:buNone/>
            </a:pPr>
            <a:endParaRPr lang="es-ES" sz="1400" dirty="0">
              <a:solidFill>
                <a:srgbClr val="7B0D52"/>
              </a:solidFill>
              <a:latin typeface="AdvTT26e64a0d.BI"/>
            </a:endParaRPr>
          </a:p>
          <a:p>
            <a:pPr marL="0" indent="0">
              <a:buNone/>
            </a:pPr>
            <a:endParaRPr lang="es-ES" sz="1400" dirty="0">
              <a:solidFill>
                <a:srgbClr val="7B0D52"/>
              </a:solidFill>
              <a:latin typeface="AdvTT26e64a0d.BI"/>
            </a:endParaRPr>
          </a:p>
          <a:p>
            <a:pPr marL="0" indent="0">
              <a:buNone/>
            </a:pPr>
            <a:r>
              <a:rPr lang="es-ES" sz="1400" dirty="0">
                <a:solidFill>
                  <a:srgbClr val="7B0D52"/>
                </a:solidFill>
                <a:latin typeface="AdvTT26e64a0d.BI"/>
              </a:rPr>
              <a:t>Linfocitosis sugiere enfermedades granulomatosas</a:t>
            </a:r>
            <a:endParaRPr lang="es-ES" sz="1400" dirty="0"/>
          </a:p>
        </p:txBody>
      </p:sp>
      <p:graphicFrame>
        <p:nvGraphicFramePr>
          <p:cNvPr id="3" name="Tabla 2">
            <a:extLst>
              <a:ext uri="{FF2B5EF4-FFF2-40B4-BE49-F238E27FC236}">
                <a16:creationId xmlns:a16="http://schemas.microsoft.com/office/drawing/2014/main" id="{CF41C5A7-0CB4-4ACD-6185-ED884F65609B}"/>
              </a:ext>
            </a:extLst>
          </p:cNvPr>
          <p:cNvGraphicFramePr>
            <a:graphicFrameLocks noGrp="1"/>
          </p:cNvGraphicFramePr>
          <p:nvPr>
            <p:extLst>
              <p:ext uri="{D42A27DB-BD31-4B8C-83A1-F6EECF244321}">
                <p14:modId xmlns:p14="http://schemas.microsoft.com/office/powerpoint/2010/main" val="581381683"/>
              </p:ext>
            </p:extLst>
          </p:nvPr>
        </p:nvGraphicFramePr>
        <p:xfrm>
          <a:off x="539552" y="3573016"/>
          <a:ext cx="8218486" cy="640080"/>
        </p:xfrm>
        <a:graphic>
          <a:graphicData uri="http://schemas.openxmlformats.org/drawingml/2006/table">
            <a:tbl>
              <a:tblPr/>
              <a:tblGrid>
                <a:gridCol w="4109243">
                  <a:extLst>
                    <a:ext uri="{9D8B030D-6E8A-4147-A177-3AD203B41FA5}">
                      <a16:colId xmlns:a16="http://schemas.microsoft.com/office/drawing/2014/main" val="1556629547"/>
                    </a:ext>
                  </a:extLst>
                </a:gridCol>
                <a:gridCol w="4109243">
                  <a:extLst>
                    <a:ext uri="{9D8B030D-6E8A-4147-A177-3AD203B41FA5}">
                      <a16:colId xmlns:a16="http://schemas.microsoft.com/office/drawing/2014/main" val="4154680156"/>
                    </a:ext>
                  </a:extLst>
                </a:gridCol>
              </a:tblGrid>
              <a:tr h="144016">
                <a:tc>
                  <a:txBody>
                    <a:bodyPr/>
                    <a:lstStyle/>
                    <a:p>
                      <a:pPr fontAlgn="base"/>
                      <a:r>
                        <a:rPr lang="es-ES" sz="1800" dirty="0">
                          <a:effectLst/>
                        </a:rPr>
                        <a:t>Enfermedad pulmonar inducida por fármacos</a:t>
                      </a:r>
                    </a:p>
                  </a:txBody>
                  <a:tcPr>
                    <a:lnL>
                      <a:noFill/>
                    </a:lnL>
                    <a:lnR>
                      <a:noFill/>
                    </a:lnR>
                    <a:lnT>
                      <a:noFill/>
                    </a:lnT>
                    <a:lnB>
                      <a:noFill/>
                    </a:lnB>
                    <a:solidFill>
                      <a:srgbClr val="FFFFFF"/>
                    </a:solidFill>
                  </a:tcPr>
                </a:tc>
                <a:tc>
                  <a:txBody>
                    <a:bodyPr/>
                    <a:lstStyle/>
                    <a:p>
                      <a:pPr fontAlgn="base"/>
                      <a:r>
                        <a:rPr lang="es-ES" sz="1800" dirty="0">
                          <a:effectLst/>
                        </a:rPr>
                        <a:t>Dominancia de células CD8+</a:t>
                      </a:r>
                    </a:p>
                  </a:txBody>
                  <a:tcPr>
                    <a:lnL>
                      <a:noFill/>
                    </a:lnL>
                    <a:lnR>
                      <a:noFill/>
                    </a:lnR>
                    <a:lnT>
                      <a:noFill/>
                    </a:lnT>
                    <a:lnB>
                      <a:noFill/>
                    </a:lnB>
                    <a:solidFill>
                      <a:srgbClr val="FFFFFF"/>
                    </a:solidFill>
                  </a:tcPr>
                </a:tc>
                <a:extLst>
                  <a:ext uri="{0D108BD9-81ED-4DB2-BD59-A6C34878D82A}">
                    <a16:rowId xmlns:a16="http://schemas.microsoft.com/office/drawing/2014/main" val="2127501335"/>
                  </a:ext>
                </a:extLst>
              </a:tr>
            </a:tbl>
          </a:graphicData>
        </a:graphic>
      </p:graphicFrame>
      <p:sp>
        <p:nvSpPr>
          <p:cNvPr id="5" name="Flecha: a la derecha 4">
            <a:extLst>
              <a:ext uri="{FF2B5EF4-FFF2-40B4-BE49-F238E27FC236}">
                <a16:creationId xmlns:a16="http://schemas.microsoft.com/office/drawing/2014/main" id="{3EA52C3D-C082-925E-A365-B14C9DF73BA2}"/>
              </a:ext>
            </a:extLst>
          </p:cNvPr>
          <p:cNvSpPr/>
          <p:nvPr/>
        </p:nvSpPr>
        <p:spPr>
          <a:xfrm>
            <a:off x="4067944" y="3861048"/>
            <a:ext cx="504056" cy="14401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7396540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5FA793-24A1-66CA-3E76-0FF56BDC1217}"/>
              </a:ext>
            </a:extLst>
          </p:cNvPr>
          <p:cNvSpPr>
            <a:spLocks noGrp="1"/>
          </p:cNvSpPr>
          <p:nvPr>
            <p:ph type="title"/>
          </p:nvPr>
        </p:nvSpPr>
        <p:spPr/>
        <p:txBody>
          <a:bodyPr/>
          <a:lstStyle/>
          <a:p>
            <a:r>
              <a:rPr lang="es-ES" dirty="0"/>
              <a:t>BAL</a:t>
            </a:r>
          </a:p>
        </p:txBody>
      </p:sp>
      <p:sp>
        <p:nvSpPr>
          <p:cNvPr id="4" name="Marcador de pie de página 3">
            <a:extLst>
              <a:ext uri="{FF2B5EF4-FFF2-40B4-BE49-F238E27FC236}">
                <a16:creationId xmlns:a16="http://schemas.microsoft.com/office/drawing/2014/main" id="{B5052333-9577-3C03-7D04-C34F06C28BB6}"/>
              </a:ext>
            </a:extLst>
          </p:cNvPr>
          <p:cNvSpPr>
            <a:spLocks noGrp="1"/>
          </p:cNvSpPr>
          <p:nvPr>
            <p:ph type="ftr" sz="quarter" idx="3"/>
          </p:nvPr>
        </p:nvSpPr>
        <p:spPr/>
        <p:txBody>
          <a:bodyPr/>
          <a:lstStyle/>
          <a:p>
            <a:endParaRPr lang="es-ES" dirty="0"/>
          </a:p>
        </p:txBody>
      </p:sp>
      <p:pic>
        <p:nvPicPr>
          <p:cNvPr id="5" name="Marcador de contenido 4">
            <a:extLst>
              <a:ext uri="{FF2B5EF4-FFF2-40B4-BE49-F238E27FC236}">
                <a16:creationId xmlns:a16="http://schemas.microsoft.com/office/drawing/2014/main" id="{25A304C7-CDA9-468B-82CE-32F68AAB3C0C}"/>
              </a:ext>
            </a:extLst>
          </p:cNvPr>
          <p:cNvPicPr>
            <a:picLocks noGrp="1" noChangeAspect="1"/>
          </p:cNvPicPr>
          <p:nvPr>
            <p:ph idx="1"/>
          </p:nvPr>
        </p:nvPicPr>
        <p:blipFill>
          <a:blip r:embed="rId2"/>
          <a:stretch>
            <a:fillRect/>
          </a:stretch>
        </p:blipFill>
        <p:spPr>
          <a:xfrm>
            <a:off x="0" y="889836"/>
            <a:ext cx="3542480" cy="2539164"/>
          </a:xfrm>
          <a:prstGeom prst="rect">
            <a:avLst/>
          </a:prstGeom>
        </p:spPr>
      </p:pic>
      <p:pic>
        <p:nvPicPr>
          <p:cNvPr id="6" name="Imagen 5">
            <a:extLst>
              <a:ext uri="{FF2B5EF4-FFF2-40B4-BE49-F238E27FC236}">
                <a16:creationId xmlns:a16="http://schemas.microsoft.com/office/drawing/2014/main" id="{A3B22679-BB07-B77E-0921-803B072CCE72}"/>
              </a:ext>
            </a:extLst>
          </p:cNvPr>
          <p:cNvPicPr>
            <a:picLocks noChangeAspect="1"/>
          </p:cNvPicPr>
          <p:nvPr/>
        </p:nvPicPr>
        <p:blipFill>
          <a:blip r:embed="rId3"/>
          <a:stretch>
            <a:fillRect/>
          </a:stretch>
        </p:blipFill>
        <p:spPr>
          <a:xfrm>
            <a:off x="3504463" y="884516"/>
            <a:ext cx="3384376" cy="2557999"/>
          </a:xfrm>
          <a:prstGeom prst="rect">
            <a:avLst/>
          </a:prstGeom>
        </p:spPr>
      </p:pic>
      <p:pic>
        <p:nvPicPr>
          <p:cNvPr id="7" name="Imagen 6">
            <a:extLst>
              <a:ext uri="{FF2B5EF4-FFF2-40B4-BE49-F238E27FC236}">
                <a16:creationId xmlns:a16="http://schemas.microsoft.com/office/drawing/2014/main" id="{5829821C-49C6-A537-D66C-9A96BC16CA01}"/>
              </a:ext>
            </a:extLst>
          </p:cNvPr>
          <p:cNvPicPr>
            <a:picLocks noChangeAspect="1"/>
          </p:cNvPicPr>
          <p:nvPr/>
        </p:nvPicPr>
        <p:blipFill>
          <a:blip r:embed="rId4"/>
          <a:stretch>
            <a:fillRect/>
          </a:stretch>
        </p:blipFill>
        <p:spPr>
          <a:xfrm>
            <a:off x="0" y="3391522"/>
            <a:ext cx="3528064" cy="2536548"/>
          </a:xfrm>
          <a:prstGeom prst="rect">
            <a:avLst/>
          </a:prstGeom>
        </p:spPr>
      </p:pic>
      <p:pic>
        <p:nvPicPr>
          <p:cNvPr id="8" name="Imagen 7">
            <a:extLst>
              <a:ext uri="{FF2B5EF4-FFF2-40B4-BE49-F238E27FC236}">
                <a16:creationId xmlns:a16="http://schemas.microsoft.com/office/drawing/2014/main" id="{0C410852-A0CA-6918-8AF5-B10C8C493C4A}"/>
              </a:ext>
            </a:extLst>
          </p:cNvPr>
          <p:cNvPicPr>
            <a:picLocks noChangeAspect="1"/>
          </p:cNvPicPr>
          <p:nvPr/>
        </p:nvPicPr>
        <p:blipFill>
          <a:blip r:embed="rId5"/>
          <a:stretch>
            <a:fillRect/>
          </a:stretch>
        </p:blipFill>
        <p:spPr>
          <a:xfrm>
            <a:off x="3528064" y="3371661"/>
            <a:ext cx="3360775" cy="2601823"/>
          </a:xfrm>
          <a:prstGeom prst="rect">
            <a:avLst/>
          </a:prstGeom>
        </p:spPr>
      </p:pic>
      <p:pic>
        <p:nvPicPr>
          <p:cNvPr id="9" name="Imagen 8">
            <a:extLst>
              <a:ext uri="{FF2B5EF4-FFF2-40B4-BE49-F238E27FC236}">
                <a16:creationId xmlns:a16="http://schemas.microsoft.com/office/drawing/2014/main" id="{FA7688D9-FC26-F194-CC0B-1B48CD194FB9}"/>
              </a:ext>
            </a:extLst>
          </p:cNvPr>
          <p:cNvPicPr>
            <a:picLocks noChangeAspect="1"/>
          </p:cNvPicPr>
          <p:nvPr/>
        </p:nvPicPr>
        <p:blipFill>
          <a:blip r:embed="rId6"/>
          <a:stretch>
            <a:fillRect/>
          </a:stretch>
        </p:blipFill>
        <p:spPr>
          <a:xfrm>
            <a:off x="6444208" y="5168616"/>
            <a:ext cx="1673680" cy="1140109"/>
          </a:xfrm>
          <a:prstGeom prst="rect">
            <a:avLst/>
          </a:prstGeom>
        </p:spPr>
      </p:pic>
      <p:sp>
        <p:nvSpPr>
          <p:cNvPr id="10" name="CuadroTexto 9">
            <a:extLst>
              <a:ext uri="{FF2B5EF4-FFF2-40B4-BE49-F238E27FC236}">
                <a16:creationId xmlns:a16="http://schemas.microsoft.com/office/drawing/2014/main" id="{59F3B1A6-5957-C49A-7FDC-D28298825F7A}"/>
              </a:ext>
            </a:extLst>
          </p:cNvPr>
          <p:cNvSpPr txBox="1"/>
          <p:nvPr/>
        </p:nvSpPr>
        <p:spPr>
          <a:xfrm>
            <a:off x="6673031" y="1248338"/>
            <a:ext cx="2470969" cy="1754326"/>
          </a:xfrm>
          <a:prstGeom prst="rect">
            <a:avLst/>
          </a:prstGeom>
          <a:noFill/>
        </p:spPr>
        <p:txBody>
          <a:bodyPr wrap="square" rtlCol="0">
            <a:spAutoFit/>
          </a:bodyPr>
          <a:lstStyle/>
          <a:p>
            <a:r>
              <a:rPr lang="es-ES" dirty="0" err="1"/>
              <a:t>Macrofagos</a:t>
            </a:r>
            <a:r>
              <a:rPr lang="es-ES" dirty="0"/>
              <a:t> &gt;85%</a:t>
            </a:r>
          </a:p>
          <a:p>
            <a:r>
              <a:rPr lang="es-ES" dirty="0"/>
              <a:t>Linfocitos 10 – 15%</a:t>
            </a:r>
          </a:p>
          <a:p>
            <a:r>
              <a:rPr lang="es-ES" dirty="0" err="1"/>
              <a:t>Neutrofilos</a:t>
            </a:r>
            <a:r>
              <a:rPr lang="es-ES" dirty="0"/>
              <a:t> &lt;3%</a:t>
            </a:r>
          </a:p>
          <a:p>
            <a:r>
              <a:rPr lang="es-ES" dirty="0" err="1"/>
              <a:t>Eosinofilos</a:t>
            </a:r>
            <a:r>
              <a:rPr lang="es-ES" dirty="0"/>
              <a:t> &lt;1%</a:t>
            </a:r>
          </a:p>
          <a:p>
            <a:r>
              <a:rPr lang="es-ES" dirty="0"/>
              <a:t>Células epiteliales/</a:t>
            </a:r>
          </a:p>
          <a:p>
            <a:r>
              <a:rPr lang="es-ES" dirty="0" err="1"/>
              <a:t>Cilindricas</a:t>
            </a:r>
            <a:r>
              <a:rPr lang="es-ES" dirty="0"/>
              <a:t> ciliadas&lt;5%</a:t>
            </a:r>
          </a:p>
        </p:txBody>
      </p:sp>
    </p:spTree>
    <p:extLst>
      <p:ext uri="{BB962C8B-B14F-4D97-AF65-F5344CB8AC3E}">
        <p14:creationId xmlns:p14="http://schemas.microsoft.com/office/powerpoint/2010/main" val="41700782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8B8647-1E6E-796A-1C4E-1ACBFAE58A14}"/>
              </a:ext>
            </a:extLst>
          </p:cNvPr>
          <p:cNvSpPr>
            <a:spLocks noGrp="1"/>
          </p:cNvSpPr>
          <p:nvPr>
            <p:ph type="title"/>
          </p:nvPr>
        </p:nvSpPr>
        <p:spPr/>
        <p:txBody>
          <a:bodyPr/>
          <a:lstStyle/>
          <a:p>
            <a:r>
              <a:rPr lang="es-ES" dirty="0"/>
              <a:t>Lavado </a:t>
            </a:r>
            <a:r>
              <a:rPr lang="es-ES" dirty="0" err="1"/>
              <a:t>Bronquialveolar</a:t>
            </a:r>
            <a:endParaRPr lang="es-ES" dirty="0"/>
          </a:p>
        </p:txBody>
      </p:sp>
      <p:pic>
        <p:nvPicPr>
          <p:cNvPr id="6" name="Marcador de contenido 5">
            <a:extLst>
              <a:ext uri="{FF2B5EF4-FFF2-40B4-BE49-F238E27FC236}">
                <a16:creationId xmlns:a16="http://schemas.microsoft.com/office/drawing/2014/main" id="{5801B784-E958-61B9-6C06-5CEDF8E03193}"/>
              </a:ext>
            </a:extLst>
          </p:cNvPr>
          <p:cNvPicPr>
            <a:picLocks noGrp="1" noChangeAspect="1"/>
          </p:cNvPicPr>
          <p:nvPr>
            <p:ph idx="1"/>
          </p:nvPr>
        </p:nvPicPr>
        <p:blipFill>
          <a:blip r:embed="rId2"/>
          <a:stretch>
            <a:fillRect/>
          </a:stretch>
        </p:blipFill>
        <p:spPr>
          <a:xfrm>
            <a:off x="611560" y="1154308"/>
            <a:ext cx="3372321" cy="2238687"/>
          </a:xfrm>
        </p:spPr>
      </p:pic>
      <p:sp>
        <p:nvSpPr>
          <p:cNvPr id="4" name="Marcador de pie de página 3">
            <a:extLst>
              <a:ext uri="{FF2B5EF4-FFF2-40B4-BE49-F238E27FC236}">
                <a16:creationId xmlns:a16="http://schemas.microsoft.com/office/drawing/2014/main" id="{4B16A854-3BBD-63C4-4D2D-76290A3694D1}"/>
              </a:ext>
            </a:extLst>
          </p:cNvPr>
          <p:cNvSpPr>
            <a:spLocks noGrp="1"/>
          </p:cNvSpPr>
          <p:nvPr>
            <p:ph type="ftr" sz="quarter" idx="3"/>
          </p:nvPr>
        </p:nvSpPr>
        <p:spPr/>
        <p:txBody>
          <a:bodyPr/>
          <a:lstStyle/>
          <a:p>
            <a:endParaRPr lang="es-ES" dirty="0"/>
          </a:p>
        </p:txBody>
      </p:sp>
      <p:pic>
        <p:nvPicPr>
          <p:cNvPr id="10" name="Imagen 9">
            <a:extLst>
              <a:ext uri="{FF2B5EF4-FFF2-40B4-BE49-F238E27FC236}">
                <a16:creationId xmlns:a16="http://schemas.microsoft.com/office/drawing/2014/main" id="{6E9C4118-EB4C-E6AC-9462-93C4DE67FFED}"/>
              </a:ext>
            </a:extLst>
          </p:cNvPr>
          <p:cNvPicPr>
            <a:picLocks noChangeAspect="1"/>
          </p:cNvPicPr>
          <p:nvPr/>
        </p:nvPicPr>
        <p:blipFill>
          <a:blip r:embed="rId3"/>
          <a:stretch>
            <a:fillRect/>
          </a:stretch>
        </p:blipFill>
        <p:spPr>
          <a:xfrm>
            <a:off x="1691680" y="3717396"/>
            <a:ext cx="6744641" cy="2057687"/>
          </a:xfrm>
          <a:prstGeom prst="rect">
            <a:avLst/>
          </a:prstGeom>
        </p:spPr>
      </p:pic>
      <p:sp>
        <p:nvSpPr>
          <p:cNvPr id="12" name="CuadroTexto 11">
            <a:extLst>
              <a:ext uri="{FF2B5EF4-FFF2-40B4-BE49-F238E27FC236}">
                <a16:creationId xmlns:a16="http://schemas.microsoft.com/office/drawing/2014/main" id="{BD50FA46-DF96-D48B-1087-376E052B09C7}"/>
              </a:ext>
            </a:extLst>
          </p:cNvPr>
          <p:cNvSpPr txBox="1"/>
          <p:nvPr/>
        </p:nvSpPr>
        <p:spPr>
          <a:xfrm>
            <a:off x="4283968" y="1119489"/>
            <a:ext cx="4572000" cy="2308324"/>
          </a:xfrm>
          <a:prstGeom prst="rect">
            <a:avLst/>
          </a:prstGeom>
          <a:noFill/>
        </p:spPr>
        <p:txBody>
          <a:bodyPr wrap="square">
            <a:spAutoFit/>
          </a:bodyPr>
          <a:lstStyle/>
          <a:p>
            <a:r>
              <a:rPr lang="es-ES" dirty="0">
                <a:solidFill>
                  <a:srgbClr val="7F7E7E"/>
                </a:solidFill>
                <a:latin typeface="Arial" panose="020B0604020202020204" pitchFamily="34" charset="0"/>
              </a:rPr>
              <a:t>P</a:t>
            </a:r>
            <a:r>
              <a:rPr lang="es-ES" b="0" i="0" dirty="0">
                <a:solidFill>
                  <a:srgbClr val="7F7E7E"/>
                </a:solidFill>
                <a:effectLst/>
                <a:latin typeface="Arial" panose="020B0604020202020204" pitchFamily="34" charset="0"/>
              </a:rPr>
              <a:t>atrón de LBA linfocítico en:</a:t>
            </a:r>
          </a:p>
          <a:p>
            <a:r>
              <a:rPr lang="es-ES" dirty="0">
                <a:solidFill>
                  <a:srgbClr val="7F7E7E"/>
                </a:solidFill>
                <a:latin typeface="Arial" panose="020B0604020202020204" pitchFamily="34" charset="0"/>
              </a:rPr>
              <a:t>E</a:t>
            </a:r>
            <a:r>
              <a:rPr lang="es-ES" b="0" i="0" dirty="0">
                <a:solidFill>
                  <a:srgbClr val="7F7E7E"/>
                </a:solidFill>
                <a:effectLst/>
                <a:latin typeface="Arial" panose="020B0604020202020204" pitchFamily="34" charset="0"/>
              </a:rPr>
              <a:t>nfermedades pulmonares granulomatosas, como la sarcoidosis.</a:t>
            </a:r>
          </a:p>
          <a:p>
            <a:endParaRPr lang="es-ES" b="0" i="0" dirty="0">
              <a:solidFill>
                <a:srgbClr val="7F7E7E"/>
              </a:solidFill>
              <a:effectLst/>
              <a:latin typeface="Arial" panose="020B0604020202020204" pitchFamily="34" charset="0"/>
            </a:endParaRPr>
          </a:p>
          <a:p>
            <a:r>
              <a:rPr lang="es-ES" dirty="0">
                <a:solidFill>
                  <a:srgbClr val="7F7E7E"/>
                </a:solidFill>
                <a:latin typeface="Arial" panose="020B0604020202020204" pitchFamily="34" charset="0"/>
              </a:rPr>
              <a:t>L</a:t>
            </a:r>
            <a:r>
              <a:rPr lang="es-ES" b="0" i="0" dirty="0">
                <a:solidFill>
                  <a:srgbClr val="7F7E7E"/>
                </a:solidFill>
                <a:effectLst/>
                <a:latin typeface="Arial" panose="020B0604020202020204" pitchFamily="34" charset="0"/>
              </a:rPr>
              <a:t>a neumonitis por hipersensibilidad.</a:t>
            </a:r>
          </a:p>
          <a:p>
            <a:endParaRPr lang="es-ES" b="0" i="0" dirty="0">
              <a:solidFill>
                <a:srgbClr val="7F7E7E"/>
              </a:solidFill>
              <a:effectLst/>
              <a:latin typeface="Arial" panose="020B0604020202020204" pitchFamily="34" charset="0"/>
            </a:endParaRPr>
          </a:p>
          <a:p>
            <a:r>
              <a:rPr lang="es-ES" dirty="0">
                <a:solidFill>
                  <a:srgbClr val="7F7E7E"/>
                </a:solidFill>
                <a:latin typeface="Arial" panose="020B0604020202020204" pitchFamily="34" charset="0"/>
              </a:rPr>
              <a:t>R</a:t>
            </a:r>
            <a:r>
              <a:rPr lang="es-ES" b="0" i="0" dirty="0">
                <a:solidFill>
                  <a:srgbClr val="7F7E7E"/>
                </a:solidFill>
                <a:effectLst/>
                <a:latin typeface="Arial" panose="020B0604020202020204" pitchFamily="34" charset="0"/>
              </a:rPr>
              <a:t>eacciones inmunitarias del pulmón a algunos fármacos</a:t>
            </a:r>
            <a:endParaRPr lang="es-ES" dirty="0"/>
          </a:p>
        </p:txBody>
      </p:sp>
    </p:spTree>
    <p:extLst>
      <p:ext uri="{BB962C8B-B14F-4D97-AF65-F5344CB8AC3E}">
        <p14:creationId xmlns:p14="http://schemas.microsoft.com/office/powerpoint/2010/main" val="38141465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5C2241-90EA-8DE9-5DCF-85818D8C108E}"/>
              </a:ext>
            </a:extLst>
          </p:cNvPr>
          <p:cNvSpPr>
            <a:spLocks noGrp="1"/>
          </p:cNvSpPr>
          <p:nvPr>
            <p:ph type="title"/>
          </p:nvPr>
        </p:nvSpPr>
        <p:spPr/>
        <p:txBody>
          <a:bodyPr/>
          <a:lstStyle/>
          <a:p>
            <a:r>
              <a:rPr lang="es-ES" dirty="0"/>
              <a:t>BAL</a:t>
            </a:r>
          </a:p>
        </p:txBody>
      </p:sp>
      <p:sp>
        <p:nvSpPr>
          <p:cNvPr id="4" name="Marcador de pie de página 3">
            <a:extLst>
              <a:ext uri="{FF2B5EF4-FFF2-40B4-BE49-F238E27FC236}">
                <a16:creationId xmlns:a16="http://schemas.microsoft.com/office/drawing/2014/main" id="{54BEB1BC-DA86-E132-E2DE-3E5BC9BA97D2}"/>
              </a:ext>
            </a:extLst>
          </p:cNvPr>
          <p:cNvSpPr>
            <a:spLocks noGrp="1"/>
          </p:cNvSpPr>
          <p:nvPr>
            <p:ph type="ftr" sz="quarter" idx="3"/>
          </p:nvPr>
        </p:nvSpPr>
        <p:spPr/>
        <p:txBody>
          <a:bodyPr/>
          <a:lstStyle/>
          <a:p>
            <a:endParaRPr lang="es-ES" dirty="0"/>
          </a:p>
        </p:txBody>
      </p:sp>
      <p:pic>
        <p:nvPicPr>
          <p:cNvPr id="5" name="Marcador de contenido 4">
            <a:extLst>
              <a:ext uri="{FF2B5EF4-FFF2-40B4-BE49-F238E27FC236}">
                <a16:creationId xmlns:a16="http://schemas.microsoft.com/office/drawing/2014/main" id="{6285FD63-A105-87E6-49B1-3A80CE530CD3}"/>
              </a:ext>
            </a:extLst>
          </p:cNvPr>
          <p:cNvPicPr>
            <a:picLocks noGrp="1" noChangeAspect="1"/>
          </p:cNvPicPr>
          <p:nvPr>
            <p:ph idx="1"/>
          </p:nvPr>
        </p:nvPicPr>
        <p:blipFill>
          <a:blip r:embed="rId2"/>
          <a:stretch>
            <a:fillRect/>
          </a:stretch>
        </p:blipFill>
        <p:spPr>
          <a:xfrm>
            <a:off x="2339752" y="1412776"/>
            <a:ext cx="5007538" cy="3172196"/>
          </a:xfrm>
          <a:prstGeom prst="rect">
            <a:avLst/>
          </a:prstGeom>
        </p:spPr>
      </p:pic>
    </p:spTree>
    <p:extLst>
      <p:ext uri="{BB962C8B-B14F-4D97-AF65-F5344CB8AC3E}">
        <p14:creationId xmlns:p14="http://schemas.microsoft.com/office/powerpoint/2010/main" val="12652131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EC28C9-9B3D-6137-FB51-2C690D6A7835}"/>
              </a:ext>
            </a:extLst>
          </p:cNvPr>
          <p:cNvSpPr>
            <a:spLocks noGrp="1"/>
          </p:cNvSpPr>
          <p:nvPr>
            <p:ph type="title"/>
          </p:nvPr>
        </p:nvSpPr>
        <p:spPr/>
        <p:txBody>
          <a:bodyPr/>
          <a:lstStyle/>
          <a:p>
            <a:r>
              <a:rPr lang="es-ES" dirty="0"/>
              <a:t>BAL: NEUMONIA LIPOIDEA</a:t>
            </a:r>
          </a:p>
        </p:txBody>
      </p:sp>
      <p:sp>
        <p:nvSpPr>
          <p:cNvPr id="4" name="Marcador de pie de página 3">
            <a:extLst>
              <a:ext uri="{FF2B5EF4-FFF2-40B4-BE49-F238E27FC236}">
                <a16:creationId xmlns:a16="http://schemas.microsoft.com/office/drawing/2014/main" id="{FF3DAFAD-93C5-4BF2-1FFD-608CEF09EF76}"/>
              </a:ext>
            </a:extLst>
          </p:cNvPr>
          <p:cNvSpPr>
            <a:spLocks noGrp="1"/>
          </p:cNvSpPr>
          <p:nvPr>
            <p:ph type="ftr" sz="quarter" idx="3"/>
          </p:nvPr>
        </p:nvSpPr>
        <p:spPr/>
        <p:txBody>
          <a:bodyPr/>
          <a:lstStyle/>
          <a:p>
            <a:endParaRPr lang="es-ES" dirty="0"/>
          </a:p>
        </p:txBody>
      </p:sp>
      <p:pic>
        <p:nvPicPr>
          <p:cNvPr id="5" name="Marcador de contenido 4">
            <a:extLst>
              <a:ext uri="{FF2B5EF4-FFF2-40B4-BE49-F238E27FC236}">
                <a16:creationId xmlns:a16="http://schemas.microsoft.com/office/drawing/2014/main" id="{A51FA526-2028-0780-36D2-4D04895B2401}"/>
              </a:ext>
            </a:extLst>
          </p:cNvPr>
          <p:cNvPicPr>
            <a:picLocks noGrp="1" noChangeAspect="1"/>
          </p:cNvPicPr>
          <p:nvPr>
            <p:ph idx="1"/>
          </p:nvPr>
        </p:nvPicPr>
        <p:blipFill>
          <a:blip r:embed="rId2"/>
          <a:stretch>
            <a:fillRect/>
          </a:stretch>
        </p:blipFill>
        <p:spPr>
          <a:xfrm>
            <a:off x="658765" y="981075"/>
            <a:ext cx="7837582" cy="4968875"/>
          </a:xfrm>
          <a:prstGeom prst="rect">
            <a:avLst/>
          </a:prstGeom>
        </p:spPr>
      </p:pic>
    </p:spTree>
    <p:extLst>
      <p:ext uri="{BB962C8B-B14F-4D97-AF65-F5344CB8AC3E}">
        <p14:creationId xmlns:p14="http://schemas.microsoft.com/office/powerpoint/2010/main" val="22318686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a:extLst>
              <a:ext uri="{FF2B5EF4-FFF2-40B4-BE49-F238E27FC236}">
                <a16:creationId xmlns:a16="http://schemas.microsoft.com/office/drawing/2014/main" id="{B5CFE327-6C02-8BE5-2BD7-DE2B6F04FF64}"/>
              </a:ext>
            </a:extLst>
          </p:cNvPr>
          <p:cNvSpPr>
            <a:spLocks noGrp="1"/>
          </p:cNvSpPr>
          <p:nvPr>
            <p:ph type="ftr" sz="quarter" idx="3"/>
          </p:nvPr>
        </p:nvSpPr>
        <p:spPr/>
        <p:txBody>
          <a:bodyPr/>
          <a:lstStyle/>
          <a:p>
            <a:endParaRPr lang="es-ES" dirty="0"/>
          </a:p>
        </p:txBody>
      </p:sp>
      <p:sp>
        <p:nvSpPr>
          <p:cNvPr id="5" name="Título 1">
            <a:extLst>
              <a:ext uri="{FF2B5EF4-FFF2-40B4-BE49-F238E27FC236}">
                <a16:creationId xmlns:a16="http://schemas.microsoft.com/office/drawing/2014/main" id="{AB4FB8E5-E75A-E313-9209-73F8FFA73989}"/>
              </a:ext>
            </a:extLst>
          </p:cNvPr>
          <p:cNvSpPr>
            <a:spLocks noGrp="1"/>
          </p:cNvSpPr>
          <p:nvPr>
            <p:ph type="title"/>
          </p:nvPr>
        </p:nvSpPr>
        <p:spPr>
          <a:xfrm>
            <a:off x="468313" y="0"/>
            <a:ext cx="7199312" cy="836613"/>
          </a:xfrm>
        </p:spPr>
        <p:txBody>
          <a:bodyPr>
            <a:normAutofit/>
          </a:bodyPr>
          <a:lstStyle/>
          <a:p>
            <a:r>
              <a:rPr lang="es-ES" sz="2800" dirty="0"/>
              <a:t>Cuando  hacer una Biopsia</a:t>
            </a:r>
          </a:p>
        </p:txBody>
      </p:sp>
      <p:sp>
        <p:nvSpPr>
          <p:cNvPr id="3" name="CuadroTexto 2">
            <a:extLst>
              <a:ext uri="{FF2B5EF4-FFF2-40B4-BE49-F238E27FC236}">
                <a16:creationId xmlns:a16="http://schemas.microsoft.com/office/drawing/2014/main" id="{D2FB49A9-742E-C429-247A-88A5D0613597}"/>
              </a:ext>
            </a:extLst>
          </p:cNvPr>
          <p:cNvSpPr txBox="1"/>
          <p:nvPr/>
        </p:nvSpPr>
        <p:spPr>
          <a:xfrm>
            <a:off x="323528" y="1268760"/>
            <a:ext cx="7714431" cy="2862322"/>
          </a:xfrm>
          <a:prstGeom prst="rect">
            <a:avLst/>
          </a:prstGeom>
          <a:noFill/>
        </p:spPr>
        <p:txBody>
          <a:bodyPr wrap="square">
            <a:spAutoFit/>
          </a:bodyPr>
          <a:lstStyle/>
          <a:p>
            <a:pPr marL="0" indent="0">
              <a:buNone/>
            </a:pPr>
            <a:r>
              <a:rPr lang="es-ES" sz="1800" dirty="0">
                <a:solidFill>
                  <a:srgbClr val="7B0D52"/>
                </a:solidFill>
                <a:latin typeface="AdvTT26e64a0d.BI"/>
              </a:rPr>
              <a:t>La biopsia pulmonar se sugiere:</a:t>
            </a:r>
          </a:p>
          <a:p>
            <a:pPr marL="0" indent="0">
              <a:buNone/>
            </a:pPr>
            <a:endParaRPr lang="es-ES" sz="1800" dirty="0">
              <a:solidFill>
                <a:srgbClr val="7B0D52"/>
              </a:solidFill>
              <a:latin typeface="AdvTT26e64a0d.BI"/>
            </a:endParaRPr>
          </a:p>
          <a:p>
            <a:pPr marL="0" indent="0">
              <a:buNone/>
            </a:pPr>
            <a:r>
              <a:rPr lang="es-ES" sz="1800" dirty="0">
                <a:solidFill>
                  <a:srgbClr val="7B0D52"/>
                </a:solidFill>
                <a:latin typeface="AdvTT26e64a0d.BI"/>
              </a:rPr>
              <a:t> Cuando las investigaciones descritas anteriormente resultan en un diagnóstico incierto o para descartar neumonía de cualquier otro origen, incluso en pacientes con cáncer en estadio avanzado.</a:t>
            </a:r>
          </a:p>
          <a:p>
            <a:pPr marL="0" indent="0">
              <a:buNone/>
            </a:pPr>
            <a:endParaRPr lang="es-ES" sz="1800" dirty="0">
              <a:solidFill>
                <a:srgbClr val="7B0D52"/>
              </a:solidFill>
              <a:latin typeface="AdvTT26e64a0d.BI"/>
            </a:endParaRPr>
          </a:p>
          <a:p>
            <a:pPr marL="0" indent="0">
              <a:buNone/>
            </a:pPr>
            <a:r>
              <a:rPr lang="es-ES" sz="1800" dirty="0">
                <a:solidFill>
                  <a:srgbClr val="7B0D52"/>
                </a:solidFill>
                <a:latin typeface="AdvTT26e64a0d.BI"/>
              </a:rPr>
              <a:t>Una biopsia, ya sea durante la broncoscopia o la cirugía (preferiblemente cirugía </a:t>
            </a:r>
            <a:r>
              <a:rPr lang="es-ES" sz="1800" dirty="0" err="1">
                <a:solidFill>
                  <a:srgbClr val="7B0D52"/>
                </a:solidFill>
                <a:latin typeface="AdvTT26e64a0d.BI"/>
              </a:rPr>
              <a:t>toracoscópica</a:t>
            </a:r>
            <a:r>
              <a:rPr lang="es-ES" sz="1800" dirty="0">
                <a:solidFill>
                  <a:srgbClr val="7B0D52"/>
                </a:solidFill>
                <a:latin typeface="AdvTT26e64a0d.BI"/>
              </a:rPr>
              <a:t> asistida por video), puede revelar rasgos histológicos característicos, como NSIP, HP, OP y DAD. </a:t>
            </a:r>
            <a:br>
              <a:rPr lang="es-ES" sz="1800" dirty="0">
                <a:solidFill>
                  <a:srgbClr val="7B0D52"/>
                </a:solidFill>
                <a:latin typeface="AdvTT26e64a0d.BI"/>
              </a:rPr>
            </a:br>
            <a:endParaRPr lang="es-ES" dirty="0"/>
          </a:p>
        </p:txBody>
      </p:sp>
    </p:spTree>
    <p:extLst>
      <p:ext uri="{BB962C8B-B14F-4D97-AF65-F5344CB8AC3E}">
        <p14:creationId xmlns:p14="http://schemas.microsoft.com/office/powerpoint/2010/main" val="33956531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3E2199-3A9A-C687-6783-C6C5141BF6E0}"/>
              </a:ext>
            </a:extLst>
          </p:cNvPr>
          <p:cNvSpPr>
            <a:spLocks noGrp="1"/>
          </p:cNvSpPr>
          <p:nvPr>
            <p:ph type="title"/>
          </p:nvPr>
        </p:nvSpPr>
        <p:spPr/>
        <p:txBody>
          <a:bodyPr/>
          <a:lstStyle/>
          <a:p>
            <a:r>
              <a:rPr lang="es-ES" sz="1800" b="0" dirty="0">
                <a:solidFill>
                  <a:srgbClr val="EBEBEB"/>
                </a:solidFill>
                <a:latin typeface="Arial Nova Light" panose="020F0502020204030204" pitchFamily="34" charset="0"/>
              </a:rPr>
              <a:t>Cuña pulmonar quirúrgica "Biopsia" </a:t>
            </a:r>
            <a:r>
              <a:rPr lang="es-ES" dirty="0"/>
              <a:t/>
            </a:r>
            <a:br>
              <a:rPr lang="es-ES" dirty="0"/>
            </a:br>
            <a:endParaRPr lang="es-ES" dirty="0"/>
          </a:p>
        </p:txBody>
      </p:sp>
      <p:pic>
        <p:nvPicPr>
          <p:cNvPr id="6" name="Imagen 5">
            <a:extLst>
              <a:ext uri="{FF2B5EF4-FFF2-40B4-BE49-F238E27FC236}">
                <a16:creationId xmlns:a16="http://schemas.microsoft.com/office/drawing/2014/main" id="{7E0AD7E2-4AAA-0E77-CD37-465D940AE387}"/>
              </a:ext>
            </a:extLst>
          </p:cNvPr>
          <p:cNvPicPr>
            <a:picLocks noChangeAspect="1"/>
          </p:cNvPicPr>
          <p:nvPr/>
        </p:nvPicPr>
        <p:blipFill>
          <a:blip r:embed="rId2"/>
          <a:stretch>
            <a:fillRect/>
          </a:stretch>
        </p:blipFill>
        <p:spPr>
          <a:xfrm>
            <a:off x="539552" y="1268760"/>
            <a:ext cx="4354438" cy="3591829"/>
          </a:xfrm>
          <a:prstGeom prst="rect">
            <a:avLst/>
          </a:prstGeom>
        </p:spPr>
      </p:pic>
      <p:sp>
        <p:nvSpPr>
          <p:cNvPr id="10" name="CuadroTexto 9">
            <a:extLst>
              <a:ext uri="{FF2B5EF4-FFF2-40B4-BE49-F238E27FC236}">
                <a16:creationId xmlns:a16="http://schemas.microsoft.com/office/drawing/2014/main" id="{851DA37B-7886-23A5-501D-5CD51FFF90BD}"/>
              </a:ext>
            </a:extLst>
          </p:cNvPr>
          <p:cNvSpPr txBox="1"/>
          <p:nvPr/>
        </p:nvSpPr>
        <p:spPr>
          <a:xfrm>
            <a:off x="5165552" y="1844824"/>
            <a:ext cx="3494434" cy="2031325"/>
          </a:xfrm>
          <a:prstGeom prst="rect">
            <a:avLst/>
          </a:prstGeom>
          <a:noFill/>
        </p:spPr>
        <p:txBody>
          <a:bodyPr wrap="square">
            <a:spAutoFit/>
          </a:bodyPr>
          <a:lstStyle/>
          <a:p>
            <a:r>
              <a:rPr lang="es-ES" b="1" dirty="0">
                <a:latin typeface="Helvetica" panose="020B0604020202020204" pitchFamily="34" charset="0"/>
              </a:rPr>
              <a:t>Alta morbilidad perioperatoria
Hospitalización prolongada, neumonía, aceleración de la enfermedad
Riesgo de mortalidad
Electivo: ~ 2-4% </a:t>
            </a:r>
          </a:p>
          <a:p>
            <a:r>
              <a:rPr lang="es-ES" b="1" dirty="0">
                <a:latin typeface="Helvetica" panose="020B0604020202020204" pitchFamily="34" charset="0"/>
              </a:rPr>
              <a:t>No electivo: hasta 20% </a:t>
            </a:r>
            <a:endParaRPr lang="es-ES" dirty="0"/>
          </a:p>
        </p:txBody>
      </p:sp>
      <p:sp>
        <p:nvSpPr>
          <p:cNvPr id="12" name="CuadroTexto 11">
            <a:extLst>
              <a:ext uri="{FF2B5EF4-FFF2-40B4-BE49-F238E27FC236}">
                <a16:creationId xmlns:a16="http://schemas.microsoft.com/office/drawing/2014/main" id="{DC3C2EFF-E582-3B4A-8E95-38384AB2A42D}"/>
              </a:ext>
            </a:extLst>
          </p:cNvPr>
          <p:cNvSpPr txBox="1"/>
          <p:nvPr/>
        </p:nvSpPr>
        <p:spPr>
          <a:xfrm>
            <a:off x="442056" y="5323914"/>
            <a:ext cx="7200800" cy="1200329"/>
          </a:xfrm>
          <a:prstGeom prst="rect">
            <a:avLst/>
          </a:prstGeom>
          <a:noFill/>
        </p:spPr>
        <p:txBody>
          <a:bodyPr wrap="square">
            <a:spAutoFit/>
          </a:bodyPr>
          <a:lstStyle/>
          <a:p>
            <a:r>
              <a:rPr lang="es-ES" b="1" dirty="0">
                <a:latin typeface="Helvetica" panose="020B0604020202020204" pitchFamily="34" charset="0"/>
              </a:rPr>
              <a:t>
Por lo general, las biopsias se toman de 3 sitios: lóbulo superior, medio e inferior </a:t>
            </a:r>
            <a:r>
              <a:rPr lang="en-US" dirty="0"/>
              <a:t/>
            </a:r>
            <a:br>
              <a:rPr lang="en-US" dirty="0"/>
            </a:br>
            <a:endParaRPr lang="es-ES" dirty="0"/>
          </a:p>
        </p:txBody>
      </p:sp>
    </p:spTree>
    <p:extLst>
      <p:ext uri="{BB962C8B-B14F-4D97-AF65-F5344CB8AC3E}">
        <p14:creationId xmlns:p14="http://schemas.microsoft.com/office/powerpoint/2010/main" val="27645037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61FD7C-8D01-453C-F257-3862EB236430}"/>
              </a:ext>
            </a:extLst>
          </p:cNvPr>
          <p:cNvSpPr>
            <a:spLocks noGrp="1"/>
          </p:cNvSpPr>
          <p:nvPr>
            <p:ph type="title"/>
          </p:nvPr>
        </p:nvSpPr>
        <p:spPr/>
        <p:txBody>
          <a:bodyPr/>
          <a:lstStyle/>
          <a:p>
            <a:r>
              <a:rPr lang="es-ES" dirty="0"/>
              <a:t>Biopsia transbronquial</a:t>
            </a:r>
          </a:p>
        </p:txBody>
      </p:sp>
      <p:sp>
        <p:nvSpPr>
          <p:cNvPr id="4" name="Marcador de pie de página 3">
            <a:extLst>
              <a:ext uri="{FF2B5EF4-FFF2-40B4-BE49-F238E27FC236}">
                <a16:creationId xmlns:a16="http://schemas.microsoft.com/office/drawing/2014/main" id="{35EEDAD4-C3F3-9530-60C0-0C689D5FD239}"/>
              </a:ext>
            </a:extLst>
          </p:cNvPr>
          <p:cNvSpPr>
            <a:spLocks noGrp="1"/>
          </p:cNvSpPr>
          <p:nvPr>
            <p:ph type="ftr" sz="quarter" idx="3"/>
          </p:nvPr>
        </p:nvSpPr>
        <p:spPr/>
        <p:txBody>
          <a:bodyPr/>
          <a:lstStyle/>
          <a:p>
            <a:endParaRPr lang="es-ES" dirty="0"/>
          </a:p>
        </p:txBody>
      </p:sp>
      <p:pic>
        <p:nvPicPr>
          <p:cNvPr id="10" name="Marcador de contenido 9">
            <a:extLst>
              <a:ext uri="{FF2B5EF4-FFF2-40B4-BE49-F238E27FC236}">
                <a16:creationId xmlns:a16="http://schemas.microsoft.com/office/drawing/2014/main" id="{9D27B7C4-388C-8978-D192-8B1D4158CEF0}"/>
              </a:ext>
            </a:extLst>
          </p:cNvPr>
          <p:cNvPicPr>
            <a:picLocks noGrp="1" noChangeAspect="1"/>
          </p:cNvPicPr>
          <p:nvPr>
            <p:ph idx="1"/>
          </p:nvPr>
        </p:nvPicPr>
        <p:blipFill>
          <a:blip r:embed="rId2"/>
          <a:stretch>
            <a:fillRect/>
          </a:stretch>
        </p:blipFill>
        <p:spPr>
          <a:xfrm>
            <a:off x="1043608" y="1817787"/>
            <a:ext cx="3353192" cy="3600053"/>
          </a:xfrm>
        </p:spPr>
      </p:pic>
      <p:pic>
        <p:nvPicPr>
          <p:cNvPr id="12" name="Imagen 11">
            <a:extLst>
              <a:ext uri="{FF2B5EF4-FFF2-40B4-BE49-F238E27FC236}">
                <a16:creationId xmlns:a16="http://schemas.microsoft.com/office/drawing/2014/main" id="{79C955E6-5497-4B4A-58F3-67E2E9DF08FB}"/>
              </a:ext>
            </a:extLst>
          </p:cNvPr>
          <p:cNvPicPr>
            <a:picLocks noChangeAspect="1"/>
          </p:cNvPicPr>
          <p:nvPr/>
        </p:nvPicPr>
        <p:blipFill>
          <a:blip r:embed="rId3"/>
          <a:stretch>
            <a:fillRect/>
          </a:stretch>
        </p:blipFill>
        <p:spPr>
          <a:xfrm>
            <a:off x="5508104" y="1648643"/>
            <a:ext cx="2290564" cy="2150585"/>
          </a:xfrm>
          <a:prstGeom prst="rect">
            <a:avLst/>
          </a:prstGeom>
        </p:spPr>
      </p:pic>
      <p:sp>
        <p:nvSpPr>
          <p:cNvPr id="13" name="CuadroTexto 12">
            <a:extLst>
              <a:ext uri="{FF2B5EF4-FFF2-40B4-BE49-F238E27FC236}">
                <a16:creationId xmlns:a16="http://schemas.microsoft.com/office/drawing/2014/main" id="{766911F5-8088-4D4D-A78D-C16C1EC55ADE}"/>
              </a:ext>
            </a:extLst>
          </p:cNvPr>
          <p:cNvSpPr txBox="1"/>
          <p:nvPr/>
        </p:nvSpPr>
        <p:spPr>
          <a:xfrm>
            <a:off x="4589476" y="3799228"/>
            <a:ext cx="2287806" cy="369332"/>
          </a:xfrm>
          <a:prstGeom prst="rect">
            <a:avLst/>
          </a:prstGeom>
          <a:noFill/>
        </p:spPr>
        <p:txBody>
          <a:bodyPr wrap="none" rtlCol="0">
            <a:spAutoFit/>
          </a:bodyPr>
          <a:lstStyle/>
          <a:p>
            <a:r>
              <a:rPr lang="es-ES" dirty="0"/>
              <a:t>Biopsia transbronquial</a:t>
            </a:r>
          </a:p>
        </p:txBody>
      </p:sp>
      <p:sp>
        <p:nvSpPr>
          <p:cNvPr id="14" name="CuadroTexto 13">
            <a:extLst>
              <a:ext uri="{FF2B5EF4-FFF2-40B4-BE49-F238E27FC236}">
                <a16:creationId xmlns:a16="http://schemas.microsoft.com/office/drawing/2014/main" id="{894657FE-5E98-78B5-0232-FDED9928B767}"/>
              </a:ext>
            </a:extLst>
          </p:cNvPr>
          <p:cNvSpPr txBox="1"/>
          <p:nvPr/>
        </p:nvSpPr>
        <p:spPr>
          <a:xfrm>
            <a:off x="6877282" y="3799228"/>
            <a:ext cx="1678554" cy="369332"/>
          </a:xfrm>
          <a:prstGeom prst="rect">
            <a:avLst/>
          </a:prstGeom>
          <a:noFill/>
        </p:spPr>
        <p:txBody>
          <a:bodyPr wrap="square" rtlCol="0">
            <a:spAutoFit/>
          </a:bodyPr>
          <a:lstStyle/>
          <a:p>
            <a:r>
              <a:rPr lang="es-ES" dirty="0" err="1"/>
              <a:t>Criobiopsia</a:t>
            </a:r>
            <a:endParaRPr lang="es-ES" dirty="0"/>
          </a:p>
        </p:txBody>
      </p:sp>
    </p:spTree>
    <p:extLst>
      <p:ext uri="{BB962C8B-B14F-4D97-AF65-F5344CB8AC3E}">
        <p14:creationId xmlns:p14="http://schemas.microsoft.com/office/powerpoint/2010/main" val="2750177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8BFB98-A171-D182-03B0-106F14E96258}"/>
              </a:ext>
            </a:extLst>
          </p:cNvPr>
          <p:cNvSpPr>
            <a:spLocks noGrp="1"/>
          </p:cNvSpPr>
          <p:nvPr>
            <p:ph type="title"/>
          </p:nvPr>
        </p:nvSpPr>
        <p:spPr/>
        <p:txBody>
          <a:bodyPr/>
          <a:lstStyle/>
          <a:p>
            <a:r>
              <a:rPr lang="es-ES" b="0" dirty="0" err="1">
                <a:solidFill>
                  <a:srgbClr val="EBEBEB"/>
                </a:solidFill>
                <a:latin typeface="Arial Nova Light" panose="020B0304020202020204" pitchFamily="34" charset="0"/>
              </a:rPr>
              <a:t>Criobiopsia</a:t>
            </a:r>
            <a:r>
              <a:rPr lang="es-ES" b="0" dirty="0">
                <a:solidFill>
                  <a:srgbClr val="EBEBEB"/>
                </a:solidFill>
                <a:latin typeface="Arial Nova Light" panose="020B0304020202020204" pitchFamily="34" charset="0"/>
              </a:rPr>
              <a:t> </a:t>
            </a:r>
            <a:r>
              <a:rPr lang="es-ES" b="0" dirty="0" err="1">
                <a:solidFill>
                  <a:srgbClr val="EBEBEB"/>
                </a:solidFill>
                <a:latin typeface="Arial Nova Light" panose="020B0304020202020204" pitchFamily="34" charset="0"/>
              </a:rPr>
              <a:t>broncoscópica</a:t>
            </a:r>
            <a:r>
              <a:rPr lang="es-ES" b="0" dirty="0">
                <a:solidFill>
                  <a:srgbClr val="EBEBEB"/>
                </a:solidFill>
                <a:latin typeface="Arial Nova Light" panose="020B0304020202020204" pitchFamily="34" charset="0"/>
              </a:rPr>
              <a:t> 
</a:t>
            </a:r>
            <a:endParaRPr lang="es-ES" dirty="0"/>
          </a:p>
        </p:txBody>
      </p:sp>
      <p:sp>
        <p:nvSpPr>
          <p:cNvPr id="3" name="Marcador de contenido 2">
            <a:extLst>
              <a:ext uri="{FF2B5EF4-FFF2-40B4-BE49-F238E27FC236}">
                <a16:creationId xmlns:a16="http://schemas.microsoft.com/office/drawing/2014/main" id="{E2CBC512-0D33-E11C-05BC-C63A283B8BEC}"/>
              </a:ext>
            </a:extLst>
          </p:cNvPr>
          <p:cNvSpPr>
            <a:spLocks noGrp="1"/>
          </p:cNvSpPr>
          <p:nvPr>
            <p:ph idx="1"/>
          </p:nvPr>
        </p:nvSpPr>
        <p:spPr/>
        <p:txBody>
          <a:bodyPr/>
          <a:lstStyle/>
          <a:p>
            <a:r>
              <a:rPr lang="es-ES" dirty="0"/>
              <a:t/>
            </a:r>
            <a:br>
              <a:rPr lang="es-ES" dirty="0"/>
            </a:br>
            <a:endParaRPr lang="es-ES" dirty="0"/>
          </a:p>
        </p:txBody>
      </p:sp>
      <p:sp>
        <p:nvSpPr>
          <p:cNvPr id="4" name="Marcador de pie de página 3">
            <a:extLst>
              <a:ext uri="{FF2B5EF4-FFF2-40B4-BE49-F238E27FC236}">
                <a16:creationId xmlns:a16="http://schemas.microsoft.com/office/drawing/2014/main" id="{78F9AAD6-ED50-9708-89EA-EA64D8A5C122}"/>
              </a:ext>
            </a:extLst>
          </p:cNvPr>
          <p:cNvSpPr>
            <a:spLocks noGrp="1"/>
          </p:cNvSpPr>
          <p:nvPr>
            <p:ph type="ftr" sz="quarter" idx="3"/>
          </p:nvPr>
        </p:nvSpPr>
        <p:spPr/>
        <p:txBody>
          <a:bodyPr/>
          <a:lstStyle/>
          <a:p>
            <a:endParaRPr lang="es-ES" dirty="0"/>
          </a:p>
        </p:txBody>
      </p:sp>
      <p:sp>
        <p:nvSpPr>
          <p:cNvPr id="6" name="CuadroTexto 5">
            <a:extLst>
              <a:ext uri="{FF2B5EF4-FFF2-40B4-BE49-F238E27FC236}">
                <a16:creationId xmlns:a16="http://schemas.microsoft.com/office/drawing/2014/main" id="{795F1BE1-FFAE-2D24-8B23-F5F64A7AF154}"/>
              </a:ext>
            </a:extLst>
          </p:cNvPr>
          <p:cNvSpPr txBox="1"/>
          <p:nvPr/>
        </p:nvSpPr>
        <p:spPr>
          <a:xfrm>
            <a:off x="1268760" y="5631630"/>
            <a:ext cx="6606480" cy="923330"/>
          </a:xfrm>
          <a:prstGeom prst="rect">
            <a:avLst/>
          </a:prstGeom>
          <a:noFill/>
        </p:spPr>
        <p:txBody>
          <a:bodyPr wrap="square">
            <a:spAutoFit/>
          </a:bodyPr>
          <a:lstStyle/>
          <a:p>
            <a:r>
              <a:rPr lang="en-US" sz="1800" b="0" i="0" dirty="0" err="1">
                <a:effectLst/>
                <a:latin typeface="Arial Nova Light" panose="020B0304020202020204" pitchFamily="34" charset="0"/>
              </a:rPr>
              <a:t>Usa</a:t>
            </a:r>
            <a:r>
              <a:rPr lang="es-ES" dirty="0"/>
              <a:t> una sonda de congelación para adherirse y eliminar el tejido pulmonar </a:t>
            </a:r>
            <a:r>
              <a:rPr lang="en-US" dirty="0"/>
              <a:t/>
            </a:r>
            <a:br>
              <a:rPr lang="en-US" dirty="0"/>
            </a:br>
            <a:endParaRPr lang="es-ES" dirty="0"/>
          </a:p>
        </p:txBody>
      </p:sp>
      <p:pic>
        <p:nvPicPr>
          <p:cNvPr id="8" name="Imagen 7">
            <a:extLst>
              <a:ext uri="{FF2B5EF4-FFF2-40B4-BE49-F238E27FC236}">
                <a16:creationId xmlns:a16="http://schemas.microsoft.com/office/drawing/2014/main" id="{56F83DE1-A64D-C274-DFCB-FD6EEDC9B6EF}"/>
              </a:ext>
            </a:extLst>
          </p:cNvPr>
          <p:cNvPicPr>
            <a:picLocks noChangeAspect="1"/>
          </p:cNvPicPr>
          <p:nvPr/>
        </p:nvPicPr>
        <p:blipFill>
          <a:blip r:embed="rId2"/>
          <a:stretch>
            <a:fillRect/>
          </a:stretch>
        </p:blipFill>
        <p:spPr>
          <a:xfrm>
            <a:off x="1096845" y="1124744"/>
            <a:ext cx="6950309" cy="4039965"/>
          </a:xfrm>
          <a:prstGeom prst="rect">
            <a:avLst/>
          </a:prstGeom>
        </p:spPr>
      </p:pic>
    </p:spTree>
    <p:extLst>
      <p:ext uri="{BB962C8B-B14F-4D97-AF65-F5344CB8AC3E}">
        <p14:creationId xmlns:p14="http://schemas.microsoft.com/office/powerpoint/2010/main" val="36055836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2A9CB4-4643-7E83-F32E-AC5A451655E8}"/>
              </a:ext>
            </a:extLst>
          </p:cNvPr>
          <p:cNvSpPr>
            <a:spLocks noGrp="1"/>
          </p:cNvSpPr>
          <p:nvPr>
            <p:ph type="title"/>
          </p:nvPr>
        </p:nvSpPr>
        <p:spPr/>
        <p:txBody>
          <a:bodyPr/>
          <a:lstStyle/>
          <a:p>
            <a:r>
              <a:rPr lang="es-ES" dirty="0" err="1"/>
              <a:t>Criobiopsia</a:t>
            </a:r>
            <a:endParaRPr lang="es-ES" dirty="0"/>
          </a:p>
        </p:txBody>
      </p:sp>
      <p:pic>
        <p:nvPicPr>
          <p:cNvPr id="6" name="Marcador de contenido 5">
            <a:extLst>
              <a:ext uri="{FF2B5EF4-FFF2-40B4-BE49-F238E27FC236}">
                <a16:creationId xmlns:a16="http://schemas.microsoft.com/office/drawing/2014/main" id="{197129D6-8043-B203-50E3-9B6B3000717E}"/>
              </a:ext>
            </a:extLst>
          </p:cNvPr>
          <p:cNvPicPr>
            <a:picLocks noGrp="1" noChangeAspect="1"/>
          </p:cNvPicPr>
          <p:nvPr>
            <p:ph idx="1"/>
          </p:nvPr>
        </p:nvPicPr>
        <p:blipFill>
          <a:blip r:embed="rId2"/>
          <a:stretch>
            <a:fillRect/>
          </a:stretch>
        </p:blipFill>
        <p:spPr>
          <a:xfrm>
            <a:off x="107504" y="1268760"/>
            <a:ext cx="8218487" cy="3357225"/>
          </a:xfrm>
        </p:spPr>
      </p:pic>
      <p:sp>
        <p:nvSpPr>
          <p:cNvPr id="4" name="Marcador de pie de página 3">
            <a:extLst>
              <a:ext uri="{FF2B5EF4-FFF2-40B4-BE49-F238E27FC236}">
                <a16:creationId xmlns:a16="http://schemas.microsoft.com/office/drawing/2014/main" id="{63B4ABA7-F918-76A4-3F27-B833843098B5}"/>
              </a:ext>
            </a:extLst>
          </p:cNvPr>
          <p:cNvSpPr>
            <a:spLocks noGrp="1"/>
          </p:cNvSpPr>
          <p:nvPr>
            <p:ph type="ftr" sz="quarter" idx="3"/>
          </p:nvPr>
        </p:nvSpPr>
        <p:spPr/>
        <p:txBody>
          <a:bodyPr/>
          <a:lstStyle/>
          <a:p>
            <a:endParaRPr lang="es-ES" dirty="0"/>
          </a:p>
        </p:txBody>
      </p:sp>
    </p:spTree>
    <p:extLst>
      <p:ext uri="{BB962C8B-B14F-4D97-AF65-F5344CB8AC3E}">
        <p14:creationId xmlns:p14="http://schemas.microsoft.com/office/powerpoint/2010/main" val="27514300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D819484-F5C1-B894-AAF6-066BDF3CA522}"/>
              </a:ext>
            </a:extLst>
          </p:cNvPr>
          <p:cNvSpPr txBox="1"/>
          <p:nvPr/>
        </p:nvSpPr>
        <p:spPr>
          <a:xfrm>
            <a:off x="2411760" y="2276872"/>
            <a:ext cx="4572000" cy="1477328"/>
          </a:xfrm>
          <a:prstGeom prst="rect">
            <a:avLst/>
          </a:prstGeom>
          <a:noFill/>
        </p:spPr>
        <p:txBody>
          <a:bodyPr wrap="square">
            <a:spAutoFit/>
          </a:bodyPr>
          <a:lstStyle/>
          <a:p>
            <a:r>
              <a:rPr lang="es-ES" sz="1800" b="0" i="0" dirty="0">
                <a:solidFill>
                  <a:srgbClr val="242021"/>
                </a:solidFill>
                <a:effectLst/>
                <a:latin typeface="Segoe Script" panose="030B0504020000000003" pitchFamily="66" charset="0"/>
                <a:ea typeface="Calibri" panose="020F0502020204030204" pitchFamily="34" charset="0"/>
                <a:cs typeface="Times New Roman" panose="02020603050405020304" pitchFamily="18" charset="0"/>
              </a:rPr>
              <a:t>El principal problema en la interpretación de la reacción a los medicamentos en el pulmón es nuestra comprensión limitada del metabolismo del fármaco</a:t>
            </a:r>
            <a:endParaRPr lang="es-ES" dirty="0">
              <a:latin typeface="Segoe Script" panose="030B0504020000000003" pitchFamily="66" charset="0"/>
            </a:endParaRPr>
          </a:p>
        </p:txBody>
      </p:sp>
    </p:spTree>
    <p:extLst>
      <p:ext uri="{BB962C8B-B14F-4D97-AF65-F5344CB8AC3E}">
        <p14:creationId xmlns:p14="http://schemas.microsoft.com/office/powerpoint/2010/main" val="129064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14CD4B-1311-2B2B-F95C-2855E3C40D34}"/>
              </a:ext>
            </a:extLst>
          </p:cNvPr>
          <p:cNvSpPr>
            <a:spLocks noGrp="1"/>
          </p:cNvSpPr>
          <p:nvPr>
            <p:ph type="title"/>
          </p:nvPr>
        </p:nvSpPr>
        <p:spPr/>
        <p:txBody>
          <a:bodyPr/>
          <a:lstStyle/>
          <a:p>
            <a:r>
              <a:rPr lang="es-ES" dirty="0"/>
              <a:t>Biopsia</a:t>
            </a:r>
          </a:p>
        </p:txBody>
      </p:sp>
      <p:pic>
        <p:nvPicPr>
          <p:cNvPr id="6" name="Marcador de contenido 5">
            <a:extLst>
              <a:ext uri="{FF2B5EF4-FFF2-40B4-BE49-F238E27FC236}">
                <a16:creationId xmlns:a16="http://schemas.microsoft.com/office/drawing/2014/main" id="{A17D19AE-52B8-803A-3724-29F642302F4C}"/>
              </a:ext>
            </a:extLst>
          </p:cNvPr>
          <p:cNvPicPr>
            <a:picLocks noGrp="1" noChangeAspect="1"/>
          </p:cNvPicPr>
          <p:nvPr>
            <p:ph idx="1"/>
          </p:nvPr>
        </p:nvPicPr>
        <p:blipFill rotWithShape="1">
          <a:blip r:embed="rId2"/>
          <a:srcRect r="1643"/>
          <a:stretch/>
        </p:blipFill>
        <p:spPr>
          <a:xfrm>
            <a:off x="2555776" y="980728"/>
            <a:ext cx="3554215" cy="5407061"/>
          </a:xfrm>
        </p:spPr>
      </p:pic>
    </p:spTree>
    <p:extLst>
      <p:ext uri="{BB962C8B-B14F-4D97-AF65-F5344CB8AC3E}">
        <p14:creationId xmlns:p14="http://schemas.microsoft.com/office/powerpoint/2010/main" val="13419237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DF50472-6292-D1BE-4952-3442163E0790}"/>
              </a:ext>
            </a:extLst>
          </p:cNvPr>
          <p:cNvSpPr>
            <a:spLocks noGrp="1"/>
          </p:cNvSpPr>
          <p:nvPr>
            <p:ph idx="1"/>
          </p:nvPr>
        </p:nvSpPr>
        <p:spPr/>
        <p:txBody>
          <a:bodyPr>
            <a:normAutofit/>
          </a:bodyPr>
          <a:lstStyle/>
          <a:p>
            <a:pPr marL="0" indent="0">
              <a:buNone/>
            </a:pPr>
            <a:r>
              <a:rPr lang="es-ES" sz="1350" dirty="0">
                <a:solidFill>
                  <a:srgbClr val="FFFFFF"/>
                </a:solidFill>
                <a:latin typeface="AdvTT3e3c8cd7"/>
              </a:rPr>
              <a:t>TABLE </a:t>
            </a:r>
            <a:endParaRPr lang="es-ES" sz="1350" dirty="0">
              <a:latin typeface="AdvTT3e3c8cd7"/>
            </a:endParaRPr>
          </a:p>
          <a:p>
            <a:r>
              <a:rPr lang="es-ES" sz="1350" dirty="0">
                <a:solidFill>
                  <a:srgbClr val="231F20"/>
                </a:solidFill>
                <a:latin typeface="AdvTT7e2c4963"/>
              </a:rPr>
              <a:t>Neumonía intersticial celular y/o fibrótica inespecífica </a:t>
            </a:r>
          </a:p>
          <a:p>
            <a:r>
              <a:rPr lang="es-ES" sz="1350" dirty="0">
                <a:solidFill>
                  <a:srgbClr val="231F20"/>
                </a:solidFill>
                <a:latin typeface="AdvTT7e2c4963"/>
              </a:rPr>
              <a:t>Daño alveolar difuso
Neumonía organizada fibrinosa aguda
</a:t>
            </a:r>
            <a:r>
              <a:rPr lang="es-ES" sz="1350" dirty="0" err="1">
                <a:solidFill>
                  <a:srgbClr val="231F20"/>
                </a:solidFill>
                <a:latin typeface="AdvTT7e2c4963"/>
              </a:rPr>
              <a:t>Neumonia</a:t>
            </a:r>
            <a:r>
              <a:rPr lang="es-ES" sz="1350" dirty="0">
                <a:solidFill>
                  <a:srgbClr val="231F20"/>
                </a:solidFill>
                <a:latin typeface="AdvTT7e2c4963"/>
              </a:rPr>
              <a:t> organizada o bronquiolitis obliterante/ Neumonía organizada (convencional y cicatricial) </a:t>
            </a:r>
          </a:p>
          <a:p>
            <a:r>
              <a:rPr lang="es-ES" sz="1350" dirty="0">
                <a:solidFill>
                  <a:srgbClr val="231F20"/>
                </a:solidFill>
                <a:latin typeface="AdvTT7e2c4963"/>
              </a:rPr>
              <a:t>Neumonía intersticial Usual
Neumonitis por hipersensibilidad
Neumonía intersticial descamativa</a:t>
            </a:r>
          </a:p>
          <a:p>
            <a:r>
              <a:rPr lang="es-ES" sz="1350" dirty="0">
                <a:solidFill>
                  <a:srgbClr val="231F20"/>
                </a:solidFill>
                <a:latin typeface="AdvTT7e2c4963"/>
              </a:rPr>
              <a:t> </a:t>
            </a:r>
            <a:r>
              <a:rPr lang="es-ES" sz="1350" dirty="0" err="1">
                <a:solidFill>
                  <a:srgbClr val="231F20"/>
                </a:solidFill>
                <a:latin typeface="AdvTT7e2c4963"/>
              </a:rPr>
              <a:t>Fibroelastosis</a:t>
            </a:r>
            <a:r>
              <a:rPr lang="es-ES" sz="1350" dirty="0">
                <a:solidFill>
                  <a:srgbClr val="231F20"/>
                </a:solidFill>
                <a:latin typeface="AdvTT7e2c4963"/>
              </a:rPr>
              <a:t> </a:t>
            </a:r>
            <a:r>
              <a:rPr lang="es-ES" sz="1350" dirty="0" err="1">
                <a:solidFill>
                  <a:srgbClr val="231F20"/>
                </a:solidFill>
                <a:latin typeface="AdvTT7e2c4963"/>
              </a:rPr>
              <a:t>pleuroparenquimal</a:t>
            </a:r>
            <a:endParaRPr lang="es-ES" sz="1350" dirty="0">
              <a:solidFill>
                <a:srgbClr val="231F20"/>
              </a:solidFill>
              <a:latin typeface="AdvTT7e2c4963"/>
            </a:endParaRPr>
          </a:p>
          <a:p>
            <a:r>
              <a:rPr lang="es-ES" sz="1350" dirty="0">
                <a:solidFill>
                  <a:srgbClr val="231F20"/>
                </a:solidFill>
                <a:latin typeface="AdvTT7e2c4963"/>
              </a:rPr>
              <a:t> Neumonía organizada granulomatosa</a:t>
            </a:r>
          </a:p>
          <a:p>
            <a:r>
              <a:rPr lang="es-ES" sz="1350" dirty="0">
                <a:solidFill>
                  <a:srgbClr val="231F20"/>
                </a:solidFill>
                <a:latin typeface="AdvTT7e2c4963"/>
              </a:rPr>
              <a:t> Bronquiolitis constrictiva con obstrucción del flujo aéreo </a:t>
            </a:r>
          </a:p>
          <a:p>
            <a:r>
              <a:rPr lang="es-ES" sz="1350" dirty="0">
                <a:solidFill>
                  <a:srgbClr val="231F20"/>
                </a:solidFill>
                <a:latin typeface="AdvTT7e2c4963"/>
              </a:rPr>
              <a:t>Neumonía eosinofílica
Edema pulmonar y hemorragia
Enfermedad </a:t>
            </a:r>
            <a:r>
              <a:rPr lang="es-ES" sz="1350" dirty="0" err="1">
                <a:solidFill>
                  <a:srgbClr val="231F20"/>
                </a:solidFill>
                <a:latin typeface="AdvTT7e2c4963"/>
              </a:rPr>
              <a:t>veno</a:t>
            </a:r>
            <a:r>
              <a:rPr lang="es-ES" sz="1350" dirty="0">
                <a:solidFill>
                  <a:srgbClr val="231F20"/>
                </a:solidFill>
                <a:latin typeface="AdvTT7e2c4963"/>
              </a:rPr>
              <a:t>-oclusiva pulmonar con hipertensión</a:t>
            </a:r>
          </a:p>
          <a:p>
            <a:r>
              <a:rPr lang="es-ES" sz="1350" dirty="0">
                <a:solidFill>
                  <a:srgbClr val="231F20"/>
                </a:solidFill>
                <a:latin typeface="AdvTT7e2c4963"/>
              </a:rPr>
              <a:t> Inflamación granulomatosa
Nódulos </a:t>
            </a:r>
            <a:r>
              <a:rPr lang="es-ES" sz="1350" dirty="0" err="1">
                <a:solidFill>
                  <a:srgbClr val="231F20"/>
                </a:solidFill>
                <a:latin typeface="AdvTT7e2c4963"/>
              </a:rPr>
              <a:t>histiocíticos</a:t>
            </a:r>
            <a:r>
              <a:rPr lang="es-ES" sz="1350" dirty="0">
                <a:solidFill>
                  <a:srgbClr val="231F20"/>
                </a:solidFill>
                <a:latin typeface="AdvTT7e2c4963"/>
              </a:rPr>
              <a:t> con/sin necrosis</a:t>
            </a:r>
          </a:p>
          <a:p>
            <a:r>
              <a:rPr lang="es-ES" sz="1350" dirty="0">
                <a:solidFill>
                  <a:srgbClr val="231F20"/>
                </a:solidFill>
                <a:latin typeface="AdvTT7e2c4963"/>
              </a:rPr>
              <a:t> Enfermedad pulmonar intersticial celular o fibrótica inclasificable </a:t>
            </a:r>
            <a:br>
              <a:rPr lang="es-ES" sz="1350" dirty="0">
                <a:solidFill>
                  <a:srgbClr val="231F20"/>
                </a:solidFill>
                <a:latin typeface="AdvTT7e2c4963"/>
              </a:rPr>
            </a:br>
            <a:endParaRPr lang="es-ES" dirty="0"/>
          </a:p>
        </p:txBody>
      </p:sp>
      <p:sp>
        <p:nvSpPr>
          <p:cNvPr id="9" name="CuadroTexto 8">
            <a:extLst>
              <a:ext uri="{FF2B5EF4-FFF2-40B4-BE49-F238E27FC236}">
                <a16:creationId xmlns:a16="http://schemas.microsoft.com/office/drawing/2014/main" id="{7A5E0BB0-0BAA-14D0-0D52-E8F3C5CFC2C5}"/>
              </a:ext>
            </a:extLst>
          </p:cNvPr>
          <p:cNvSpPr txBox="1"/>
          <p:nvPr/>
        </p:nvSpPr>
        <p:spPr>
          <a:xfrm>
            <a:off x="323528" y="188640"/>
            <a:ext cx="5961185" cy="923330"/>
          </a:xfrm>
          <a:prstGeom prst="rect">
            <a:avLst/>
          </a:prstGeom>
          <a:noFill/>
        </p:spPr>
        <p:txBody>
          <a:bodyPr wrap="square">
            <a:spAutoFit/>
          </a:bodyPr>
          <a:lstStyle/>
          <a:p>
            <a:r>
              <a:rPr lang="es-ES" sz="1350" dirty="0">
                <a:solidFill>
                  <a:schemeClr val="bg1"/>
                </a:solidFill>
                <a:latin typeface="AdvTT7e2c4963"/>
              </a:rPr>
              <a:t>Patrones histológicos observados en la enfermedad pulmonar intersticial inducida por fármacos </a:t>
            </a:r>
            <a:r>
              <a:rPr lang="es-ES" sz="1350" dirty="0">
                <a:latin typeface="AdvTT7e2c4963"/>
              </a:rPr>
              <a:t/>
            </a:r>
            <a:br>
              <a:rPr lang="es-ES" sz="1350" dirty="0">
                <a:latin typeface="AdvTT7e2c4963"/>
              </a:rPr>
            </a:br>
            <a:r>
              <a:rPr lang="es-ES" sz="1350" dirty="0">
                <a:latin typeface="AdvTT7e2c4963"/>
              </a:rPr>
              <a:t>
</a:t>
            </a:r>
            <a:endParaRPr lang="es-ES" sz="1350" dirty="0"/>
          </a:p>
        </p:txBody>
      </p:sp>
    </p:spTree>
    <p:extLst>
      <p:ext uri="{BB962C8B-B14F-4D97-AF65-F5344CB8AC3E}">
        <p14:creationId xmlns:p14="http://schemas.microsoft.com/office/powerpoint/2010/main" val="4429014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A3C00A-89AA-1C32-A948-E26DCDC810E3}"/>
              </a:ext>
            </a:extLst>
          </p:cNvPr>
          <p:cNvSpPr>
            <a:spLocks noGrp="1"/>
          </p:cNvSpPr>
          <p:nvPr>
            <p:ph type="title"/>
          </p:nvPr>
        </p:nvSpPr>
        <p:spPr/>
        <p:txBody>
          <a:bodyPr/>
          <a:lstStyle/>
          <a:p>
            <a:r>
              <a:rPr lang="es-ES" dirty="0"/>
              <a:t>Patrones </a:t>
            </a:r>
            <a:r>
              <a:rPr lang="es-ES" dirty="0" err="1"/>
              <a:t>Histopatologicos</a:t>
            </a:r>
            <a:endParaRPr lang="es-ES" dirty="0"/>
          </a:p>
        </p:txBody>
      </p:sp>
      <p:sp>
        <p:nvSpPr>
          <p:cNvPr id="3" name="Marcador de contenido 2">
            <a:extLst>
              <a:ext uri="{FF2B5EF4-FFF2-40B4-BE49-F238E27FC236}">
                <a16:creationId xmlns:a16="http://schemas.microsoft.com/office/drawing/2014/main" id="{4E1B91F8-33B3-1688-9C39-FBF080F48BA2}"/>
              </a:ext>
            </a:extLst>
          </p:cNvPr>
          <p:cNvSpPr>
            <a:spLocks noGrp="1"/>
          </p:cNvSpPr>
          <p:nvPr>
            <p:ph idx="1"/>
          </p:nvPr>
        </p:nvSpPr>
        <p:spPr/>
        <p:txBody>
          <a:bodyPr/>
          <a:lstStyle/>
          <a:p>
            <a:r>
              <a:rPr lang="es-ES" dirty="0"/>
              <a:t>Los patrones morfológicos más comunes incluyen: 
	Lesión pulmonar aguda :DAD y neumonía organizada
	NSIP celular y/o fibrótico
	Neumonitis por hipersensibilidad
	Neumonitis granulomatosa
	Neumonía eosinofílica
	Hemorragia pulmonar
	Edema pulmonar 
	Bronquiolitis constrictiva (</a:t>
            </a:r>
            <a:r>
              <a:rPr lang="es-ES" dirty="0" err="1"/>
              <a:t>obliterativa</a:t>
            </a:r>
            <a:r>
              <a:rPr lang="es-ES" dirty="0"/>
              <a:t>) y modificaciones vasculares (por ejemplo, enfermedad </a:t>
            </a:r>
            <a:r>
              <a:rPr lang="es-ES" dirty="0" err="1"/>
              <a:t>veno</a:t>
            </a:r>
            <a:r>
              <a:rPr lang="es-ES" dirty="0"/>
              <a:t>-oclusiva).
	</a:t>
            </a:r>
            <a:r>
              <a:rPr lang="es-ES" dirty="0" err="1"/>
              <a:t>Neumonia</a:t>
            </a:r>
            <a:r>
              <a:rPr lang="es-ES" dirty="0"/>
              <a:t> Intersticial descamativa
</a:t>
            </a:r>
          </a:p>
        </p:txBody>
      </p:sp>
      <p:sp>
        <p:nvSpPr>
          <p:cNvPr id="4" name="Marcador de pie de página 3">
            <a:extLst>
              <a:ext uri="{FF2B5EF4-FFF2-40B4-BE49-F238E27FC236}">
                <a16:creationId xmlns:a16="http://schemas.microsoft.com/office/drawing/2014/main" id="{49E61D90-E0E4-2710-9729-FE823CE82EC2}"/>
              </a:ext>
            </a:extLst>
          </p:cNvPr>
          <p:cNvSpPr>
            <a:spLocks noGrp="1"/>
          </p:cNvSpPr>
          <p:nvPr>
            <p:ph type="ftr" sz="quarter" idx="3"/>
          </p:nvPr>
        </p:nvSpPr>
        <p:spPr/>
        <p:txBody>
          <a:bodyPr/>
          <a:lstStyle/>
          <a:p>
            <a:endParaRPr lang="es-ES" dirty="0"/>
          </a:p>
        </p:txBody>
      </p:sp>
    </p:spTree>
    <p:extLst>
      <p:ext uri="{BB962C8B-B14F-4D97-AF65-F5344CB8AC3E}">
        <p14:creationId xmlns:p14="http://schemas.microsoft.com/office/powerpoint/2010/main" val="36491531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A412CA-5A4C-94A0-006D-327CB3E0F7DE}"/>
              </a:ext>
            </a:extLst>
          </p:cNvPr>
          <p:cNvSpPr>
            <a:spLocks noGrp="1"/>
          </p:cNvSpPr>
          <p:nvPr>
            <p:ph type="title"/>
          </p:nvPr>
        </p:nvSpPr>
        <p:spPr>
          <a:xfrm>
            <a:off x="468313" y="2088232"/>
            <a:ext cx="7200800" cy="836712"/>
          </a:xfrm>
        </p:spPr>
        <p:txBody>
          <a:bodyPr/>
          <a:lstStyle/>
          <a:p>
            <a:r>
              <a:rPr lang="es-ES" sz="2000" b="1" dirty="0">
                <a:solidFill>
                  <a:schemeClr val="tx1"/>
                </a:solidFill>
                <a:latin typeface="StoneSans-Semibold"/>
              </a:rPr>
              <a:t>Neumonía intersticial crónica</a:t>
            </a:r>
            <a:endParaRPr lang="es-ES" dirty="0">
              <a:solidFill>
                <a:schemeClr val="tx1"/>
              </a:solidFill>
            </a:endParaRPr>
          </a:p>
        </p:txBody>
      </p:sp>
      <p:sp>
        <p:nvSpPr>
          <p:cNvPr id="3" name="Marcador de contenido 2">
            <a:extLst>
              <a:ext uri="{FF2B5EF4-FFF2-40B4-BE49-F238E27FC236}">
                <a16:creationId xmlns:a16="http://schemas.microsoft.com/office/drawing/2014/main" id="{EB21C7A6-3A25-624E-06D5-0A5D9FA760D3}"/>
              </a:ext>
            </a:extLst>
          </p:cNvPr>
          <p:cNvSpPr>
            <a:spLocks noGrp="1"/>
          </p:cNvSpPr>
          <p:nvPr>
            <p:ph idx="1"/>
          </p:nvPr>
        </p:nvSpPr>
        <p:spPr>
          <a:xfrm>
            <a:off x="468312" y="2636912"/>
            <a:ext cx="8218487" cy="3312367"/>
          </a:xfrm>
        </p:spPr>
        <p:txBody>
          <a:bodyPr/>
          <a:lstStyle/>
          <a:p>
            <a:r>
              <a:rPr lang="es-ES" b="1" dirty="0">
                <a:solidFill>
                  <a:srgbClr val="242021"/>
                </a:solidFill>
                <a:latin typeface="StoneSans-Semibold"/>
              </a:rPr>
              <a:t>Aunque la forma más frecuente descrita es un </a:t>
            </a:r>
            <a:r>
              <a:rPr lang="es-ES" sz="2000" b="1" dirty="0">
                <a:solidFill>
                  <a:srgbClr val="242021"/>
                </a:solidFill>
                <a:latin typeface="StoneSans-Semibold"/>
              </a:rPr>
              <a:t>patrón similar a la neumonía intersticial inespecífica (NSIP) en reacciones a medicamentos, se han informado todos los demás tipos.</a:t>
            </a:r>
          </a:p>
          <a:p>
            <a:endParaRPr lang="es-ES" b="1" dirty="0">
              <a:solidFill>
                <a:srgbClr val="242021"/>
              </a:solidFill>
              <a:latin typeface="StoneSans-Semibold"/>
            </a:endParaRPr>
          </a:p>
          <a:p>
            <a:r>
              <a:rPr lang="es-ES" sz="2000" b="1" dirty="0">
                <a:solidFill>
                  <a:srgbClr val="242021"/>
                </a:solidFill>
                <a:latin typeface="StoneSans-Semibold"/>
              </a:rPr>
              <a:t> </a:t>
            </a:r>
            <a:r>
              <a:rPr lang="en-US" dirty="0"/>
              <a:t/>
            </a:r>
            <a:br>
              <a:rPr lang="en-US" dirty="0"/>
            </a:br>
            <a:endParaRPr lang="es-ES" dirty="0"/>
          </a:p>
        </p:txBody>
      </p:sp>
      <p:sp>
        <p:nvSpPr>
          <p:cNvPr id="4" name="Marcador de pie de página 3">
            <a:extLst>
              <a:ext uri="{FF2B5EF4-FFF2-40B4-BE49-F238E27FC236}">
                <a16:creationId xmlns:a16="http://schemas.microsoft.com/office/drawing/2014/main" id="{AA5507CD-24ED-BCA1-2633-6577D5418311}"/>
              </a:ext>
            </a:extLst>
          </p:cNvPr>
          <p:cNvSpPr>
            <a:spLocks noGrp="1"/>
          </p:cNvSpPr>
          <p:nvPr>
            <p:ph type="ftr" sz="quarter" idx="3"/>
          </p:nvPr>
        </p:nvSpPr>
        <p:spPr/>
        <p:txBody>
          <a:bodyPr/>
          <a:lstStyle/>
          <a:p>
            <a:endParaRPr lang="es-ES" dirty="0"/>
          </a:p>
        </p:txBody>
      </p:sp>
      <p:graphicFrame>
        <p:nvGraphicFramePr>
          <p:cNvPr id="5" name="Marcador de contenido 3">
            <a:extLst>
              <a:ext uri="{FF2B5EF4-FFF2-40B4-BE49-F238E27FC236}">
                <a16:creationId xmlns:a16="http://schemas.microsoft.com/office/drawing/2014/main" id="{B6B2AF9A-D7A4-0DDB-770A-B25B54CEECCE}"/>
              </a:ext>
            </a:extLst>
          </p:cNvPr>
          <p:cNvGraphicFramePr>
            <a:graphicFrameLocks/>
          </p:cNvGraphicFramePr>
          <p:nvPr>
            <p:extLst>
              <p:ext uri="{D42A27DB-BD31-4B8C-83A1-F6EECF244321}">
                <p14:modId xmlns:p14="http://schemas.microsoft.com/office/powerpoint/2010/main" val="2773852988"/>
              </p:ext>
            </p:extLst>
          </p:nvPr>
        </p:nvGraphicFramePr>
        <p:xfrm>
          <a:off x="883222" y="3933056"/>
          <a:ext cx="6768751" cy="2596745"/>
        </p:xfrm>
        <a:graphic>
          <a:graphicData uri="http://schemas.openxmlformats.org/drawingml/2006/table">
            <a:tbl>
              <a:tblPr/>
              <a:tblGrid>
                <a:gridCol w="2184459">
                  <a:extLst>
                    <a:ext uri="{9D8B030D-6E8A-4147-A177-3AD203B41FA5}">
                      <a16:colId xmlns:a16="http://schemas.microsoft.com/office/drawing/2014/main" val="1099189465"/>
                    </a:ext>
                  </a:extLst>
                </a:gridCol>
                <a:gridCol w="4584292">
                  <a:extLst>
                    <a:ext uri="{9D8B030D-6E8A-4147-A177-3AD203B41FA5}">
                      <a16:colId xmlns:a16="http://schemas.microsoft.com/office/drawing/2014/main" val="803807709"/>
                    </a:ext>
                  </a:extLst>
                </a:gridCol>
              </a:tblGrid>
              <a:tr h="426331">
                <a:tc>
                  <a:txBody>
                    <a:bodyPr/>
                    <a:lstStyle/>
                    <a:p>
                      <a:r>
                        <a:rPr lang="es-ES" sz="600" b="1" i="0">
                          <a:solidFill>
                            <a:srgbClr val="000000"/>
                          </a:solidFill>
                          <a:effectLst/>
                          <a:latin typeface="TimesNewRomanPS-BoldMT"/>
                        </a:rPr>
                        <a:t>Condición 
</a:t>
                      </a:r>
                      <a:endParaRPr lang="es-ES" sz="1400" dirty="0">
                        <a:effectLs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r>
                        <a:rPr lang="es-ES" sz="600" b="1" i="0" dirty="0">
                          <a:solidFill>
                            <a:srgbClr val="000000"/>
                          </a:solidFill>
                          <a:effectLst/>
                          <a:latin typeface="TimesNewRomanPS-BoldMT"/>
                        </a:rPr>
                        <a:t>Droga
</a:t>
                      </a:r>
                      <a:endParaRPr lang="es-ES" sz="1400" dirty="0">
                        <a:effectLs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6844543"/>
                  </a:ext>
                </a:extLst>
              </a:tr>
              <a:tr h="736391">
                <a:tc>
                  <a:txBody>
                    <a:bodyPr/>
                    <a:lstStyle/>
                    <a:p>
                      <a:r>
                        <a:rPr lang="es-ES" sz="600" b="0" i="0" dirty="0">
                          <a:solidFill>
                            <a:srgbClr val="000000"/>
                          </a:solidFill>
                          <a:effectLst/>
                          <a:latin typeface="TimesNewRomanPSMT"/>
                        </a:rPr>
                        <a:t>Neumonía intersticial (inespecífica , Usual)
</a:t>
                      </a:r>
                      <a:endParaRPr lang="es-ES" sz="1400" dirty="0">
                        <a:effectLs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r>
                        <a:rPr lang="es-ES" sz="600" b="0" i="0">
                          <a:solidFill>
                            <a:srgbClr val="000000"/>
                          </a:solidFill>
                          <a:effectLst/>
                          <a:latin typeface="TimesNewRomanPSMT"/>
                        </a:rPr>
                        <a:t>Adalimumab, Amphotericin B, Amiodarone, Azathioprine, Bleomycin, Busulfan, Chlorambucil, Cyclophosphamide, Etanercept, Flecainide, Gold, Interferon alfa, Interferon beta, Infliximab, Melphalan, Methadone, Methotrexate, Mexiletine, Nitrofurantoin, Paclitaxel, Penicillamine, Phenytoin, Rituximab, Sirolimus, Statins, Sulfasalazine,</a:t>
                      </a:r>
                      <a:endParaRPr lang="es-ES" sz="1400">
                        <a:effectLs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9702204"/>
                  </a:ext>
                </a:extLst>
              </a:tr>
              <a:tr h="426331">
                <a:tc>
                  <a:txBody>
                    <a:bodyPr/>
                    <a:lstStyle/>
                    <a:p>
                      <a:r>
                        <a:rPr lang="es-ES" sz="600" b="0" i="0" dirty="0">
                          <a:solidFill>
                            <a:srgbClr val="000000"/>
                          </a:solidFill>
                          <a:effectLst/>
                          <a:latin typeface="TimesNewRomanPSMT"/>
                        </a:rPr>
                        <a:t>Neumonitis por hipersensibilidad 
</a:t>
                      </a:r>
                      <a:endParaRPr lang="es-ES" sz="1400" dirty="0">
                        <a:effectLs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r>
                        <a:rPr lang="es-ES" sz="600" b="0" i="0">
                          <a:solidFill>
                            <a:srgbClr val="000000"/>
                          </a:solidFill>
                          <a:effectLst/>
                          <a:latin typeface="TimesNewRomanPSMT"/>
                        </a:rPr>
                        <a:t>Azathioprine, 6-Mercaptopurine, beta-blockers, Busulfan, Fluoxetine, Nitrofurantoin, Procarbazine</a:t>
                      </a:r>
                      <a:endParaRPr lang="es-ES" sz="1400">
                        <a:effectLs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457396"/>
                  </a:ext>
                </a:extLst>
              </a:tr>
              <a:tr h="581361">
                <a:tc>
                  <a:txBody>
                    <a:bodyPr/>
                    <a:lstStyle/>
                    <a:p>
                      <a:r>
                        <a:rPr lang="es-ES" sz="600" b="0" i="0" dirty="0">
                          <a:solidFill>
                            <a:srgbClr val="000000"/>
                          </a:solidFill>
                          <a:effectLst/>
                          <a:latin typeface="TimesNewRomanPSMT"/>
                        </a:rPr>
                        <a:t>Bronquiolitis obliterante /</a:t>
                      </a:r>
                      <a:r>
                        <a:rPr lang="es-ES" sz="600" b="0" i="0" dirty="0" err="1">
                          <a:solidFill>
                            <a:srgbClr val="000000"/>
                          </a:solidFill>
                          <a:effectLst/>
                          <a:latin typeface="TimesNewRomanPSMT"/>
                        </a:rPr>
                        <a:t>Neumonia</a:t>
                      </a:r>
                      <a:r>
                        <a:rPr lang="es-ES" sz="600" b="0" i="0" dirty="0">
                          <a:solidFill>
                            <a:srgbClr val="000000"/>
                          </a:solidFill>
                          <a:effectLst/>
                          <a:latin typeface="TimesNewRomanPSMT"/>
                        </a:rPr>
                        <a:t> organizada
</a:t>
                      </a:r>
                      <a:endParaRPr lang="es-ES" sz="1400" dirty="0">
                        <a:effectLs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r>
                        <a:rPr lang="es-ES" sz="600" b="0" i="0">
                          <a:solidFill>
                            <a:srgbClr val="000000"/>
                          </a:solidFill>
                          <a:effectLst/>
                          <a:latin typeface="TimesNewRomanPSMT"/>
                        </a:rPr>
                        <a:t>Amiodarone, Amphotericin, Bleomycin, Carbamazepine, Cocaine, Cyclophosphamide, Interferon alfa, Interferon beta, Methotrexate, Penicillamine, Phenytoin, Sulfasalazine, Tetracyclines</a:t>
                      </a:r>
                      <a:endParaRPr lang="es-ES" sz="1400">
                        <a:effectLs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8647970"/>
                  </a:ext>
                </a:extLst>
              </a:tr>
              <a:tr h="426331">
                <a:tc>
                  <a:txBody>
                    <a:bodyPr/>
                    <a:lstStyle/>
                    <a:p>
                      <a:r>
                        <a:rPr lang="es-ES" sz="600" b="0" i="0" dirty="0">
                          <a:solidFill>
                            <a:srgbClr val="000000"/>
                          </a:solidFill>
                          <a:effectLst/>
                          <a:latin typeface="TimesNewRomanPSMT"/>
                        </a:rPr>
                        <a:t>Neumonitis granulomatosa 
</a:t>
                      </a:r>
                      <a:endParaRPr lang="es-ES" sz="1400" dirty="0">
                        <a:effectLs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r>
                        <a:rPr lang="es-ES" sz="600" b="0" i="0" dirty="0" err="1">
                          <a:solidFill>
                            <a:srgbClr val="000000"/>
                          </a:solidFill>
                          <a:effectLst/>
                          <a:latin typeface="TimesNewRomanPSMT"/>
                        </a:rPr>
                        <a:t>Cocaine</a:t>
                      </a:r>
                      <a:r>
                        <a:rPr lang="es-ES" sz="600" b="0" i="0" dirty="0">
                          <a:solidFill>
                            <a:srgbClr val="000000"/>
                          </a:solidFill>
                          <a:effectLst/>
                          <a:latin typeface="TimesNewRomanPSMT"/>
                        </a:rPr>
                        <a:t>, </a:t>
                      </a:r>
                      <a:r>
                        <a:rPr lang="es-ES" sz="600" b="0" i="0" dirty="0" err="1">
                          <a:solidFill>
                            <a:srgbClr val="000000"/>
                          </a:solidFill>
                          <a:effectLst/>
                          <a:latin typeface="TimesNewRomanPSMT"/>
                        </a:rPr>
                        <a:t>Cromolyn</a:t>
                      </a:r>
                      <a:r>
                        <a:rPr lang="es-ES" sz="600" b="0" i="0" dirty="0">
                          <a:solidFill>
                            <a:srgbClr val="000000"/>
                          </a:solidFill>
                          <a:effectLst/>
                          <a:latin typeface="TimesNewRomanPSMT"/>
                        </a:rPr>
                        <a:t> </a:t>
                      </a:r>
                      <a:r>
                        <a:rPr lang="es-ES" sz="600" b="0" i="0" dirty="0" err="1">
                          <a:solidFill>
                            <a:srgbClr val="000000"/>
                          </a:solidFill>
                          <a:effectLst/>
                          <a:latin typeface="TimesNewRomanPSMT"/>
                        </a:rPr>
                        <a:t>sodium</a:t>
                      </a:r>
                      <a:r>
                        <a:rPr lang="es-ES" sz="600" b="0" i="0" dirty="0">
                          <a:solidFill>
                            <a:srgbClr val="000000"/>
                          </a:solidFill>
                          <a:effectLst/>
                          <a:latin typeface="TimesNewRomanPSMT"/>
                        </a:rPr>
                        <a:t>, </a:t>
                      </a:r>
                      <a:r>
                        <a:rPr lang="es-ES" sz="600" b="0" i="0" dirty="0" err="1">
                          <a:solidFill>
                            <a:srgbClr val="000000"/>
                          </a:solidFill>
                          <a:effectLst/>
                          <a:latin typeface="TimesNewRomanPSMT"/>
                        </a:rPr>
                        <a:t>Fluoxetine</a:t>
                      </a:r>
                      <a:r>
                        <a:rPr lang="es-ES" sz="600" b="0" i="0" dirty="0">
                          <a:solidFill>
                            <a:srgbClr val="000000"/>
                          </a:solidFill>
                          <a:effectLst/>
                          <a:latin typeface="TimesNewRomanPSMT"/>
                        </a:rPr>
                        <a:t>, </a:t>
                      </a:r>
                      <a:r>
                        <a:rPr lang="es-ES" sz="600" b="0" i="0" dirty="0" err="1">
                          <a:solidFill>
                            <a:srgbClr val="000000"/>
                          </a:solidFill>
                          <a:effectLst/>
                          <a:latin typeface="TimesNewRomanPSMT"/>
                        </a:rPr>
                        <a:t>Methotrexate</a:t>
                      </a:r>
                      <a:r>
                        <a:rPr lang="es-ES" sz="600" b="0" i="0" dirty="0">
                          <a:solidFill>
                            <a:srgbClr val="000000"/>
                          </a:solidFill>
                          <a:effectLst/>
                          <a:latin typeface="TimesNewRomanPSMT"/>
                        </a:rPr>
                        <a:t>, </a:t>
                      </a:r>
                      <a:r>
                        <a:rPr lang="es-ES" sz="600" b="0" i="0" dirty="0" err="1">
                          <a:solidFill>
                            <a:srgbClr val="000000"/>
                          </a:solidFill>
                          <a:effectLst/>
                          <a:latin typeface="TimesNewRomanPSMT"/>
                        </a:rPr>
                        <a:t>Nitrofurantoin</a:t>
                      </a:r>
                      <a:r>
                        <a:rPr lang="es-ES" sz="600" b="0" i="0" dirty="0">
                          <a:solidFill>
                            <a:srgbClr val="000000"/>
                          </a:solidFill>
                          <a:effectLst/>
                          <a:latin typeface="TimesNewRomanPSMT"/>
                        </a:rPr>
                        <a:t>, </a:t>
                      </a:r>
                      <a:r>
                        <a:rPr lang="es-ES" sz="600" b="0" i="0" dirty="0" err="1">
                          <a:solidFill>
                            <a:srgbClr val="000000"/>
                          </a:solidFill>
                          <a:effectLst/>
                          <a:latin typeface="TimesNewRomanPSMT"/>
                        </a:rPr>
                        <a:t>Pentozocine</a:t>
                      </a:r>
                      <a:r>
                        <a:rPr lang="es-ES" sz="600" b="0" i="0" dirty="0">
                          <a:solidFill>
                            <a:srgbClr val="000000"/>
                          </a:solidFill>
                          <a:effectLst/>
                          <a:latin typeface="TimesNewRomanPSMT"/>
                        </a:rPr>
                        <a:t>, </a:t>
                      </a:r>
                      <a:r>
                        <a:rPr lang="es-ES" sz="600" b="0" i="0" dirty="0" err="1">
                          <a:solidFill>
                            <a:srgbClr val="000000"/>
                          </a:solidFill>
                          <a:effectLst/>
                          <a:latin typeface="TimesNewRomanPSMT"/>
                        </a:rPr>
                        <a:t>Procarbazine</a:t>
                      </a:r>
                      <a:r>
                        <a:rPr lang="es-ES" sz="600" b="0" i="0" dirty="0">
                          <a:solidFill>
                            <a:srgbClr val="000000"/>
                          </a:solidFill>
                          <a:effectLst/>
                          <a:latin typeface="TimesNewRomanPSMT"/>
                        </a:rPr>
                        <a:t>, </a:t>
                      </a:r>
                      <a:r>
                        <a:rPr lang="es-ES" sz="600" b="0" i="0" dirty="0" err="1">
                          <a:solidFill>
                            <a:srgbClr val="000000"/>
                          </a:solidFill>
                          <a:effectLst/>
                          <a:latin typeface="TimesNewRomanPSMT"/>
                        </a:rPr>
                        <a:t>Rituximab</a:t>
                      </a:r>
                      <a:r>
                        <a:rPr lang="es-ES" sz="600" b="0" i="0" dirty="0">
                          <a:solidFill>
                            <a:srgbClr val="000000"/>
                          </a:solidFill>
                          <a:effectLst/>
                          <a:latin typeface="TimesNewRomanPSMT"/>
                        </a:rPr>
                        <a:t>, Interferones</a:t>
                      </a:r>
                      <a:endParaRPr lang="es-ES" sz="1400" dirty="0">
                        <a:effectLst/>
                      </a:endParaRPr>
                    </a:p>
                  </a:txBody>
                  <a:tcPr marL="68580" marR="68580" marT="34290" marB="3429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3092205"/>
                  </a:ext>
                </a:extLst>
              </a:tr>
            </a:tbl>
          </a:graphicData>
        </a:graphic>
      </p:graphicFrame>
      <p:sp>
        <p:nvSpPr>
          <p:cNvPr id="6" name="CuadroTexto 5">
            <a:extLst>
              <a:ext uri="{FF2B5EF4-FFF2-40B4-BE49-F238E27FC236}">
                <a16:creationId xmlns:a16="http://schemas.microsoft.com/office/drawing/2014/main" id="{3986DDAF-CD3B-E23F-3C12-07F11D4EE723}"/>
              </a:ext>
            </a:extLst>
          </p:cNvPr>
          <p:cNvSpPr txBox="1"/>
          <p:nvPr/>
        </p:nvSpPr>
        <p:spPr>
          <a:xfrm>
            <a:off x="755576" y="189468"/>
            <a:ext cx="2738957" cy="369332"/>
          </a:xfrm>
          <a:prstGeom prst="rect">
            <a:avLst/>
          </a:prstGeom>
          <a:noFill/>
        </p:spPr>
        <p:txBody>
          <a:bodyPr wrap="square" rtlCol="0">
            <a:spAutoFit/>
          </a:bodyPr>
          <a:lstStyle/>
          <a:p>
            <a:r>
              <a:rPr lang="es-ES" dirty="0" err="1">
                <a:solidFill>
                  <a:schemeClr val="bg1"/>
                </a:solidFill>
              </a:rPr>
              <a:t>Neumonia</a:t>
            </a:r>
            <a:r>
              <a:rPr lang="es-ES" dirty="0">
                <a:solidFill>
                  <a:schemeClr val="bg1"/>
                </a:solidFill>
              </a:rPr>
              <a:t> Intersticial</a:t>
            </a:r>
          </a:p>
        </p:txBody>
      </p:sp>
      <p:pic>
        <p:nvPicPr>
          <p:cNvPr id="8" name="Imagen 7">
            <a:extLst>
              <a:ext uri="{FF2B5EF4-FFF2-40B4-BE49-F238E27FC236}">
                <a16:creationId xmlns:a16="http://schemas.microsoft.com/office/drawing/2014/main" id="{DB193C34-8B8B-C445-6BD6-79E135614DD7}"/>
              </a:ext>
            </a:extLst>
          </p:cNvPr>
          <p:cNvPicPr>
            <a:picLocks noChangeAspect="1"/>
          </p:cNvPicPr>
          <p:nvPr/>
        </p:nvPicPr>
        <p:blipFill rotWithShape="1">
          <a:blip r:embed="rId2"/>
          <a:srcRect b="65353"/>
          <a:stretch/>
        </p:blipFill>
        <p:spPr>
          <a:xfrm>
            <a:off x="1331640" y="1014550"/>
            <a:ext cx="5677597" cy="920543"/>
          </a:xfrm>
          <a:prstGeom prst="rect">
            <a:avLst/>
          </a:prstGeom>
        </p:spPr>
      </p:pic>
      <p:pic>
        <p:nvPicPr>
          <p:cNvPr id="10" name="Imagen 9">
            <a:extLst>
              <a:ext uri="{FF2B5EF4-FFF2-40B4-BE49-F238E27FC236}">
                <a16:creationId xmlns:a16="http://schemas.microsoft.com/office/drawing/2014/main" id="{C5691D71-4761-04C4-CCBD-B7032C891F34}"/>
              </a:ext>
            </a:extLst>
          </p:cNvPr>
          <p:cNvPicPr>
            <a:picLocks noChangeAspect="1"/>
          </p:cNvPicPr>
          <p:nvPr/>
        </p:nvPicPr>
        <p:blipFill rotWithShape="1">
          <a:blip r:embed="rId2"/>
          <a:srcRect t="75149" b="10480"/>
          <a:stretch/>
        </p:blipFill>
        <p:spPr>
          <a:xfrm>
            <a:off x="1035278" y="1927804"/>
            <a:ext cx="6464638" cy="434768"/>
          </a:xfrm>
          <a:prstGeom prst="rect">
            <a:avLst/>
          </a:prstGeom>
        </p:spPr>
      </p:pic>
    </p:spTree>
    <p:extLst>
      <p:ext uri="{BB962C8B-B14F-4D97-AF65-F5344CB8AC3E}">
        <p14:creationId xmlns:p14="http://schemas.microsoft.com/office/powerpoint/2010/main" val="38429093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8448CB-9967-C546-4BEF-E7987224D517}"/>
              </a:ext>
            </a:extLst>
          </p:cNvPr>
          <p:cNvSpPr>
            <a:spLocks noGrp="1"/>
          </p:cNvSpPr>
          <p:nvPr>
            <p:ph type="title"/>
          </p:nvPr>
        </p:nvSpPr>
        <p:spPr/>
        <p:txBody>
          <a:bodyPr/>
          <a:lstStyle/>
          <a:p>
            <a:r>
              <a:rPr lang="es-ES" dirty="0"/>
              <a:t>Daño alveolar difuso
</a:t>
            </a:r>
          </a:p>
        </p:txBody>
      </p:sp>
      <p:sp>
        <p:nvSpPr>
          <p:cNvPr id="3" name="Marcador de contenido 2">
            <a:extLst>
              <a:ext uri="{FF2B5EF4-FFF2-40B4-BE49-F238E27FC236}">
                <a16:creationId xmlns:a16="http://schemas.microsoft.com/office/drawing/2014/main" id="{6AF3AB59-42DB-744A-C5F0-47F1F63D2FE0}"/>
              </a:ext>
            </a:extLst>
          </p:cNvPr>
          <p:cNvSpPr>
            <a:spLocks noGrp="1"/>
          </p:cNvSpPr>
          <p:nvPr>
            <p:ph idx="1"/>
          </p:nvPr>
        </p:nvSpPr>
        <p:spPr>
          <a:xfrm>
            <a:off x="457968" y="4869160"/>
            <a:ext cx="7570415" cy="1008112"/>
          </a:xfrm>
        </p:spPr>
        <p:txBody>
          <a:bodyPr>
            <a:normAutofit fontScale="85000" lnSpcReduction="10000"/>
          </a:bodyPr>
          <a:lstStyle/>
          <a:p>
            <a:r>
              <a:rPr lang="es-ES" dirty="0"/>
              <a:t> Espacio intersticial engrosado y edematoso, neumocitos hiperplásicos y depósito de fibrina intraalveolar con células inflamatorias dispersas en un paciente con cáncer de pulmón de células no pequeñas tratado con </a:t>
            </a:r>
            <a:r>
              <a:rPr lang="es-ES" dirty="0" err="1"/>
              <a:t>pembrolizumab</a:t>
            </a:r>
            <a:r>
              <a:rPr lang="es-ES" dirty="0"/>
              <a:t>.</a:t>
            </a:r>
          </a:p>
        </p:txBody>
      </p:sp>
      <p:sp>
        <p:nvSpPr>
          <p:cNvPr id="4" name="Marcador de pie de página 3">
            <a:extLst>
              <a:ext uri="{FF2B5EF4-FFF2-40B4-BE49-F238E27FC236}">
                <a16:creationId xmlns:a16="http://schemas.microsoft.com/office/drawing/2014/main" id="{570FAC24-6ADE-E56E-3DDC-D1708F2B565D}"/>
              </a:ext>
            </a:extLst>
          </p:cNvPr>
          <p:cNvSpPr>
            <a:spLocks noGrp="1"/>
          </p:cNvSpPr>
          <p:nvPr>
            <p:ph type="ftr" sz="quarter" idx="3"/>
          </p:nvPr>
        </p:nvSpPr>
        <p:spPr/>
        <p:txBody>
          <a:bodyPr/>
          <a:lstStyle/>
          <a:p>
            <a:endParaRPr lang="es-ES" dirty="0"/>
          </a:p>
        </p:txBody>
      </p:sp>
      <p:pic>
        <p:nvPicPr>
          <p:cNvPr id="6" name="Imagen 5">
            <a:extLst>
              <a:ext uri="{FF2B5EF4-FFF2-40B4-BE49-F238E27FC236}">
                <a16:creationId xmlns:a16="http://schemas.microsoft.com/office/drawing/2014/main" id="{0F3D2D3A-865A-D8FD-B3B7-53CF6D8E4F35}"/>
              </a:ext>
            </a:extLst>
          </p:cNvPr>
          <p:cNvPicPr>
            <a:picLocks noChangeAspect="1"/>
          </p:cNvPicPr>
          <p:nvPr/>
        </p:nvPicPr>
        <p:blipFill>
          <a:blip r:embed="rId2"/>
          <a:stretch>
            <a:fillRect/>
          </a:stretch>
        </p:blipFill>
        <p:spPr>
          <a:xfrm>
            <a:off x="1989558" y="1124744"/>
            <a:ext cx="4567696" cy="3405502"/>
          </a:xfrm>
          <a:prstGeom prst="rect">
            <a:avLst/>
          </a:prstGeom>
        </p:spPr>
      </p:pic>
    </p:spTree>
    <p:extLst>
      <p:ext uri="{BB962C8B-B14F-4D97-AF65-F5344CB8AC3E}">
        <p14:creationId xmlns:p14="http://schemas.microsoft.com/office/powerpoint/2010/main" val="34526431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0EFE72-6F85-B3F4-564E-4C1D087106D8}"/>
              </a:ext>
            </a:extLst>
          </p:cNvPr>
          <p:cNvSpPr>
            <a:spLocks noGrp="1"/>
          </p:cNvSpPr>
          <p:nvPr>
            <p:ph type="title"/>
          </p:nvPr>
        </p:nvSpPr>
        <p:spPr/>
        <p:txBody>
          <a:bodyPr/>
          <a:lstStyle/>
          <a:p>
            <a:r>
              <a:rPr lang="es-ES" dirty="0"/>
              <a:t>Daño alveolar difuso</a:t>
            </a:r>
          </a:p>
        </p:txBody>
      </p:sp>
      <p:pic>
        <p:nvPicPr>
          <p:cNvPr id="6" name="Marcador de contenido 5">
            <a:extLst>
              <a:ext uri="{FF2B5EF4-FFF2-40B4-BE49-F238E27FC236}">
                <a16:creationId xmlns:a16="http://schemas.microsoft.com/office/drawing/2014/main" id="{6ECD561D-743D-B158-CEBC-2E497B60C727}"/>
              </a:ext>
            </a:extLst>
          </p:cNvPr>
          <p:cNvPicPr>
            <a:picLocks noGrp="1" noChangeAspect="1"/>
          </p:cNvPicPr>
          <p:nvPr>
            <p:ph idx="1"/>
          </p:nvPr>
        </p:nvPicPr>
        <p:blipFill>
          <a:blip r:embed="rId2"/>
          <a:stretch>
            <a:fillRect/>
          </a:stretch>
        </p:blipFill>
        <p:spPr>
          <a:xfrm>
            <a:off x="436495" y="2010113"/>
            <a:ext cx="5287633" cy="2330071"/>
          </a:xfrm>
        </p:spPr>
      </p:pic>
      <p:sp>
        <p:nvSpPr>
          <p:cNvPr id="4" name="Marcador de pie de página 3">
            <a:extLst>
              <a:ext uri="{FF2B5EF4-FFF2-40B4-BE49-F238E27FC236}">
                <a16:creationId xmlns:a16="http://schemas.microsoft.com/office/drawing/2014/main" id="{649EFBAB-8649-3D41-1302-AA2CBE80C92D}"/>
              </a:ext>
            </a:extLst>
          </p:cNvPr>
          <p:cNvSpPr>
            <a:spLocks noGrp="1"/>
          </p:cNvSpPr>
          <p:nvPr>
            <p:ph type="ftr" sz="quarter" idx="3"/>
          </p:nvPr>
        </p:nvSpPr>
        <p:spPr/>
        <p:txBody>
          <a:bodyPr/>
          <a:lstStyle/>
          <a:p>
            <a:endParaRPr lang="es-ES" dirty="0"/>
          </a:p>
        </p:txBody>
      </p:sp>
      <p:sp>
        <p:nvSpPr>
          <p:cNvPr id="8" name="CuadroTexto 7">
            <a:extLst>
              <a:ext uri="{FF2B5EF4-FFF2-40B4-BE49-F238E27FC236}">
                <a16:creationId xmlns:a16="http://schemas.microsoft.com/office/drawing/2014/main" id="{14FF50A6-21EC-C26C-AADC-48F4595FED64}"/>
              </a:ext>
            </a:extLst>
          </p:cNvPr>
          <p:cNvSpPr txBox="1"/>
          <p:nvPr/>
        </p:nvSpPr>
        <p:spPr>
          <a:xfrm>
            <a:off x="1" y="4467007"/>
            <a:ext cx="2915816" cy="1477328"/>
          </a:xfrm>
          <a:prstGeom prst="rect">
            <a:avLst/>
          </a:prstGeom>
          <a:noFill/>
        </p:spPr>
        <p:txBody>
          <a:bodyPr wrap="square">
            <a:spAutoFit/>
          </a:bodyPr>
          <a:lstStyle/>
          <a:p>
            <a:r>
              <a:rPr lang="es-ES" dirty="0">
                <a:solidFill>
                  <a:srgbClr val="242021"/>
                </a:solidFill>
                <a:latin typeface="TimesLTStd-Roman42"/>
              </a:rPr>
              <a:t>Fase aguda de DAD con edema intersticial y membranas hialinas prominentes </a:t>
            </a:r>
            <a:r>
              <a:rPr lang="en-US" dirty="0"/>
              <a:t/>
            </a:r>
            <a:br>
              <a:rPr lang="en-US" dirty="0"/>
            </a:br>
            <a:endParaRPr lang="es-ES" dirty="0"/>
          </a:p>
        </p:txBody>
      </p:sp>
      <p:sp>
        <p:nvSpPr>
          <p:cNvPr id="10" name="CuadroTexto 9">
            <a:extLst>
              <a:ext uri="{FF2B5EF4-FFF2-40B4-BE49-F238E27FC236}">
                <a16:creationId xmlns:a16="http://schemas.microsoft.com/office/drawing/2014/main" id="{E9F38E15-37CB-9FBB-B96B-2DA91F2FB0EF}"/>
              </a:ext>
            </a:extLst>
          </p:cNvPr>
          <p:cNvSpPr txBox="1"/>
          <p:nvPr/>
        </p:nvSpPr>
        <p:spPr>
          <a:xfrm>
            <a:off x="3009410" y="4322708"/>
            <a:ext cx="2880320" cy="1754326"/>
          </a:xfrm>
          <a:prstGeom prst="rect">
            <a:avLst/>
          </a:prstGeom>
          <a:noFill/>
        </p:spPr>
        <p:txBody>
          <a:bodyPr wrap="square">
            <a:spAutoFit/>
          </a:bodyPr>
          <a:lstStyle/>
          <a:p>
            <a:r>
              <a:rPr lang="es-ES" dirty="0">
                <a:solidFill>
                  <a:srgbClr val="242021"/>
                </a:solidFill>
                <a:latin typeface="TimesLTStd-Roman42"/>
              </a:rPr>
              <a:t>Fases agudas y organizada ,con membranas hialinas que recubren la fibrosis intersticial de los tabiques alveolares</a:t>
            </a:r>
            <a:r>
              <a:rPr lang="en-US" dirty="0"/>
              <a:t/>
            </a:r>
            <a:br>
              <a:rPr lang="en-US" dirty="0"/>
            </a:br>
            <a:endParaRPr lang="es-ES" dirty="0"/>
          </a:p>
        </p:txBody>
      </p:sp>
      <p:pic>
        <p:nvPicPr>
          <p:cNvPr id="12" name="Imagen 11">
            <a:extLst>
              <a:ext uri="{FF2B5EF4-FFF2-40B4-BE49-F238E27FC236}">
                <a16:creationId xmlns:a16="http://schemas.microsoft.com/office/drawing/2014/main" id="{4C2637DA-4008-7D2F-38C9-C9F10671BA36}"/>
              </a:ext>
            </a:extLst>
          </p:cNvPr>
          <p:cNvPicPr>
            <a:picLocks noChangeAspect="1"/>
          </p:cNvPicPr>
          <p:nvPr/>
        </p:nvPicPr>
        <p:blipFill>
          <a:blip r:embed="rId3"/>
          <a:stretch>
            <a:fillRect/>
          </a:stretch>
        </p:blipFill>
        <p:spPr>
          <a:xfrm>
            <a:off x="5724128" y="1992638"/>
            <a:ext cx="2771980" cy="2330070"/>
          </a:xfrm>
          <a:prstGeom prst="rect">
            <a:avLst/>
          </a:prstGeom>
        </p:spPr>
      </p:pic>
      <p:sp>
        <p:nvSpPr>
          <p:cNvPr id="14" name="CuadroTexto 13">
            <a:extLst>
              <a:ext uri="{FF2B5EF4-FFF2-40B4-BE49-F238E27FC236}">
                <a16:creationId xmlns:a16="http://schemas.microsoft.com/office/drawing/2014/main" id="{C36F2C23-6F1E-1B47-6E17-9DDBCC2C625B}"/>
              </a:ext>
            </a:extLst>
          </p:cNvPr>
          <p:cNvSpPr txBox="1"/>
          <p:nvPr/>
        </p:nvSpPr>
        <p:spPr>
          <a:xfrm>
            <a:off x="6015633" y="4340184"/>
            <a:ext cx="2340701" cy="1754326"/>
          </a:xfrm>
          <a:prstGeom prst="rect">
            <a:avLst/>
          </a:prstGeom>
          <a:noFill/>
        </p:spPr>
        <p:txBody>
          <a:bodyPr wrap="square">
            <a:spAutoFit/>
          </a:bodyPr>
          <a:lstStyle/>
          <a:p>
            <a:r>
              <a:rPr lang="es-ES" dirty="0">
                <a:solidFill>
                  <a:srgbClr val="242021"/>
                </a:solidFill>
                <a:latin typeface="TimesLTStd-Roman42"/>
              </a:rPr>
              <a:t>Fase organizada de (tinción </a:t>
            </a:r>
            <a:r>
              <a:rPr lang="es-ES" dirty="0" err="1">
                <a:solidFill>
                  <a:srgbClr val="242021"/>
                </a:solidFill>
                <a:latin typeface="TimesLTStd-Roman42"/>
              </a:rPr>
              <a:t>tricrómica</a:t>
            </a:r>
            <a:r>
              <a:rPr lang="es-ES" dirty="0">
                <a:solidFill>
                  <a:srgbClr val="242021"/>
                </a:solidFill>
                <a:latin typeface="TimesLTStd-Roman42"/>
              </a:rPr>
              <a:t>) resaltando la fibrosis intersticial </a:t>
            </a:r>
            <a:br>
              <a:rPr lang="es-ES" dirty="0">
                <a:solidFill>
                  <a:srgbClr val="242021"/>
                </a:solidFill>
                <a:latin typeface="TimesLTStd-Roman42"/>
              </a:rPr>
            </a:br>
            <a:r>
              <a:rPr lang="es-ES" dirty="0">
                <a:solidFill>
                  <a:srgbClr val="242021"/>
                </a:solidFill>
                <a:latin typeface="TimesLTStd-Roman42"/>
              </a:rPr>
              <a:t>
</a:t>
            </a:r>
            <a:endParaRPr lang="es-ES" dirty="0"/>
          </a:p>
        </p:txBody>
      </p:sp>
    </p:spTree>
    <p:extLst>
      <p:ext uri="{BB962C8B-B14F-4D97-AF65-F5344CB8AC3E}">
        <p14:creationId xmlns:p14="http://schemas.microsoft.com/office/powerpoint/2010/main" val="41809935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C5F29B-9EE6-C781-3E61-6848D84C6362}"/>
              </a:ext>
            </a:extLst>
          </p:cNvPr>
          <p:cNvSpPr>
            <a:spLocks noGrp="1"/>
          </p:cNvSpPr>
          <p:nvPr>
            <p:ph type="title"/>
          </p:nvPr>
        </p:nvSpPr>
        <p:spPr/>
        <p:txBody>
          <a:bodyPr/>
          <a:lstStyle/>
          <a:p>
            <a:r>
              <a:rPr lang="es-ES" sz="2000" dirty="0">
                <a:solidFill>
                  <a:srgbClr val="FFFF00"/>
                </a:solidFill>
                <a:latin typeface="TimesNewRomanPS-BoldMT"/>
              </a:rPr>
              <a:t>Neumonía organizativa</a:t>
            </a:r>
            <a:endParaRPr lang="es-ES" dirty="0"/>
          </a:p>
        </p:txBody>
      </p:sp>
      <p:sp>
        <p:nvSpPr>
          <p:cNvPr id="3" name="Marcador de contenido 2">
            <a:extLst>
              <a:ext uri="{FF2B5EF4-FFF2-40B4-BE49-F238E27FC236}">
                <a16:creationId xmlns:a16="http://schemas.microsoft.com/office/drawing/2014/main" id="{CC1EA458-41D5-4CB4-CB76-90B9E169C7D9}"/>
              </a:ext>
            </a:extLst>
          </p:cNvPr>
          <p:cNvSpPr>
            <a:spLocks noGrp="1"/>
          </p:cNvSpPr>
          <p:nvPr>
            <p:ph idx="1"/>
          </p:nvPr>
        </p:nvSpPr>
        <p:spPr>
          <a:xfrm>
            <a:off x="468312" y="4653136"/>
            <a:ext cx="8218487" cy="1296143"/>
          </a:xfrm>
        </p:spPr>
        <p:txBody>
          <a:bodyPr>
            <a:normAutofit/>
          </a:bodyPr>
          <a:lstStyle/>
          <a:p>
            <a:r>
              <a:rPr lang="es-ES" dirty="0"/>
              <a:t>Tapones intraalveolares que consisten en fibrosis activa (en círculo) 
Paciente con artritis reumatoide tratado con </a:t>
            </a:r>
            <a:r>
              <a:rPr lang="es-ES" dirty="0" err="1"/>
              <a:t>tocilizumab</a:t>
            </a:r>
            <a:r>
              <a:rPr lang="es-ES" dirty="0"/>
              <a:t>.</a:t>
            </a:r>
          </a:p>
        </p:txBody>
      </p:sp>
      <p:sp>
        <p:nvSpPr>
          <p:cNvPr id="4" name="Marcador de pie de página 3">
            <a:extLst>
              <a:ext uri="{FF2B5EF4-FFF2-40B4-BE49-F238E27FC236}">
                <a16:creationId xmlns:a16="http://schemas.microsoft.com/office/drawing/2014/main" id="{8FDD7C66-A0FE-6BB5-61A7-4B019E3A0B03}"/>
              </a:ext>
            </a:extLst>
          </p:cNvPr>
          <p:cNvSpPr>
            <a:spLocks noGrp="1"/>
          </p:cNvSpPr>
          <p:nvPr>
            <p:ph type="ftr" sz="quarter" idx="3"/>
          </p:nvPr>
        </p:nvSpPr>
        <p:spPr/>
        <p:txBody>
          <a:bodyPr/>
          <a:lstStyle/>
          <a:p>
            <a:endParaRPr lang="es-ES" dirty="0"/>
          </a:p>
        </p:txBody>
      </p:sp>
      <p:pic>
        <p:nvPicPr>
          <p:cNvPr id="6" name="Imagen 5">
            <a:extLst>
              <a:ext uri="{FF2B5EF4-FFF2-40B4-BE49-F238E27FC236}">
                <a16:creationId xmlns:a16="http://schemas.microsoft.com/office/drawing/2014/main" id="{FF446D33-134E-468A-C506-E8232C5A51F8}"/>
              </a:ext>
            </a:extLst>
          </p:cNvPr>
          <p:cNvPicPr>
            <a:picLocks noChangeAspect="1"/>
          </p:cNvPicPr>
          <p:nvPr/>
        </p:nvPicPr>
        <p:blipFill>
          <a:blip r:embed="rId2"/>
          <a:stretch>
            <a:fillRect/>
          </a:stretch>
        </p:blipFill>
        <p:spPr>
          <a:xfrm>
            <a:off x="346378" y="1268760"/>
            <a:ext cx="4196351" cy="3308661"/>
          </a:xfrm>
          <a:prstGeom prst="rect">
            <a:avLst/>
          </a:prstGeom>
        </p:spPr>
      </p:pic>
      <p:pic>
        <p:nvPicPr>
          <p:cNvPr id="7" name="Imagen 6">
            <a:extLst>
              <a:ext uri="{FF2B5EF4-FFF2-40B4-BE49-F238E27FC236}">
                <a16:creationId xmlns:a16="http://schemas.microsoft.com/office/drawing/2014/main" id="{3EF8CD14-E7BF-62BA-BA17-5318BE7E7091}"/>
              </a:ext>
            </a:extLst>
          </p:cNvPr>
          <p:cNvPicPr>
            <a:picLocks noChangeAspect="1"/>
          </p:cNvPicPr>
          <p:nvPr/>
        </p:nvPicPr>
        <p:blipFill>
          <a:blip r:embed="rId3"/>
          <a:stretch>
            <a:fillRect/>
          </a:stretch>
        </p:blipFill>
        <p:spPr>
          <a:xfrm>
            <a:off x="4788024" y="1347555"/>
            <a:ext cx="3506691" cy="2786733"/>
          </a:xfrm>
          <a:prstGeom prst="rect">
            <a:avLst/>
          </a:prstGeom>
        </p:spPr>
      </p:pic>
    </p:spTree>
    <p:extLst>
      <p:ext uri="{BB962C8B-B14F-4D97-AF65-F5344CB8AC3E}">
        <p14:creationId xmlns:p14="http://schemas.microsoft.com/office/powerpoint/2010/main" val="41784067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E782BC-4B68-C760-273B-2954C85D8175}"/>
              </a:ext>
            </a:extLst>
          </p:cNvPr>
          <p:cNvSpPr>
            <a:spLocks noGrp="1"/>
          </p:cNvSpPr>
          <p:nvPr>
            <p:ph type="title"/>
          </p:nvPr>
        </p:nvSpPr>
        <p:spPr/>
        <p:txBody>
          <a:bodyPr/>
          <a:lstStyle/>
          <a:p>
            <a:r>
              <a:rPr lang="es-ES" sz="1800" dirty="0">
                <a:solidFill>
                  <a:srgbClr val="FFFF00"/>
                </a:solidFill>
                <a:latin typeface="TimesNewRomanPS-BoldMT"/>
              </a:rPr>
              <a:t>Neumonía organizativa</a:t>
            </a:r>
            <a:r>
              <a:rPr lang="es-ES" dirty="0"/>
              <a:t/>
            </a:r>
            <a:br>
              <a:rPr lang="es-ES" dirty="0"/>
            </a:br>
            <a:endParaRPr lang="es-ES" dirty="0"/>
          </a:p>
        </p:txBody>
      </p:sp>
      <p:pic>
        <p:nvPicPr>
          <p:cNvPr id="6" name="Marcador de contenido 5">
            <a:extLst>
              <a:ext uri="{FF2B5EF4-FFF2-40B4-BE49-F238E27FC236}">
                <a16:creationId xmlns:a16="http://schemas.microsoft.com/office/drawing/2014/main" id="{8B5F5850-4662-6D7D-32AC-4676598ABABC}"/>
              </a:ext>
            </a:extLst>
          </p:cNvPr>
          <p:cNvPicPr>
            <a:picLocks noGrp="1" noChangeAspect="1"/>
          </p:cNvPicPr>
          <p:nvPr>
            <p:ph idx="1"/>
          </p:nvPr>
        </p:nvPicPr>
        <p:blipFill>
          <a:blip r:embed="rId2"/>
          <a:stretch>
            <a:fillRect/>
          </a:stretch>
        </p:blipFill>
        <p:spPr>
          <a:xfrm>
            <a:off x="468313" y="1076806"/>
            <a:ext cx="8218487" cy="4777412"/>
          </a:xfrm>
        </p:spPr>
      </p:pic>
      <p:sp>
        <p:nvSpPr>
          <p:cNvPr id="4" name="Marcador de pie de página 3">
            <a:extLst>
              <a:ext uri="{FF2B5EF4-FFF2-40B4-BE49-F238E27FC236}">
                <a16:creationId xmlns:a16="http://schemas.microsoft.com/office/drawing/2014/main" id="{59943968-6617-40CA-7BAE-E5DB4843F0D3}"/>
              </a:ext>
            </a:extLst>
          </p:cNvPr>
          <p:cNvSpPr>
            <a:spLocks noGrp="1"/>
          </p:cNvSpPr>
          <p:nvPr>
            <p:ph type="ftr" sz="quarter" idx="3"/>
          </p:nvPr>
        </p:nvSpPr>
        <p:spPr/>
        <p:txBody>
          <a:bodyPr/>
          <a:lstStyle/>
          <a:p>
            <a:endParaRPr lang="es-ES" dirty="0"/>
          </a:p>
        </p:txBody>
      </p:sp>
    </p:spTree>
    <p:extLst>
      <p:ext uri="{BB962C8B-B14F-4D97-AF65-F5344CB8AC3E}">
        <p14:creationId xmlns:p14="http://schemas.microsoft.com/office/powerpoint/2010/main" val="28810654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7F8C4E-0FFC-4A9D-5BFE-943C42F05A13}"/>
              </a:ext>
            </a:extLst>
          </p:cNvPr>
          <p:cNvSpPr>
            <a:spLocks noGrp="1"/>
          </p:cNvSpPr>
          <p:nvPr>
            <p:ph type="title"/>
          </p:nvPr>
        </p:nvSpPr>
        <p:spPr/>
        <p:txBody>
          <a:bodyPr/>
          <a:lstStyle/>
          <a:p>
            <a:r>
              <a:rPr lang="es-ES" dirty="0"/>
              <a:t>Bronquiolitis obliterante</a:t>
            </a:r>
          </a:p>
        </p:txBody>
      </p:sp>
      <p:sp>
        <p:nvSpPr>
          <p:cNvPr id="4" name="Marcador de pie de página 3">
            <a:extLst>
              <a:ext uri="{FF2B5EF4-FFF2-40B4-BE49-F238E27FC236}">
                <a16:creationId xmlns:a16="http://schemas.microsoft.com/office/drawing/2014/main" id="{D079A8B2-79A4-695D-BA80-8564B0CB8C6E}"/>
              </a:ext>
            </a:extLst>
          </p:cNvPr>
          <p:cNvSpPr>
            <a:spLocks noGrp="1"/>
          </p:cNvSpPr>
          <p:nvPr>
            <p:ph type="ftr" sz="quarter" idx="3"/>
          </p:nvPr>
        </p:nvSpPr>
        <p:spPr/>
        <p:txBody>
          <a:bodyPr/>
          <a:lstStyle/>
          <a:p>
            <a:endParaRPr lang="es-ES" dirty="0"/>
          </a:p>
        </p:txBody>
      </p:sp>
      <p:pic>
        <p:nvPicPr>
          <p:cNvPr id="10" name="Marcador de contenido 9">
            <a:extLst>
              <a:ext uri="{FF2B5EF4-FFF2-40B4-BE49-F238E27FC236}">
                <a16:creationId xmlns:a16="http://schemas.microsoft.com/office/drawing/2014/main" id="{62622DAF-BC62-85D0-874B-9CAEDD1D17DD}"/>
              </a:ext>
            </a:extLst>
          </p:cNvPr>
          <p:cNvPicPr>
            <a:picLocks noGrp="1" noChangeAspect="1"/>
          </p:cNvPicPr>
          <p:nvPr>
            <p:ph idx="1"/>
          </p:nvPr>
        </p:nvPicPr>
        <p:blipFill>
          <a:blip r:embed="rId2"/>
          <a:stretch>
            <a:fillRect/>
          </a:stretch>
        </p:blipFill>
        <p:spPr>
          <a:xfrm>
            <a:off x="2195736" y="1067410"/>
            <a:ext cx="5121838" cy="3931092"/>
          </a:xfrm>
        </p:spPr>
      </p:pic>
      <p:sp>
        <p:nvSpPr>
          <p:cNvPr id="12" name="CuadroTexto 11">
            <a:extLst>
              <a:ext uri="{FF2B5EF4-FFF2-40B4-BE49-F238E27FC236}">
                <a16:creationId xmlns:a16="http://schemas.microsoft.com/office/drawing/2014/main" id="{1DBBDDE8-8D43-1C1B-8A85-6550E324D2AF}"/>
              </a:ext>
            </a:extLst>
          </p:cNvPr>
          <p:cNvSpPr txBox="1"/>
          <p:nvPr/>
        </p:nvSpPr>
        <p:spPr>
          <a:xfrm>
            <a:off x="1380411" y="5229200"/>
            <a:ext cx="6383178" cy="646331"/>
          </a:xfrm>
          <a:prstGeom prst="rect">
            <a:avLst/>
          </a:prstGeom>
          <a:noFill/>
        </p:spPr>
        <p:txBody>
          <a:bodyPr wrap="square">
            <a:spAutoFit/>
          </a:bodyPr>
          <a:lstStyle/>
          <a:p>
            <a:r>
              <a:rPr lang="es-ES" dirty="0">
                <a:solidFill>
                  <a:srgbClr val="000000"/>
                </a:solidFill>
                <a:latin typeface="Verdana" panose="020B0604030504040204" pitchFamily="34" charset="0"/>
              </a:rPr>
              <a:t>T</a:t>
            </a:r>
            <a:r>
              <a:rPr lang="es-ES" b="0" i="0" dirty="0">
                <a:solidFill>
                  <a:srgbClr val="000000"/>
                </a:solidFill>
                <a:effectLst/>
                <a:latin typeface="Verdana" panose="020B0604030504040204" pitchFamily="34" charset="0"/>
              </a:rPr>
              <a:t>apones de tejido de granulación intraluminal de aspecto polipoide</a:t>
            </a:r>
            <a:endParaRPr lang="es-ES" dirty="0"/>
          </a:p>
        </p:txBody>
      </p:sp>
    </p:spTree>
    <p:extLst>
      <p:ext uri="{BB962C8B-B14F-4D97-AF65-F5344CB8AC3E}">
        <p14:creationId xmlns:p14="http://schemas.microsoft.com/office/powerpoint/2010/main" val="17500096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CF77F1-C54D-F9E8-02D5-70EEDBFB7DCC}"/>
              </a:ext>
            </a:extLst>
          </p:cNvPr>
          <p:cNvSpPr>
            <a:spLocks noGrp="1"/>
          </p:cNvSpPr>
          <p:nvPr>
            <p:ph type="title"/>
          </p:nvPr>
        </p:nvSpPr>
        <p:spPr/>
        <p:txBody>
          <a:bodyPr/>
          <a:lstStyle/>
          <a:p>
            <a:r>
              <a:rPr lang="es-ES" sz="2000" dirty="0">
                <a:solidFill>
                  <a:srgbClr val="FFFF00"/>
                </a:solidFill>
                <a:latin typeface="TimesNewRomanPS-BoldMT"/>
              </a:rPr>
              <a:t>NEUMONÍA INTERSTICIAL INESPECÍFICA: PATRÓN CELULAR</a:t>
            </a:r>
            <a:endParaRPr lang="es-ES" dirty="0"/>
          </a:p>
        </p:txBody>
      </p:sp>
      <p:sp>
        <p:nvSpPr>
          <p:cNvPr id="3" name="Marcador de contenido 2">
            <a:extLst>
              <a:ext uri="{FF2B5EF4-FFF2-40B4-BE49-F238E27FC236}">
                <a16:creationId xmlns:a16="http://schemas.microsoft.com/office/drawing/2014/main" id="{FB9160DB-9A4E-69C4-768B-9FB030C22933}"/>
              </a:ext>
            </a:extLst>
          </p:cNvPr>
          <p:cNvSpPr>
            <a:spLocks noGrp="1"/>
          </p:cNvSpPr>
          <p:nvPr>
            <p:ph idx="1"/>
          </p:nvPr>
        </p:nvSpPr>
        <p:spPr/>
        <p:txBody>
          <a:bodyPr/>
          <a:lstStyle/>
          <a:p>
            <a:r>
              <a:rPr lang="es-ES" dirty="0"/>
              <a:t>Patrón fibrótico mixto con fibrosis intersticial homogénea e infiltrado linfocítico en un paciente con adenocarcinoma de pulmón avanzado tratado con </a:t>
            </a:r>
            <a:r>
              <a:rPr lang="es-ES" dirty="0" err="1"/>
              <a:t>nivolumab</a:t>
            </a:r>
            <a:r>
              <a:rPr lang="es-ES" dirty="0"/>
              <a:t>.
</a:t>
            </a:r>
          </a:p>
        </p:txBody>
      </p:sp>
      <p:sp>
        <p:nvSpPr>
          <p:cNvPr id="4" name="Marcador de pie de página 3">
            <a:extLst>
              <a:ext uri="{FF2B5EF4-FFF2-40B4-BE49-F238E27FC236}">
                <a16:creationId xmlns:a16="http://schemas.microsoft.com/office/drawing/2014/main" id="{B94BB1A4-0CDD-0566-53A2-0503B58791AE}"/>
              </a:ext>
            </a:extLst>
          </p:cNvPr>
          <p:cNvSpPr>
            <a:spLocks noGrp="1"/>
          </p:cNvSpPr>
          <p:nvPr>
            <p:ph type="ftr" sz="quarter" idx="3"/>
          </p:nvPr>
        </p:nvSpPr>
        <p:spPr/>
        <p:txBody>
          <a:bodyPr/>
          <a:lstStyle/>
          <a:p>
            <a:endParaRPr lang="es-ES" dirty="0"/>
          </a:p>
        </p:txBody>
      </p:sp>
      <p:pic>
        <p:nvPicPr>
          <p:cNvPr id="6" name="Imagen 5">
            <a:extLst>
              <a:ext uri="{FF2B5EF4-FFF2-40B4-BE49-F238E27FC236}">
                <a16:creationId xmlns:a16="http://schemas.microsoft.com/office/drawing/2014/main" id="{F660350D-FFDA-9EA6-8E33-36DCCAEF02E3}"/>
              </a:ext>
            </a:extLst>
          </p:cNvPr>
          <p:cNvPicPr>
            <a:picLocks noChangeAspect="1"/>
          </p:cNvPicPr>
          <p:nvPr/>
        </p:nvPicPr>
        <p:blipFill>
          <a:blip r:embed="rId2"/>
          <a:stretch>
            <a:fillRect/>
          </a:stretch>
        </p:blipFill>
        <p:spPr>
          <a:xfrm>
            <a:off x="5014358" y="2179236"/>
            <a:ext cx="3405122" cy="2833940"/>
          </a:xfrm>
          <a:prstGeom prst="rect">
            <a:avLst/>
          </a:prstGeom>
        </p:spPr>
      </p:pic>
      <p:pic>
        <p:nvPicPr>
          <p:cNvPr id="7" name="Marcador de contenido 5">
            <a:extLst>
              <a:ext uri="{FF2B5EF4-FFF2-40B4-BE49-F238E27FC236}">
                <a16:creationId xmlns:a16="http://schemas.microsoft.com/office/drawing/2014/main" id="{232D1468-7A5D-BEB1-6B87-7652E405BE19}"/>
              </a:ext>
            </a:extLst>
          </p:cNvPr>
          <p:cNvPicPr>
            <a:picLocks noChangeAspect="1"/>
          </p:cNvPicPr>
          <p:nvPr/>
        </p:nvPicPr>
        <p:blipFill>
          <a:blip r:embed="rId3"/>
          <a:stretch>
            <a:fillRect/>
          </a:stretch>
        </p:blipFill>
        <p:spPr>
          <a:xfrm>
            <a:off x="251520" y="2204864"/>
            <a:ext cx="4495519" cy="2808312"/>
          </a:xfrm>
          <a:prstGeom prst="rect">
            <a:avLst/>
          </a:prstGeom>
        </p:spPr>
      </p:pic>
    </p:spTree>
    <p:extLst>
      <p:ext uri="{BB962C8B-B14F-4D97-AF65-F5344CB8AC3E}">
        <p14:creationId xmlns:p14="http://schemas.microsoft.com/office/powerpoint/2010/main" val="26748076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C6D127-5C87-9C10-0517-F8BB24E5ED09}"/>
              </a:ext>
            </a:extLst>
          </p:cNvPr>
          <p:cNvSpPr>
            <a:spLocks noGrp="1"/>
          </p:cNvSpPr>
          <p:nvPr>
            <p:ph type="title"/>
          </p:nvPr>
        </p:nvSpPr>
        <p:spPr/>
        <p:txBody>
          <a:bodyPr/>
          <a:lstStyle/>
          <a:p>
            <a:r>
              <a:rPr lang="es-ES" dirty="0"/>
              <a:t>Recordando Manifestaciones intersticiales en el </a:t>
            </a:r>
            <a:r>
              <a:rPr lang="es-ES" dirty="0" err="1"/>
              <a:t>pulmon</a:t>
            </a:r>
            <a:endParaRPr lang="es-ES" dirty="0"/>
          </a:p>
        </p:txBody>
      </p:sp>
      <p:pic>
        <p:nvPicPr>
          <p:cNvPr id="13" name="Marcador de contenido 12">
            <a:extLst>
              <a:ext uri="{FF2B5EF4-FFF2-40B4-BE49-F238E27FC236}">
                <a16:creationId xmlns:a16="http://schemas.microsoft.com/office/drawing/2014/main" id="{F1C5EDF5-D7B5-256C-B6F5-5D2EEA5E7CBB}"/>
              </a:ext>
            </a:extLst>
          </p:cNvPr>
          <p:cNvPicPr>
            <a:picLocks noGrp="1" noChangeAspect="1"/>
          </p:cNvPicPr>
          <p:nvPr>
            <p:ph idx="1"/>
          </p:nvPr>
        </p:nvPicPr>
        <p:blipFill>
          <a:blip r:embed="rId2"/>
          <a:stretch>
            <a:fillRect/>
          </a:stretch>
        </p:blipFill>
        <p:spPr>
          <a:xfrm>
            <a:off x="1115616" y="1280953"/>
            <a:ext cx="6627256" cy="4341022"/>
          </a:xfrm>
        </p:spPr>
      </p:pic>
      <p:sp>
        <p:nvSpPr>
          <p:cNvPr id="14" name="CuadroTexto 13">
            <a:extLst>
              <a:ext uri="{FF2B5EF4-FFF2-40B4-BE49-F238E27FC236}">
                <a16:creationId xmlns:a16="http://schemas.microsoft.com/office/drawing/2014/main" id="{14505D09-7A76-1D36-5C2D-59DA7C9A48C6}"/>
              </a:ext>
            </a:extLst>
          </p:cNvPr>
          <p:cNvSpPr txBox="1"/>
          <p:nvPr/>
        </p:nvSpPr>
        <p:spPr>
          <a:xfrm>
            <a:off x="2676644" y="5761531"/>
            <a:ext cx="3505200" cy="300082"/>
          </a:xfrm>
          <a:prstGeom prst="rect">
            <a:avLst/>
          </a:prstGeom>
          <a:noFill/>
        </p:spPr>
        <p:txBody>
          <a:bodyPr wrap="square" rtlCol="0">
            <a:spAutoFit/>
          </a:bodyPr>
          <a:lstStyle/>
          <a:p>
            <a:r>
              <a:rPr lang="es-ES" sz="1350" dirty="0"/>
              <a:t>www.pneumotox.com</a:t>
            </a:r>
          </a:p>
        </p:txBody>
      </p:sp>
    </p:spTree>
    <p:extLst>
      <p:ext uri="{BB962C8B-B14F-4D97-AF65-F5344CB8AC3E}">
        <p14:creationId xmlns:p14="http://schemas.microsoft.com/office/powerpoint/2010/main" val="23043084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9FA1A3-C245-90E2-B832-B4542A293FD8}"/>
              </a:ext>
            </a:extLst>
          </p:cNvPr>
          <p:cNvSpPr>
            <a:spLocks noGrp="1"/>
          </p:cNvSpPr>
          <p:nvPr>
            <p:ph type="title"/>
          </p:nvPr>
        </p:nvSpPr>
        <p:spPr/>
        <p:txBody>
          <a:bodyPr/>
          <a:lstStyle/>
          <a:p>
            <a:r>
              <a:rPr lang="es-ES" sz="1800" dirty="0">
                <a:solidFill>
                  <a:srgbClr val="FFFF00"/>
                </a:solidFill>
                <a:latin typeface="TimesNewRomanPS-BoldMT"/>
              </a:rPr>
              <a:t>NEUMONÍA INTERSTICIAL INESPECÍFICA: PATRÓN FIBROSANTE </a:t>
            </a:r>
            <a:r>
              <a:rPr lang="en-US" dirty="0"/>
              <a:t/>
            </a:r>
            <a:br>
              <a:rPr lang="en-US" dirty="0"/>
            </a:br>
            <a:endParaRPr lang="es-ES" dirty="0"/>
          </a:p>
        </p:txBody>
      </p:sp>
      <p:pic>
        <p:nvPicPr>
          <p:cNvPr id="6" name="Marcador de contenido 5">
            <a:extLst>
              <a:ext uri="{FF2B5EF4-FFF2-40B4-BE49-F238E27FC236}">
                <a16:creationId xmlns:a16="http://schemas.microsoft.com/office/drawing/2014/main" id="{ABC916B3-A4CF-EE30-F03F-03EEA05DECBA}"/>
              </a:ext>
            </a:extLst>
          </p:cNvPr>
          <p:cNvPicPr>
            <a:picLocks noGrp="1" noChangeAspect="1"/>
          </p:cNvPicPr>
          <p:nvPr>
            <p:ph idx="1"/>
          </p:nvPr>
        </p:nvPicPr>
        <p:blipFill>
          <a:blip r:embed="rId2"/>
          <a:stretch>
            <a:fillRect/>
          </a:stretch>
        </p:blipFill>
        <p:spPr>
          <a:xfrm>
            <a:off x="1116384" y="1041359"/>
            <a:ext cx="5930404" cy="3675988"/>
          </a:xfrm>
        </p:spPr>
      </p:pic>
      <p:sp>
        <p:nvSpPr>
          <p:cNvPr id="4" name="Marcador de pie de página 3">
            <a:extLst>
              <a:ext uri="{FF2B5EF4-FFF2-40B4-BE49-F238E27FC236}">
                <a16:creationId xmlns:a16="http://schemas.microsoft.com/office/drawing/2014/main" id="{7E7F4C78-5F93-F127-D35A-D3138B6F5154}"/>
              </a:ext>
            </a:extLst>
          </p:cNvPr>
          <p:cNvSpPr>
            <a:spLocks noGrp="1"/>
          </p:cNvSpPr>
          <p:nvPr>
            <p:ph type="ftr" sz="quarter" idx="3"/>
          </p:nvPr>
        </p:nvSpPr>
        <p:spPr/>
        <p:txBody>
          <a:bodyPr/>
          <a:lstStyle/>
          <a:p>
            <a:endParaRPr lang="es-ES" dirty="0"/>
          </a:p>
        </p:txBody>
      </p:sp>
      <p:sp>
        <p:nvSpPr>
          <p:cNvPr id="5" name="CuadroTexto 4">
            <a:extLst>
              <a:ext uri="{FF2B5EF4-FFF2-40B4-BE49-F238E27FC236}">
                <a16:creationId xmlns:a16="http://schemas.microsoft.com/office/drawing/2014/main" id="{A91C6DB0-4007-FF23-B817-24023D80EA43}"/>
              </a:ext>
            </a:extLst>
          </p:cNvPr>
          <p:cNvSpPr txBox="1"/>
          <p:nvPr/>
        </p:nvSpPr>
        <p:spPr>
          <a:xfrm>
            <a:off x="611560" y="5051773"/>
            <a:ext cx="7632080" cy="923330"/>
          </a:xfrm>
          <a:prstGeom prst="rect">
            <a:avLst/>
          </a:prstGeom>
          <a:noFill/>
        </p:spPr>
        <p:txBody>
          <a:bodyPr wrap="square">
            <a:spAutoFit/>
          </a:bodyPr>
          <a:lstStyle/>
          <a:p>
            <a:r>
              <a:rPr lang="es-ES" b="1" dirty="0">
                <a:latin typeface="Helvetica" panose="020B0604020202020204" pitchFamily="34" charset="0"/>
              </a:rPr>
              <a:t>Engrosamiento fibrótico difuso homogéneo de las paredes alveolares Sin fibrosis destructiva, heterogeneidad espacial o cambio en panal </a:t>
            </a:r>
            <a:endParaRPr lang="es-ES" dirty="0"/>
          </a:p>
        </p:txBody>
      </p:sp>
      <p:sp>
        <p:nvSpPr>
          <p:cNvPr id="7" name="CuadroTexto 6">
            <a:extLst>
              <a:ext uri="{FF2B5EF4-FFF2-40B4-BE49-F238E27FC236}">
                <a16:creationId xmlns:a16="http://schemas.microsoft.com/office/drawing/2014/main" id="{EE2449E6-1A85-790E-FDEF-1E36C793D4A1}"/>
              </a:ext>
            </a:extLst>
          </p:cNvPr>
          <p:cNvSpPr txBox="1"/>
          <p:nvPr/>
        </p:nvSpPr>
        <p:spPr>
          <a:xfrm>
            <a:off x="395536" y="846838"/>
            <a:ext cx="7632080" cy="830997"/>
          </a:xfrm>
          <a:prstGeom prst="rect">
            <a:avLst/>
          </a:prstGeom>
          <a:noFill/>
        </p:spPr>
        <p:txBody>
          <a:bodyPr wrap="square">
            <a:spAutoFit/>
          </a:bodyPr>
          <a:lstStyle/>
          <a:p>
            <a:r>
              <a:rPr lang="es-ES" sz="2400" b="1" dirty="0">
                <a:solidFill>
                  <a:srgbClr val="242021"/>
                </a:solidFill>
                <a:latin typeface="StoneSans-Semibold"/>
              </a:rPr>
              <a:t>
</a:t>
            </a:r>
            <a:endParaRPr lang="es-ES" dirty="0"/>
          </a:p>
        </p:txBody>
      </p:sp>
    </p:spTree>
    <p:extLst>
      <p:ext uri="{BB962C8B-B14F-4D97-AF65-F5344CB8AC3E}">
        <p14:creationId xmlns:p14="http://schemas.microsoft.com/office/powerpoint/2010/main" val="11137162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402FC1-8DFC-B2D3-E2B6-3324741E2A9D}"/>
              </a:ext>
            </a:extLst>
          </p:cNvPr>
          <p:cNvSpPr>
            <a:spLocks noGrp="1"/>
          </p:cNvSpPr>
          <p:nvPr>
            <p:ph type="title"/>
          </p:nvPr>
        </p:nvSpPr>
        <p:spPr/>
        <p:txBody>
          <a:bodyPr/>
          <a:lstStyle/>
          <a:p>
            <a:r>
              <a:rPr lang="es-ES" dirty="0"/>
              <a:t>Patrón Neumonía intersticial Usual</a:t>
            </a:r>
          </a:p>
        </p:txBody>
      </p:sp>
      <p:pic>
        <p:nvPicPr>
          <p:cNvPr id="10" name="Marcador de contenido 9">
            <a:extLst>
              <a:ext uri="{FF2B5EF4-FFF2-40B4-BE49-F238E27FC236}">
                <a16:creationId xmlns:a16="http://schemas.microsoft.com/office/drawing/2014/main" id="{0DA2322B-98AC-C4DA-9324-ABEA027E1F0A}"/>
              </a:ext>
            </a:extLst>
          </p:cNvPr>
          <p:cNvPicPr>
            <a:picLocks noGrp="1" noChangeAspect="1"/>
          </p:cNvPicPr>
          <p:nvPr>
            <p:ph idx="1"/>
          </p:nvPr>
        </p:nvPicPr>
        <p:blipFill>
          <a:blip r:embed="rId2"/>
          <a:stretch>
            <a:fillRect/>
          </a:stretch>
        </p:blipFill>
        <p:spPr>
          <a:xfrm>
            <a:off x="459641" y="980405"/>
            <a:ext cx="2024127" cy="3368827"/>
          </a:xfrm>
        </p:spPr>
      </p:pic>
      <p:sp>
        <p:nvSpPr>
          <p:cNvPr id="12" name="CuadroTexto 11">
            <a:extLst>
              <a:ext uri="{FF2B5EF4-FFF2-40B4-BE49-F238E27FC236}">
                <a16:creationId xmlns:a16="http://schemas.microsoft.com/office/drawing/2014/main" id="{54D9C458-576D-191B-EA6C-144D197C423B}"/>
              </a:ext>
            </a:extLst>
          </p:cNvPr>
          <p:cNvSpPr txBox="1"/>
          <p:nvPr/>
        </p:nvSpPr>
        <p:spPr>
          <a:xfrm>
            <a:off x="179512" y="4492925"/>
            <a:ext cx="2808312" cy="1200329"/>
          </a:xfrm>
          <a:prstGeom prst="rect">
            <a:avLst/>
          </a:prstGeom>
          <a:noFill/>
        </p:spPr>
        <p:txBody>
          <a:bodyPr wrap="square">
            <a:spAutoFit/>
          </a:bodyPr>
          <a:lstStyle/>
          <a:p>
            <a:r>
              <a:rPr lang="es-ES" dirty="0">
                <a:latin typeface="TimesNewRomanPSMT"/>
              </a:rPr>
              <a:t>Fibrosis irregular, del lóbulo inferior y de predominio periférico con </a:t>
            </a:r>
            <a:r>
              <a:rPr lang="es-ES" dirty="0" err="1">
                <a:latin typeface="TimesNewRomanPSMT"/>
              </a:rPr>
              <a:t>panalización</a:t>
            </a:r>
            <a:r>
              <a:rPr lang="en-US" dirty="0"/>
              <a:t/>
            </a:r>
            <a:br>
              <a:rPr lang="en-US" dirty="0"/>
            </a:br>
            <a:endParaRPr lang="es-ES" dirty="0"/>
          </a:p>
        </p:txBody>
      </p:sp>
      <p:pic>
        <p:nvPicPr>
          <p:cNvPr id="18" name="Imagen 17">
            <a:extLst>
              <a:ext uri="{FF2B5EF4-FFF2-40B4-BE49-F238E27FC236}">
                <a16:creationId xmlns:a16="http://schemas.microsoft.com/office/drawing/2014/main" id="{8F391BE8-F554-8C13-0757-39CAE756B062}"/>
              </a:ext>
            </a:extLst>
          </p:cNvPr>
          <p:cNvPicPr>
            <a:picLocks noChangeAspect="1"/>
          </p:cNvPicPr>
          <p:nvPr/>
        </p:nvPicPr>
        <p:blipFill>
          <a:blip r:embed="rId3"/>
          <a:stretch>
            <a:fillRect/>
          </a:stretch>
        </p:blipFill>
        <p:spPr>
          <a:xfrm>
            <a:off x="5205319" y="1627874"/>
            <a:ext cx="2463025" cy="2046656"/>
          </a:xfrm>
          <a:prstGeom prst="rect">
            <a:avLst/>
          </a:prstGeom>
        </p:spPr>
      </p:pic>
      <p:pic>
        <p:nvPicPr>
          <p:cNvPr id="20" name="Imagen 19">
            <a:extLst>
              <a:ext uri="{FF2B5EF4-FFF2-40B4-BE49-F238E27FC236}">
                <a16:creationId xmlns:a16="http://schemas.microsoft.com/office/drawing/2014/main" id="{E7196B03-D467-1EDF-B083-AB079D3436E4}"/>
              </a:ext>
            </a:extLst>
          </p:cNvPr>
          <p:cNvPicPr>
            <a:picLocks noChangeAspect="1"/>
          </p:cNvPicPr>
          <p:nvPr/>
        </p:nvPicPr>
        <p:blipFill>
          <a:blip r:embed="rId4"/>
          <a:stretch>
            <a:fillRect/>
          </a:stretch>
        </p:blipFill>
        <p:spPr>
          <a:xfrm>
            <a:off x="7501517" y="2497113"/>
            <a:ext cx="1619672" cy="1213718"/>
          </a:xfrm>
          <a:prstGeom prst="rect">
            <a:avLst/>
          </a:prstGeom>
        </p:spPr>
      </p:pic>
      <p:sp>
        <p:nvSpPr>
          <p:cNvPr id="22" name="CuadroTexto 21">
            <a:extLst>
              <a:ext uri="{FF2B5EF4-FFF2-40B4-BE49-F238E27FC236}">
                <a16:creationId xmlns:a16="http://schemas.microsoft.com/office/drawing/2014/main" id="{AFBD38CF-C106-D4C8-47D0-B13188CA52BF}"/>
              </a:ext>
            </a:extLst>
          </p:cNvPr>
          <p:cNvSpPr txBox="1"/>
          <p:nvPr/>
        </p:nvSpPr>
        <p:spPr>
          <a:xfrm>
            <a:off x="3178287" y="4206798"/>
            <a:ext cx="6356573" cy="2862322"/>
          </a:xfrm>
          <a:prstGeom prst="rect">
            <a:avLst/>
          </a:prstGeom>
          <a:noFill/>
        </p:spPr>
        <p:txBody>
          <a:bodyPr wrap="square">
            <a:spAutoFit/>
          </a:bodyPr>
          <a:lstStyle/>
          <a:p>
            <a:r>
              <a:rPr lang="es-ES" b="1" dirty="0">
                <a:latin typeface="TimesNewRomanPS-BoldMT"/>
              </a:rPr>
              <a:t>Fibrosis densa con distorsión arquitectónica (es decir,
cicatrices destructivas y/o panales)
Distribución subpleural y/o paraseptal predominante
de la fibrosis
Afectación irregular del parénquima pulmonar por fibrosis
Focos de fibroblastos
Ausencia de características que sugieran un diagnóstico alternativo </a:t>
            </a:r>
            <a:br>
              <a:rPr lang="es-ES" b="1" dirty="0">
                <a:latin typeface="TimesNewRomanPS-BoldMT"/>
              </a:rPr>
            </a:br>
            <a:r>
              <a:rPr lang="es-ES" b="1" dirty="0">
                <a:latin typeface="TimesNewRomanPS-BoldMT"/>
              </a:rPr>
              <a:t>
</a:t>
            </a:r>
            <a:endParaRPr lang="es-ES" dirty="0"/>
          </a:p>
        </p:txBody>
      </p:sp>
      <p:pic>
        <p:nvPicPr>
          <p:cNvPr id="24" name="Imagen 23">
            <a:extLst>
              <a:ext uri="{FF2B5EF4-FFF2-40B4-BE49-F238E27FC236}">
                <a16:creationId xmlns:a16="http://schemas.microsoft.com/office/drawing/2014/main" id="{ECD73743-7A8F-169F-4A74-73A8496DD05F}"/>
              </a:ext>
            </a:extLst>
          </p:cNvPr>
          <p:cNvPicPr>
            <a:picLocks noChangeAspect="1"/>
          </p:cNvPicPr>
          <p:nvPr/>
        </p:nvPicPr>
        <p:blipFill>
          <a:blip r:embed="rId5"/>
          <a:stretch>
            <a:fillRect/>
          </a:stretch>
        </p:blipFill>
        <p:spPr>
          <a:xfrm>
            <a:off x="2643708" y="1617614"/>
            <a:ext cx="2589948" cy="1945445"/>
          </a:xfrm>
          <a:prstGeom prst="rect">
            <a:avLst/>
          </a:prstGeom>
        </p:spPr>
      </p:pic>
    </p:spTree>
    <p:extLst>
      <p:ext uri="{BB962C8B-B14F-4D97-AF65-F5344CB8AC3E}">
        <p14:creationId xmlns:p14="http://schemas.microsoft.com/office/powerpoint/2010/main" val="34716456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5F9DAB-4EDB-03D9-60FF-FB6678E94797}"/>
              </a:ext>
            </a:extLst>
          </p:cNvPr>
          <p:cNvSpPr>
            <a:spLocks noGrp="1"/>
          </p:cNvSpPr>
          <p:nvPr>
            <p:ph type="title"/>
          </p:nvPr>
        </p:nvSpPr>
        <p:spPr/>
        <p:txBody>
          <a:bodyPr/>
          <a:lstStyle/>
          <a:p>
            <a:r>
              <a:rPr lang="es-ES" b="0" dirty="0">
                <a:solidFill>
                  <a:srgbClr val="EBEBEB"/>
                </a:solidFill>
                <a:latin typeface="Arial Nova Light" panose="020B0304020202020204" pitchFamily="34" charset="0"/>
              </a:rPr>
              <a:t>¿Panal? UPI </a:t>
            </a:r>
            <a:endParaRPr lang="es-ES" dirty="0"/>
          </a:p>
        </p:txBody>
      </p:sp>
      <p:sp>
        <p:nvSpPr>
          <p:cNvPr id="3" name="Marcador de contenido 2">
            <a:extLst>
              <a:ext uri="{FF2B5EF4-FFF2-40B4-BE49-F238E27FC236}">
                <a16:creationId xmlns:a16="http://schemas.microsoft.com/office/drawing/2014/main" id="{53C45DB0-EA45-66B0-0C83-69BF583054ED}"/>
              </a:ext>
            </a:extLst>
          </p:cNvPr>
          <p:cNvSpPr>
            <a:spLocks noGrp="1"/>
          </p:cNvSpPr>
          <p:nvPr>
            <p:ph idx="1"/>
          </p:nvPr>
        </p:nvSpPr>
        <p:spPr/>
        <p:txBody>
          <a:bodyPr/>
          <a:lstStyle/>
          <a:p>
            <a:r>
              <a:rPr lang="es-ES" dirty="0"/>
              <a:t/>
            </a:r>
            <a:br>
              <a:rPr lang="es-ES" dirty="0"/>
            </a:br>
            <a:endParaRPr lang="es-ES" dirty="0"/>
          </a:p>
        </p:txBody>
      </p:sp>
      <p:pic>
        <p:nvPicPr>
          <p:cNvPr id="6" name="Imagen 5">
            <a:extLst>
              <a:ext uri="{FF2B5EF4-FFF2-40B4-BE49-F238E27FC236}">
                <a16:creationId xmlns:a16="http://schemas.microsoft.com/office/drawing/2014/main" id="{8B91FB96-EB97-8294-B1F3-8BF2588CFCD7}"/>
              </a:ext>
            </a:extLst>
          </p:cNvPr>
          <p:cNvPicPr>
            <a:picLocks noChangeAspect="1"/>
          </p:cNvPicPr>
          <p:nvPr/>
        </p:nvPicPr>
        <p:blipFill>
          <a:blip r:embed="rId2"/>
          <a:stretch>
            <a:fillRect/>
          </a:stretch>
        </p:blipFill>
        <p:spPr>
          <a:xfrm>
            <a:off x="323528" y="980727"/>
            <a:ext cx="2694434" cy="2766768"/>
          </a:xfrm>
          <a:prstGeom prst="rect">
            <a:avLst/>
          </a:prstGeom>
        </p:spPr>
      </p:pic>
      <p:pic>
        <p:nvPicPr>
          <p:cNvPr id="8" name="Imagen 7">
            <a:extLst>
              <a:ext uri="{FF2B5EF4-FFF2-40B4-BE49-F238E27FC236}">
                <a16:creationId xmlns:a16="http://schemas.microsoft.com/office/drawing/2014/main" id="{227EF61B-D963-14EF-40D3-6942EE2A41F5}"/>
              </a:ext>
            </a:extLst>
          </p:cNvPr>
          <p:cNvPicPr>
            <a:picLocks noChangeAspect="1"/>
          </p:cNvPicPr>
          <p:nvPr/>
        </p:nvPicPr>
        <p:blipFill>
          <a:blip r:embed="rId3"/>
          <a:stretch>
            <a:fillRect/>
          </a:stretch>
        </p:blipFill>
        <p:spPr>
          <a:xfrm>
            <a:off x="3217276" y="1422185"/>
            <a:ext cx="1779662" cy="2372883"/>
          </a:xfrm>
          <a:prstGeom prst="rect">
            <a:avLst/>
          </a:prstGeom>
        </p:spPr>
      </p:pic>
      <p:pic>
        <p:nvPicPr>
          <p:cNvPr id="10" name="Imagen 9">
            <a:extLst>
              <a:ext uri="{FF2B5EF4-FFF2-40B4-BE49-F238E27FC236}">
                <a16:creationId xmlns:a16="http://schemas.microsoft.com/office/drawing/2014/main" id="{39187547-DCA6-7563-4586-E4702E94CF77}"/>
              </a:ext>
            </a:extLst>
          </p:cNvPr>
          <p:cNvPicPr>
            <a:picLocks noChangeAspect="1"/>
          </p:cNvPicPr>
          <p:nvPr/>
        </p:nvPicPr>
        <p:blipFill>
          <a:blip r:embed="rId4"/>
          <a:stretch>
            <a:fillRect/>
          </a:stretch>
        </p:blipFill>
        <p:spPr>
          <a:xfrm>
            <a:off x="4927686" y="1042444"/>
            <a:ext cx="3684066" cy="2643333"/>
          </a:xfrm>
          <a:prstGeom prst="rect">
            <a:avLst/>
          </a:prstGeom>
        </p:spPr>
      </p:pic>
      <p:sp>
        <p:nvSpPr>
          <p:cNvPr id="12" name="CuadroTexto 11">
            <a:extLst>
              <a:ext uri="{FF2B5EF4-FFF2-40B4-BE49-F238E27FC236}">
                <a16:creationId xmlns:a16="http://schemas.microsoft.com/office/drawing/2014/main" id="{17BDFD96-AFE5-57E2-3655-6A2332986237}"/>
              </a:ext>
            </a:extLst>
          </p:cNvPr>
          <p:cNvSpPr txBox="1"/>
          <p:nvPr/>
        </p:nvSpPr>
        <p:spPr>
          <a:xfrm>
            <a:off x="457201" y="5156686"/>
            <a:ext cx="7416056" cy="2062103"/>
          </a:xfrm>
          <a:prstGeom prst="rect">
            <a:avLst/>
          </a:prstGeom>
          <a:noFill/>
        </p:spPr>
        <p:txBody>
          <a:bodyPr wrap="square">
            <a:spAutoFit/>
          </a:bodyPr>
          <a:lstStyle/>
          <a:p>
            <a:r>
              <a:rPr lang="es-ES" sz="1600" b="1" dirty="0">
                <a:latin typeface="Helvetica" panose="020B0604020202020204" pitchFamily="34" charset="0"/>
              </a:rPr>
              <a:t>Enfermedad pulmonar fibrótica terminal
Espacios aéreos quísticos ampliados: milímetros (microscópicos) a unos pocos centímetros (macroscópicos) de diámetro
Surgen de una combinación de fibrosis destructiva y colapso del parénquima pulmonar circundante </a:t>
            </a:r>
            <a:r>
              <a:rPr lang="es-ES" sz="2400" b="1" dirty="0">
                <a:latin typeface="Helvetica" panose="020B0604020202020204" pitchFamily="34" charset="0"/>
              </a:rPr>
              <a:t/>
            </a:r>
            <a:br>
              <a:rPr lang="es-ES" sz="2400" b="1" dirty="0">
                <a:latin typeface="Helvetica" panose="020B0604020202020204" pitchFamily="34" charset="0"/>
              </a:rPr>
            </a:br>
            <a:r>
              <a:rPr lang="es-ES" sz="2400" b="1" dirty="0">
                <a:latin typeface="Helvetica" panose="020B0604020202020204" pitchFamily="34" charset="0"/>
              </a:rPr>
              <a:t>
</a:t>
            </a:r>
            <a:endParaRPr lang="es-ES" dirty="0"/>
          </a:p>
        </p:txBody>
      </p:sp>
      <p:pic>
        <p:nvPicPr>
          <p:cNvPr id="14" name="Imagen 13">
            <a:extLst>
              <a:ext uri="{FF2B5EF4-FFF2-40B4-BE49-F238E27FC236}">
                <a16:creationId xmlns:a16="http://schemas.microsoft.com/office/drawing/2014/main" id="{6E47D099-D28D-4D61-C7B6-7B8B73519094}"/>
              </a:ext>
            </a:extLst>
          </p:cNvPr>
          <p:cNvPicPr>
            <a:picLocks noChangeAspect="1"/>
          </p:cNvPicPr>
          <p:nvPr/>
        </p:nvPicPr>
        <p:blipFill>
          <a:blip r:embed="rId5"/>
          <a:stretch>
            <a:fillRect/>
          </a:stretch>
        </p:blipFill>
        <p:spPr>
          <a:xfrm>
            <a:off x="5400600" y="3657928"/>
            <a:ext cx="2267744" cy="1470909"/>
          </a:xfrm>
          <a:prstGeom prst="rect">
            <a:avLst/>
          </a:prstGeom>
        </p:spPr>
      </p:pic>
    </p:spTree>
    <p:extLst>
      <p:ext uri="{BB962C8B-B14F-4D97-AF65-F5344CB8AC3E}">
        <p14:creationId xmlns:p14="http://schemas.microsoft.com/office/powerpoint/2010/main" val="40000172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2EE3A5-A1C9-1166-4394-200E9B4E0920}"/>
              </a:ext>
            </a:extLst>
          </p:cNvPr>
          <p:cNvSpPr>
            <a:spLocks noGrp="1"/>
          </p:cNvSpPr>
          <p:nvPr>
            <p:ph type="title"/>
          </p:nvPr>
        </p:nvSpPr>
        <p:spPr/>
        <p:txBody>
          <a:bodyPr/>
          <a:lstStyle/>
          <a:p>
            <a:r>
              <a:rPr lang="es-ES" dirty="0"/>
              <a:t>Neumonía intersticial linfocitaria</a:t>
            </a:r>
          </a:p>
        </p:txBody>
      </p:sp>
      <p:sp>
        <p:nvSpPr>
          <p:cNvPr id="4" name="Marcador de pie de página 3">
            <a:extLst>
              <a:ext uri="{FF2B5EF4-FFF2-40B4-BE49-F238E27FC236}">
                <a16:creationId xmlns:a16="http://schemas.microsoft.com/office/drawing/2014/main" id="{63D22DDB-F488-9F22-C4F1-637E2DC6CAEE}"/>
              </a:ext>
            </a:extLst>
          </p:cNvPr>
          <p:cNvSpPr>
            <a:spLocks noGrp="1"/>
          </p:cNvSpPr>
          <p:nvPr>
            <p:ph type="ftr" sz="quarter" idx="3"/>
          </p:nvPr>
        </p:nvSpPr>
        <p:spPr/>
        <p:txBody>
          <a:bodyPr/>
          <a:lstStyle/>
          <a:p>
            <a:endParaRPr lang="es-ES" dirty="0"/>
          </a:p>
        </p:txBody>
      </p:sp>
      <p:pic>
        <p:nvPicPr>
          <p:cNvPr id="5" name="Marcador de contenido 4">
            <a:extLst>
              <a:ext uri="{FF2B5EF4-FFF2-40B4-BE49-F238E27FC236}">
                <a16:creationId xmlns:a16="http://schemas.microsoft.com/office/drawing/2014/main" id="{039E6213-D950-4630-D18A-17D53617EEA5}"/>
              </a:ext>
            </a:extLst>
          </p:cNvPr>
          <p:cNvPicPr>
            <a:picLocks noGrp="1" noChangeAspect="1"/>
          </p:cNvPicPr>
          <p:nvPr>
            <p:ph idx="1"/>
          </p:nvPr>
        </p:nvPicPr>
        <p:blipFill>
          <a:blip r:embed="rId2"/>
          <a:stretch>
            <a:fillRect/>
          </a:stretch>
        </p:blipFill>
        <p:spPr>
          <a:xfrm>
            <a:off x="774180" y="981075"/>
            <a:ext cx="7606752" cy="4968875"/>
          </a:xfrm>
          <a:prstGeom prst="rect">
            <a:avLst/>
          </a:prstGeom>
        </p:spPr>
      </p:pic>
    </p:spTree>
    <p:extLst>
      <p:ext uri="{BB962C8B-B14F-4D97-AF65-F5344CB8AC3E}">
        <p14:creationId xmlns:p14="http://schemas.microsoft.com/office/powerpoint/2010/main" val="9363361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739FAA-2018-F0F7-5C45-55ABEDBA6D7F}"/>
              </a:ext>
            </a:extLst>
          </p:cNvPr>
          <p:cNvSpPr>
            <a:spLocks noGrp="1"/>
          </p:cNvSpPr>
          <p:nvPr>
            <p:ph type="title"/>
          </p:nvPr>
        </p:nvSpPr>
        <p:spPr/>
        <p:txBody>
          <a:bodyPr/>
          <a:lstStyle/>
          <a:p>
            <a:r>
              <a:rPr lang="es-ES" sz="2000" dirty="0">
                <a:latin typeface="Arial Nova Light" panose="020B0304020202020204" pitchFamily="34" charset="0"/>
              </a:rPr>
              <a:t>Neumonitis por hipersensibilidad</a:t>
            </a:r>
            <a:r>
              <a:rPr lang="es-ES" dirty="0"/>
              <a:t/>
            </a:r>
            <a:br>
              <a:rPr lang="es-ES" dirty="0"/>
            </a:br>
            <a:endParaRPr lang="es-ES" dirty="0"/>
          </a:p>
        </p:txBody>
      </p:sp>
      <p:pic>
        <p:nvPicPr>
          <p:cNvPr id="6" name="Marcador de contenido 5">
            <a:extLst>
              <a:ext uri="{FF2B5EF4-FFF2-40B4-BE49-F238E27FC236}">
                <a16:creationId xmlns:a16="http://schemas.microsoft.com/office/drawing/2014/main" id="{82DCE711-B7F4-7FA9-2234-9E5BBD85FC90}"/>
              </a:ext>
            </a:extLst>
          </p:cNvPr>
          <p:cNvPicPr>
            <a:picLocks noGrp="1" noChangeAspect="1"/>
          </p:cNvPicPr>
          <p:nvPr>
            <p:ph idx="1"/>
          </p:nvPr>
        </p:nvPicPr>
        <p:blipFill>
          <a:blip r:embed="rId2"/>
          <a:stretch>
            <a:fillRect/>
          </a:stretch>
        </p:blipFill>
        <p:spPr>
          <a:xfrm>
            <a:off x="1275957" y="981075"/>
            <a:ext cx="6603199" cy="4968875"/>
          </a:xfrm>
        </p:spPr>
      </p:pic>
      <p:sp>
        <p:nvSpPr>
          <p:cNvPr id="8" name="CuadroTexto 7">
            <a:extLst>
              <a:ext uri="{FF2B5EF4-FFF2-40B4-BE49-F238E27FC236}">
                <a16:creationId xmlns:a16="http://schemas.microsoft.com/office/drawing/2014/main" id="{B6AFD185-706C-5F61-57B9-803DF0E7B508}"/>
              </a:ext>
            </a:extLst>
          </p:cNvPr>
          <p:cNvSpPr txBox="1"/>
          <p:nvPr/>
        </p:nvSpPr>
        <p:spPr>
          <a:xfrm>
            <a:off x="1691680" y="6117351"/>
            <a:ext cx="4572000" cy="923330"/>
          </a:xfrm>
          <a:prstGeom prst="rect">
            <a:avLst/>
          </a:prstGeom>
          <a:noFill/>
        </p:spPr>
        <p:txBody>
          <a:bodyPr wrap="square">
            <a:spAutoFit/>
          </a:bodyPr>
          <a:lstStyle/>
          <a:p>
            <a:r>
              <a:rPr lang="es-ES" dirty="0">
                <a:latin typeface="Arial Nova Light" panose="020B0304020202020204" pitchFamily="34" charset="0"/>
              </a:rPr>
              <a:t>Fibrosis centrada en las vías respiratorias </a:t>
            </a:r>
            <a:br>
              <a:rPr lang="es-ES" dirty="0">
                <a:latin typeface="Arial Nova Light" panose="020B0304020202020204" pitchFamily="34" charset="0"/>
              </a:rPr>
            </a:br>
            <a:r>
              <a:rPr lang="es-ES" dirty="0">
                <a:latin typeface="Arial Nova Light" panose="020B0304020202020204" pitchFamily="34" charset="0"/>
              </a:rPr>
              <a:t>
</a:t>
            </a:r>
            <a:endParaRPr lang="es-ES" dirty="0"/>
          </a:p>
        </p:txBody>
      </p:sp>
    </p:spTree>
    <p:extLst>
      <p:ext uri="{BB962C8B-B14F-4D97-AF65-F5344CB8AC3E}">
        <p14:creationId xmlns:p14="http://schemas.microsoft.com/office/powerpoint/2010/main" val="10853428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204ED9-0958-1BF7-7D70-D2A890396231}"/>
              </a:ext>
            </a:extLst>
          </p:cNvPr>
          <p:cNvSpPr>
            <a:spLocks noGrp="1"/>
          </p:cNvSpPr>
          <p:nvPr>
            <p:ph type="title"/>
          </p:nvPr>
        </p:nvSpPr>
        <p:spPr/>
        <p:txBody>
          <a:bodyPr/>
          <a:lstStyle/>
          <a:p>
            <a:r>
              <a:rPr lang="es-ES" sz="1800" b="0" dirty="0">
                <a:solidFill>
                  <a:srgbClr val="EBEBEB"/>
                </a:solidFill>
                <a:latin typeface="Arial Nova Light" panose="020B0304020202020204" pitchFamily="34" charset="0"/>
              </a:rPr>
              <a:t>Neumonitis por hipersensibilidad crónica </a:t>
            </a:r>
            <a:r>
              <a:rPr lang="es-ES" dirty="0"/>
              <a:t/>
            </a:r>
            <a:br>
              <a:rPr lang="es-ES" dirty="0"/>
            </a:br>
            <a:endParaRPr lang="es-ES" dirty="0"/>
          </a:p>
        </p:txBody>
      </p:sp>
      <p:pic>
        <p:nvPicPr>
          <p:cNvPr id="6" name="Marcador de contenido 5">
            <a:extLst>
              <a:ext uri="{FF2B5EF4-FFF2-40B4-BE49-F238E27FC236}">
                <a16:creationId xmlns:a16="http://schemas.microsoft.com/office/drawing/2014/main" id="{36B2FDA0-FCAC-E389-AACF-536234CC5E18}"/>
              </a:ext>
            </a:extLst>
          </p:cNvPr>
          <p:cNvPicPr>
            <a:picLocks noGrp="1" noChangeAspect="1"/>
          </p:cNvPicPr>
          <p:nvPr>
            <p:ph idx="1"/>
          </p:nvPr>
        </p:nvPicPr>
        <p:blipFill>
          <a:blip r:embed="rId2"/>
          <a:stretch>
            <a:fillRect/>
          </a:stretch>
        </p:blipFill>
        <p:spPr>
          <a:xfrm>
            <a:off x="467544" y="1700808"/>
            <a:ext cx="4258816" cy="2392680"/>
          </a:xfrm>
        </p:spPr>
      </p:pic>
      <p:sp>
        <p:nvSpPr>
          <p:cNvPr id="4" name="Marcador de pie de página 3">
            <a:extLst>
              <a:ext uri="{FF2B5EF4-FFF2-40B4-BE49-F238E27FC236}">
                <a16:creationId xmlns:a16="http://schemas.microsoft.com/office/drawing/2014/main" id="{C5CEFBDB-6555-43FE-1277-C21FE4DE7CBE}"/>
              </a:ext>
            </a:extLst>
          </p:cNvPr>
          <p:cNvSpPr>
            <a:spLocks noGrp="1"/>
          </p:cNvSpPr>
          <p:nvPr>
            <p:ph type="ftr" sz="quarter" idx="3"/>
          </p:nvPr>
        </p:nvSpPr>
        <p:spPr/>
        <p:txBody>
          <a:bodyPr/>
          <a:lstStyle/>
          <a:p>
            <a:endParaRPr lang="es-ES" dirty="0"/>
          </a:p>
        </p:txBody>
      </p:sp>
      <p:pic>
        <p:nvPicPr>
          <p:cNvPr id="8" name="Imagen 7">
            <a:extLst>
              <a:ext uri="{FF2B5EF4-FFF2-40B4-BE49-F238E27FC236}">
                <a16:creationId xmlns:a16="http://schemas.microsoft.com/office/drawing/2014/main" id="{B9E2BB0C-3196-8C25-9A93-F034C84A1FF0}"/>
              </a:ext>
            </a:extLst>
          </p:cNvPr>
          <p:cNvPicPr>
            <a:picLocks noChangeAspect="1"/>
          </p:cNvPicPr>
          <p:nvPr/>
        </p:nvPicPr>
        <p:blipFill>
          <a:blip r:embed="rId3"/>
          <a:stretch>
            <a:fillRect/>
          </a:stretch>
        </p:blipFill>
        <p:spPr>
          <a:xfrm>
            <a:off x="5924764" y="1262337"/>
            <a:ext cx="2747797" cy="1735451"/>
          </a:xfrm>
          <a:prstGeom prst="rect">
            <a:avLst/>
          </a:prstGeom>
        </p:spPr>
      </p:pic>
      <p:pic>
        <p:nvPicPr>
          <p:cNvPr id="10" name="Imagen 9">
            <a:extLst>
              <a:ext uri="{FF2B5EF4-FFF2-40B4-BE49-F238E27FC236}">
                <a16:creationId xmlns:a16="http://schemas.microsoft.com/office/drawing/2014/main" id="{AF93A568-691F-F3AB-DCC4-66D5C1B42FCE}"/>
              </a:ext>
            </a:extLst>
          </p:cNvPr>
          <p:cNvPicPr>
            <a:picLocks noChangeAspect="1"/>
          </p:cNvPicPr>
          <p:nvPr/>
        </p:nvPicPr>
        <p:blipFill>
          <a:blip r:embed="rId4"/>
          <a:stretch>
            <a:fillRect/>
          </a:stretch>
        </p:blipFill>
        <p:spPr>
          <a:xfrm>
            <a:off x="5928657" y="2986938"/>
            <a:ext cx="2747798" cy="1706500"/>
          </a:xfrm>
          <a:prstGeom prst="rect">
            <a:avLst/>
          </a:prstGeom>
        </p:spPr>
      </p:pic>
      <p:sp>
        <p:nvSpPr>
          <p:cNvPr id="12" name="CuadroTexto 11">
            <a:extLst>
              <a:ext uri="{FF2B5EF4-FFF2-40B4-BE49-F238E27FC236}">
                <a16:creationId xmlns:a16="http://schemas.microsoft.com/office/drawing/2014/main" id="{E54816DD-9604-C7A2-6074-630A9B28308B}"/>
              </a:ext>
            </a:extLst>
          </p:cNvPr>
          <p:cNvSpPr txBox="1"/>
          <p:nvPr/>
        </p:nvSpPr>
        <p:spPr>
          <a:xfrm>
            <a:off x="472435" y="4795625"/>
            <a:ext cx="7776864" cy="1754326"/>
          </a:xfrm>
          <a:prstGeom prst="rect">
            <a:avLst/>
          </a:prstGeom>
          <a:noFill/>
        </p:spPr>
        <p:txBody>
          <a:bodyPr wrap="square">
            <a:spAutoFit/>
          </a:bodyPr>
          <a:lstStyle/>
          <a:p>
            <a:r>
              <a:rPr lang="es-ES" dirty="0">
                <a:latin typeface="Arial Nova Light" panose="020B0304020202020204" pitchFamily="34" charset="0"/>
              </a:rPr>
              <a:t>Exposición crónica a alérgenos inhalados
Clásicamente tiene inflamación granulomatosa peribronquiolar irregular La forma crónica puede tener patrón UIP, patrón NSIP, fibrosis centrada en las vías respiratorias o una mezcla </a:t>
            </a:r>
            <a:br>
              <a:rPr lang="es-ES" dirty="0">
                <a:latin typeface="Arial Nova Light" panose="020B0304020202020204" pitchFamily="34" charset="0"/>
              </a:rPr>
            </a:br>
            <a:r>
              <a:rPr lang="es-ES" dirty="0">
                <a:latin typeface="Arial Nova Light" panose="020B0304020202020204" pitchFamily="34" charset="0"/>
              </a:rPr>
              <a:t>
</a:t>
            </a:r>
            <a:endParaRPr lang="es-ES" dirty="0"/>
          </a:p>
        </p:txBody>
      </p:sp>
    </p:spTree>
    <p:extLst>
      <p:ext uri="{BB962C8B-B14F-4D97-AF65-F5344CB8AC3E}">
        <p14:creationId xmlns:p14="http://schemas.microsoft.com/office/powerpoint/2010/main" val="36866174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1DB6A5-8123-5E90-BD6C-5A6BB8C03B22}"/>
              </a:ext>
            </a:extLst>
          </p:cNvPr>
          <p:cNvSpPr>
            <a:spLocks noGrp="1"/>
          </p:cNvSpPr>
          <p:nvPr>
            <p:ph type="title"/>
          </p:nvPr>
        </p:nvSpPr>
        <p:spPr/>
        <p:txBody>
          <a:bodyPr/>
          <a:lstStyle/>
          <a:p>
            <a:r>
              <a:rPr lang="es-ES" dirty="0"/>
              <a:t>Neumonía eosinofílica
</a:t>
            </a:r>
          </a:p>
        </p:txBody>
      </p:sp>
      <p:sp>
        <p:nvSpPr>
          <p:cNvPr id="3" name="Marcador de contenido 2">
            <a:extLst>
              <a:ext uri="{FF2B5EF4-FFF2-40B4-BE49-F238E27FC236}">
                <a16:creationId xmlns:a16="http://schemas.microsoft.com/office/drawing/2014/main" id="{19F7D374-E100-0706-7124-ABFAA6A0984C}"/>
              </a:ext>
            </a:extLst>
          </p:cNvPr>
          <p:cNvSpPr>
            <a:spLocks noGrp="1"/>
          </p:cNvSpPr>
          <p:nvPr>
            <p:ph idx="1"/>
          </p:nvPr>
        </p:nvSpPr>
        <p:spPr/>
        <p:txBody>
          <a:bodyPr/>
          <a:lstStyle/>
          <a:p>
            <a:r>
              <a:rPr lang="es-ES" sz="1800" dirty="0">
                <a:solidFill>
                  <a:srgbClr val="242021"/>
                </a:solidFill>
                <a:latin typeface="TimesNewRomanPS"/>
              </a:rPr>
              <a:t>Los medicamentos pueden causar neumonías eosinofílicas agudas y crónicas. </a:t>
            </a:r>
            <a:br>
              <a:rPr lang="es-ES" sz="1800" dirty="0">
                <a:solidFill>
                  <a:srgbClr val="242021"/>
                </a:solidFill>
                <a:latin typeface="TimesNewRomanPS"/>
              </a:rPr>
            </a:br>
            <a:r>
              <a:rPr lang="es-ES" sz="1800" dirty="0">
                <a:solidFill>
                  <a:srgbClr val="242021"/>
                </a:solidFill>
                <a:latin typeface="TimesNewRomanPS"/>
              </a:rPr>
              <a:t>
</a:t>
            </a:r>
            <a:endParaRPr lang="es-ES" dirty="0"/>
          </a:p>
        </p:txBody>
      </p:sp>
      <p:sp>
        <p:nvSpPr>
          <p:cNvPr id="4" name="Marcador de pie de página 3">
            <a:extLst>
              <a:ext uri="{FF2B5EF4-FFF2-40B4-BE49-F238E27FC236}">
                <a16:creationId xmlns:a16="http://schemas.microsoft.com/office/drawing/2014/main" id="{94999C21-C521-C6F9-FBE3-FBBE5B36089F}"/>
              </a:ext>
            </a:extLst>
          </p:cNvPr>
          <p:cNvSpPr>
            <a:spLocks noGrp="1"/>
          </p:cNvSpPr>
          <p:nvPr>
            <p:ph type="ftr" sz="quarter" idx="3"/>
          </p:nvPr>
        </p:nvSpPr>
        <p:spPr/>
        <p:txBody>
          <a:bodyPr/>
          <a:lstStyle/>
          <a:p>
            <a:endParaRPr lang="es-ES" dirty="0"/>
          </a:p>
        </p:txBody>
      </p:sp>
      <p:pic>
        <p:nvPicPr>
          <p:cNvPr id="6" name="Imagen 5">
            <a:extLst>
              <a:ext uri="{FF2B5EF4-FFF2-40B4-BE49-F238E27FC236}">
                <a16:creationId xmlns:a16="http://schemas.microsoft.com/office/drawing/2014/main" id="{D21D9064-272A-7609-4186-1EC2A322BF32}"/>
              </a:ext>
            </a:extLst>
          </p:cNvPr>
          <p:cNvPicPr>
            <a:picLocks noChangeAspect="1"/>
          </p:cNvPicPr>
          <p:nvPr/>
        </p:nvPicPr>
        <p:blipFill>
          <a:blip r:embed="rId2"/>
          <a:stretch>
            <a:fillRect/>
          </a:stretch>
        </p:blipFill>
        <p:spPr>
          <a:xfrm>
            <a:off x="428534" y="4557619"/>
            <a:ext cx="1901953" cy="1535676"/>
          </a:xfrm>
          <a:prstGeom prst="rect">
            <a:avLst/>
          </a:prstGeom>
        </p:spPr>
      </p:pic>
      <p:sp>
        <p:nvSpPr>
          <p:cNvPr id="8" name="CuadroTexto 7">
            <a:extLst>
              <a:ext uri="{FF2B5EF4-FFF2-40B4-BE49-F238E27FC236}">
                <a16:creationId xmlns:a16="http://schemas.microsoft.com/office/drawing/2014/main" id="{120E98E6-504B-2AB9-6921-E80FCB5D4685}"/>
              </a:ext>
            </a:extLst>
          </p:cNvPr>
          <p:cNvSpPr txBox="1"/>
          <p:nvPr/>
        </p:nvSpPr>
        <p:spPr>
          <a:xfrm>
            <a:off x="3096344" y="4748652"/>
            <a:ext cx="4572000" cy="1200329"/>
          </a:xfrm>
          <a:prstGeom prst="rect">
            <a:avLst/>
          </a:prstGeom>
          <a:noFill/>
        </p:spPr>
        <p:txBody>
          <a:bodyPr wrap="square">
            <a:spAutoFit/>
          </a:bodyPr>
          <a:lstStyle/>
          <a:p>
            <a:r>
              <a:rPr lang="es-ES" dirty="0"/>
              <a:t>Numerosos eosinófilos llenan los espacios alveolares que también contienen fibrina y algunos glóbulos rojos
</a:t>
            </a:r>
          </a:p>
        </p:txBody>
      </p:sp>
      <p:pic>
        <p:nvPicPr>
          <p:cNvPr id="10" name="Imagen 9">
            <a:extLst>
              <a:ext uri="{FF2B5EF4-FFF2-40B4-BE49-F238E27FC236}">
                <a16:creationId xmlns:a16="http://schemas.microsoft.com/office/drawing/2014/main" id="{E6B29562-17B5-1376-5CD5-9B4AA69624AE}"/>
              </a:ext>
            </a:extLst>
          </p:cNvPr>
          <p:cNvPicPr>
            <a:picLocks noChangeAspect="1"/>
          </p:cNvPicPr>
          <p:nvPr/>
        </p:nvPicPr>
        <p:blipFill>
          <a:blip r:embed="rId3"/>
          <a:stretch>
            <a:fillRect/>
          </a:stretch>
        </p:blipFill>
        <p:spPr>
          <a:xfrm>
            <a:off x="720080" y="1586096"/>
            <a:ext cx="7703840" cy="2827507"/>
          </a:xfrm>
          <a:prstGeom prst="rect">
            <a:avLst/>
          </a:prstGeom>
        </p:spPr>
      </p:pic>
    </p:spTree>
    <p:extLst>
      <p:ext uri="{BB962C8B-B14F-4D97-AF65-F5344CB8AC3E}">
        <p14:creationId xmlns:p14="http://schemas.microsoft.com/office/powerpoint/2010/main" val="13744176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FF0764-B80D-747F-1986-4F8906AE3F21}"/>
              </a:ext>
            </a:extLst>
          </p:cNvPr>
          <p:cNvSpPr>
            <a:spLocks noGrp="1"/>
          </p:cNvSpPr>
          <p:nvPr>
            <p:ph type="title"/>
          </p:nvPr>
        </p:nvSpPr>
        <p:spPr/>
        <p:txBody>
          <a:bodyPr/>
          <a:lstStyle/>
          <a:p>
            <a:r>
              <a:rPr lang="es-ES" sz="1800" dirty="0">
                <a:latin typeface="StoneSans-Semibold"/>
              </a:rPr>
              <a:t>Edema pulmonar /hemorragia</a:t>
            </a:r>
            <a:r>
              <a:rPr lang="es-ES" dirty="0"/>
              <a:t/>
            </a:r>
            <a:br>
              <a:rPr lang="es-ES" dirty="0"/>
            </a:br>
            <a:endParaRPr lang="es-ES" dirty="0"/>
          </a:p>
        </p:txBody>
      </p:sp>
      <p:sp>
        <p:nvSpPr>
          <p:cNvPr id="4" name="Marcador de pie de página 3">
            <a:extLst>
              <a:ext uri="{FF2B5EF4-FFF2-40B4-BE49-F238E27FC236}">
                <a16:creationId xmlns:a16="http://schemas.microsoft.com/office/drawing/2014/main" id="{67CC2966-8545-3D49-B320-28B95802DB32}"/>
              </a:ext>
            </a:extLst>
          </p:cNvPr>
          <p:cNvSpPr>
            <a:spLocks noGrp="1"/>
          </p:cNvSpPr>
          <p:nvPr>
            <p:ph type="ftr" sz="quarter" idx="3"/>
          </p:nvPr>
        </p:nvSpPr>
        <p:spPr/>
        <p:txBody>
          <a:bodyPr/>
          <a:lstStyle/>
          <a:p>
            <a:endParaRPr lang="es-ES" dirty="0"/>
          </a:p>
        </p:txBody>
      </p:sp>
      <p:pic>
        <p:nvPicPr>
          <p:cNvPr id="5" name="Marcador de contenido 5">
            <a:extLst>
              <a:ext uri="{FF2B5EF4-FFF2-40B4-BE49-F238E27FC236}">
                <a16:creationId xmlns:a16="http://schemas.microsoft.com/office/drawing/2014/main" id="{41421A17-9A4F-997A-81A5-F67F10AE8687}"/>
              </a:ext>
            </a:extLst>
          </p:cNvPr>
          <p:cNvPicPr>
            <a:picLocks noGrp="1" noChangeAspect="1"/>
          </p:cNvPicPr>
          <p:nvPr>
            <p:ph idx="1"/>
          </p:nvPr>
        </p:nvPicPr>
        <p:blipFill>
          <a:blip r:embed="rId2"/>
          <a:stretch>
            <a:fillRect/>
          </a:stretch>
        </p:blipFill>
        <p:spPr>
          <a:xfrm>
            <a:off x="2395536" y="1345403"/>
            <a:ext cx="4352928" cy="3466934"/>
          </a:xfrm>
        </p:spPr>
      </p:pic>
      <p:sp>
        <p:nvSpPr>
          <p:cNvPr id="7" name="CuadroTexto 6">
            <a:extLst>
              <a:ext uri="{FF2B5EF4-FFF2-40B4-BE49-F238E27FC236}">
                <a16:creationId xmlns:a16="http://schemas.microsoft.com/office/drawing/2014/main" id="{48D3900A-7EA5-3432-E749-C82F3C6BD457}"/>
              </a:ext>
            </a:extLst>
          </p:cNvPr>
          <p:cNvSpPr txBox="1"/>
          <p:nvPr/>
        </p:nvSpPr>
        <p:spPr>
          <a:xfrm>
            <a:off x="1043608" y="5191318"/>
            <a:ext cx="6048672" cy="923330"/>
          </a:xfrm>
          <a:prstGeom prst="rect">
            <a:avLst/>
          </a:prstGeom>
          <a:noFill/>
        </p:spPr>
        <p:txBody>
          <a:bodyPr wrap="square">
            <a:spAutoFit/>
          </a:bodyPr>
          <a:lstStyle/>
          <a:p>
            <a:r>
              <a:rPr lang="en-US" dirty="0"/>
              <a:t>Los </a:t>
            </a:r>
            <a:r>
              <a:rPr lang="en-US" dirty="0" err="1"/>
              <a:t>espacios</a:t>
            </a:r>
            <a:r>
              <a:rPr lang="en-US" dirty="0"/>
              <a:t> </a:t>
            </a:r>
            <a:r>
              <a:rPr lang="en-US" dirty="0" err="1"/>
              <a:t>alveolares</a:t>
            </a:r>
            <a:r>
              <a:rPr lang="en-US" dirty="0"/>
              <a:t> </a:t>
            </a:r>
            <a:r>
              <a:rPr lang="en-US" dirty="0" err="1"/>
              <a:t>contienen</a:t>
            </a:r>
            <a:r>
              <a:rPr lang="en-US" dirty="0"/>
              <a:t> </a:t>
            </a:r>
            <a:r>
              <a:rPr lang="en-US" dirty="0" err="1"/>
              <a:t>abundante</a:t>
            </a:r>
            <a:r>
              <a:rPr lang="en-US" dirty="0"/>
              <a:t> </a:t>
            </a:r>
            <a:r>
              <a:rPr lang="en-US" dirty="0" err="1"/>
              <a:t>líquido</a:t>
            </a:r>
            <a:r>
              <a:rPr lang="en-US" dirty="0"/>
              <a:t> de edema y </a:t>
            </a:r>
            <a:r>
              <a:rPr lang="en-US" dirty="0" err="1"/>
              <a:t>glóbulos</a:t>
            </a:r>
            <a:r>
              <a:rPr lang="en-US" dirty="0"/>
              <a:t> </a:t>
            </a:r>
            <a:r>
              <a:rPr lang="en-US" dirty="0" err="1"/>
              <a:t>rojos</a:t>
            </a:r>
            <a:r>
              <a:rPr lang="en-US" dirty="0"/>
              <a:t> de </a:t>
            </a:r>
            <a:r>
              <a:rPr lang="en-US" dirty="0" err="1"/>
              <a:t>hemorragia</a:t>
            </a:r>
            <a:r>
              <a:rPr lang="en-US" dirty="0"/>
              <a:t> </a:t>
            </a:r>
            <a:r>
              <a:rPr lang="en-US" dirty="0" err="1"/>
              <a:t>aguda</a:t>
            </a:r>
            <a:r>
              <a:rPr lang="en-US" dirty="0"/>
              <a:t>.
</a:t>
            </a:r>
            <a:endParaRPr lang="es-ES" dirty="0"/>
          </a:p>
        </p:txBody>
      </p:sp>
    </p:spTree>
    <p:extLst>
      <p:ext uri="{BB962C8B-B14F-4D97-AF65-F5344CB8AC3E}">
        <p14:creationId xmlns:p14="http://schemas.microsoft.com/office/powerpoint/2010/main" val="29910014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777DB3-50AC-AC29-6713-E97526774AEE}"/>
              </a:ext>
            </a:extLst>
          </p:cNvPr>
          <p:cNvSpPr>
            <a:spLocks noGrp="1"/>
          </p:cNvSpPr>
          <p:nvPr>
            <p:ph type="title"/>
          </p:nvPr>
        </p:nvSpPr>
        <p:spPr/>
        <p:txBody>
          <a:bodyPr/>
          <a:lstStyle/>
          <a:p>
            <a:r>
              <a:rPr lang="es-ES" sz="1800" dirty="0">
                <a:latin typeface="StoneSans-Semibold"/>
              </a:rPr>
              <a:t>Inflamación granulomatosa </a:t>
            </a:r>
            <a:br>
              <a:rPr lang="es-ES" sz="1800" dirty="0">
                <a:latin typeface="StoneSans-Semibold"/>
              </a:rPr>
            </a:br>
            <a:r>
              <a:rPr lang="es-ES" sz="1800" dirty="0">
                <a:latin typeface="StoneSans-Semibold"/>
              </a:rPr>
              <a:t>
</a:t>
            </a:r>
            <a:endParaRPr lang="es-ES" dirty="0"/>
          </a:p>
        </p:txBody>
      </p:sp>
      <p:sp>
        <p:nvSpPr>
          <p:cNvPr id="3" name="Marcador de contenido 2">
            <a:extLst>
              <a:ext uri="{FF2B5EF4-FFF2-40B4-BE49-F238E27FC236}">
                <a16:creationId xmlns:a16="http://schemas.microsoft.com/office/drawing/2014/main" id="{595ECCC4-EFC5-2AF7-D761-3A6D2F95CBDD}"/>
              </a:ext>
            </a:extLst>
          </p:cNvPr>
          <p:cNvSpPr>
            <a:spLocks noGrp="1"/>
          </p:cNvSpPr>
          <p:nvPr>
            <p:ph idx="1"/>
          </p:nvPr>
        </p:nvSpPr>
        <p:spPr/>
        <p:txBody>
          <a:bodyPr/>
          <a:lstStyle/>
          <a:p>
            <a:r>
              <a:rPr lang="es-ES" dirty="0"/>
              <a:t>Neumonitis granulomatosa con o sin bronquiolitis e inflamación intersticial que se observan en la neumonitis por hipersensibilidad.
</a:t>
            </a:r>
          </a:p>
        </p:txBody>
      </p:sp>
      <p:sp>
        <p:nvSpPr>
          <p:cNvPr id="4" name="Marcador de pie de página 3">
            <a:extLst>
              <a:ext uri="{FF2B5EF4-FFF2-40B4-BE49-F238E27FC236}">
                <a16:creationId xmlns:a16="http://schemas.microsoft.com/office/drawing/2014/main" id="{0BF40809-1C3C-229D-6B99-413BC65DDFC0}"/>
              </a:ext>
            </a:extLst>
          </p:cNvPr>
          <p:cNvSpPr>
            <a:spLocks noGrp="1"/>
          </p:cNvSpPr>
          <p:nvPr>
            <p:ph type="ftr" sz="quarter" idx="3"/>
          </p:nvPr>
        </p:nvSpPr>
        <p:spPr/>
        <p:txBody>
          <a:bodyPr/>
          <a:lstStyle/>
          <a:p>
            <a:endParaRPr lang="es-ES" dirty="0"/>
          </a:p>
        </p:txBody>
      </p:sp>
      <p:pic>
        <p:nvPicPr>
          <p:cNvPr id="6" name="Imagen 5">
            <a:extLst>
              <a:ext uri="{FF2B5EF4-FFF2-40B4-BE49-F238E27FC236}">
                <a16:creationId xmlns:a16="http://schemas.microsoft.com/office/drawing/2014/main" id="{2A9B78D5-3EF2-10D3-2256-2DF58E98A74D}"/>
              </a:ext>
            </a:extLst>
          </p:cNvPr>
          <p:cNvPicPr>
            <a:picLocks noChangeAspect="1"/>
          </p:cNvPicPr>
          <p:nvPr/>
        </p:nvPicPr>
        <p:blipFill>
          <a:blip r:embed="rId2"/>
          <a:stretch>
            <a:fillRect/>
          </a:stretch>
        </p:blipFill>
        <p:spPr>
          <a:xfrm>
            <a:off x="2424511" y="1988840"/>
            <a:ext cx="4294977" cy="3256119"/>
          </a:xfrm>
          <a:prstGeom prst="rect">
            <a:avLst/>
          </a:prstGeom>
        </p:spPr>
      </p:pic>
    </p:spTree>
    <p:extLst>
      <p:ext uri="{BB962C8B-B14F-4D97-AF65-F5344CB8AC3E}">
        <p14:creationId xmlns:p14="http://schemas.microsoft.com/office/powerpoint/2010/main" val="11473187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343A95-169E-2DF0-6A0F-8405D4AC6B7C}"/>
              </a:ext>
            </a:extLst>
          </p:cNvPr>
          <p:cNvSpPr>
            <a:spLocks noGrp="1"/>
          </p:cNvSpPr>
          <p:nvPr>
            <p:ph type="title"/>
          </p:nvPr>
        </p:nvSpPr>
        <p:spPr/>
        <p:txBody>
          <a:bodyPr/>
          <a:lstStyle/>
          <a:p>
            <a:r>
              <a:rPr lang="es-ES" sz="1800" dirty="0">
                <a:latin typeface="StoneSans-Semibold"/>
              </a:rPr>
              <a:t>Enfermedad </a:t>
            </a:r>
            <a:r>
              <a:rPr lang="es-ES" sz="1800" dirty="0" err="1">
                <a:latin typeface="StoneSans-Semibold"/>
              </a:rPr>
              <a:t>veno</a:t>
            </a:r>
            <a:r>
              <a:rPr lang="es-ES" sz="1800" dirty="0">
                <a:latin typeface="StoneSans-Semibold"/>
              </a:rPr>
              <a:t>-oclusiva pulmonar </a:t>
            </a:r>
            <a:r>
              <a:rPr lang="es-ES" dirty="0"/>
              <a:t/>
            </a:r>
            <a:br>
              <a:rPr lang="es-ES" dirty="0"/>
            </a:br>
            <a:endParaRPr lang="es-ES" dirty="0"/>
          </a:p>
        </p:txBody>
      </p:sp>
      <p:sp>
        <p:nvSpPr>
          <p:cNvPr id="4" name="Marcador de pie de página 3">
            <a:extLst>
              <a:ext uri="{FF2B5EF4-FFF2-40B4-BE49-F238E27FC236}">
                <a16:creationId xmlns:a16="http://schemas.microsoft.com/office/drawing/2014/main" id="{08FA785D-9120-0A69-E605-1553EE02A939}"/>
              </a:ext>
            </a:extLst>
          </p:cNvPr>
          <p:cNvSpPr>
            <a:spLocks noGrp="1"/>
          </p:cNvSpPr>
          <p:nvPr>
            <p:ph type="ftr" sz="quarter" idx="3"/>
          </p:nvPr>
        </p:nvSpPr>
        <p:spPr/>
        <p:txBody>
          <a:bodyPr/>
          <a:lstStyle/>
          <a:p>
            <a:endParaRPr lang="es-ES" dirty="0"/>
          </a:p>
        </p:txBody>
      </p:sp>
      <p:sp>
        <p:nvSpPr>
          <p:cNvPr id="8" name="Marcador de contenido 7">
            <a:extLst>
              <a:ext uri="{FF2B5EF4-FFF2-40B4-BE49-F238E27FC236}">
                <a16:creationId xmlns:a16="http://schemas.microsoft.com/office/drawing/2014/main" id="{CD6B0BBD-6DDD-8710-EE53-85EEA0EF2B91}"/>
              </a:ext>
            </a:extLst>
          </p:cNvPr>
          <p:cNvSpPr>
            <a:spLocks noGrp="1"/>
          </p:cNvSpPr>
          <p:nvPr>
            <p:ph idx="1"/>
          </p:nvPr>
        </p:nvSpPr>
        <p:spPr/>
        <p:txBody>
          <a:bodyPr/>
          <a:lstStyle/>
          <a:p>
            <a:r>
              <a:rPr lang="es-ES" dirty="0"/>
              <a:t>Proceso raro, que se ha reportado como una reacción a medicamentos en pocos casos.</a:t>
            </a:r>
          </a:p>
          <a:p>
            <a:r>
              <a:rPr lang="es-ES" dirty="0"/>
              <a:t>Cambios congestivos crónicos, cambios hipertensivos arteriales leves a moderados y obstrucción de venas pequeñas .</a:t>
            </a:r>
          </a:p>
        </p:txBody>
      </p:sp>
      <p:pic>
        <p:nvPicPr>
          <p:cNvPr id="12" name="Imagen 11">
            <a:extLst>
              <a:ext uri="{FF2B5EF4-FFF2-40B4-BE49-F238E27FC236}">
                <a16:creationId xmlns:a16="http://schemas.microsoft.com/office/drawing/2014/main" id="{AE9F64C9-7DD7-1E5E-2846-78D9033D36EE}"/>
              </a:ext>
            </a:extLst>
          </p:cNvPr>
          <p:cNvPicPr>
            <a:picLocks noChangeAspect="1"/>
          </p:cNvPicPr>
          <p:nvPr/>
        </p:nvPicPr>
        <p:blipFill>
          <a:blip r:embed="rId2"/>
          <a:stretch>
            <a:fillRect/>
          </a:stretch>
        </p:blipFill>
        <p:spPr>
          <a:xfrm>
            <a:off x="2436560" y="2780928"/>
            <a:ext cx="3262768" cy="2553057"/>
          </a:xfrm>
          <a:prstGeom prst="rect">
            <a:avLst/>
          </a:prstGeom>
        </p:spPr>
      </p:pic>
    </p:spTree>
    <p:extLst>
      <p:ext uri="{BB962C8B-B14F-4D97-AF65-F5344CB8AC3E}">
        <p14:creationId xmlns:p14="http://schemas.microsoft.com/office/powerpoint/2010/main" val="10488978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395BFD-D662-3A3F-CCA5-2784A175CFF3}"/>
              </a:ext>
            </a:extLst>
          </p:cNvPr>
          <p:cNvSpPr>
            <a:spLocks noGrp="1"/>
          </p:cNvSpPr>
          <p:nvPr>
            <p:ph type="title"/>
          </p:nvPr>
        </p:nvSpPr>
        <p:spPr/>
        <p:txBody>
          <a:bodyPr>
            <a:normAutofit/>
          </a:bodyPr>
          <a:lstStyle/>
          <a:p>
            <a:r>
              <a:rPr lang="es-ES" sz="2100" u="sng" dirty="0">
                <a:solidFill>
                  <a:srgbClr val="0563C1"/>
                </a:solidFill>
                <a:hlinkClick r:id="rId2">
                  <a:extLst>
                    <a:ext uri="{A12FA001-AC4F-418D-AE19-62706E023703}">
                      <ahyp:hlinkClr xmlns="" xmlns:ahyp="http://schemas.microsoft.com/office/drawing/2018/hyperlinkcolor" val="tx"/>
                    </a:ext>
                  </a:extLst>
                </a:hlinkClick>
              </a:rPr>
              <a:t>www.pneumotox.com: </a:t>
            </a:r>
            <a:r>
              <a:rPr lang="es-ES" sz="2100" u="sng" dirty="0">
                <a:hlinkClick r:id="rId2">
                  <a:extLst>
                    <a:ext uri="{A12FA001-AC4F-418D-AE19-62706E023703}">
                      <ahyp:hlinkClr xmlns="" xmlns:ahyp="http://schemas.microsoft.com/office/drawing/2018/hyperlinkcolor" val="tx"/>
                    </a:ext>
                  </a:extLst>
                </a:hlinkClick>
              </a:rPr>
              <a:t>Patrones</a:t>
            </a:r>
            <a:r>
              <a:rPr lang="es-ES" sz="2100" u="sng" dirty="0"/>
              <a:t> intersticiales</a:t>
            </a:r>
            <a:r>
              <a:rPr lang="es-ES" sz="2100" dirty="0"/>
              <a:t>/Parénquima</a:t>
            </a:r>
          </a:p>
        </p:txBody>
      </p:sp>
      <p:pic>
        <p:nvPicPr>
          <p:cNvPr id="5" name="Marcador de contenido 4">
            <a:extLst>
              <a:ext uri="{FF2B5EF4-FFF2-40B4-BE49-F238E27FC236}">
                <a16:creationId xmlns:a16="http://schemas.microsoft.com/office/drawing/2014/main" id="{36C578DF-8562-EEEE-1665-998AAD72BF3F}"/>
              </a:ext>
            </a:extLst>
          </p:cNvPr>
          <p:cNvPicPr>
            <a:picLocks noGrp="1" noChangeAspect="1"/>
          </p:cNvPicPr>
          <p:nvPr>
            <p:ph idx="1"/>
          </p:nvPr>
        </p:nvPicPr>
        <p:blipFill>
          <a:blip r:embed="rId3"/>
          <a:stretch>
            <a:fillRect/>
          </a:stretch>
        </p:blipFill>
        <p:spPr>
          <a:xfrm>
            <a:off x="1" y="2276099"/>
            <a:ext cx="2205727" cy="3263504"/>
          </a:xfrm>
        </p:spPr>
      </p:pic>
      <p:pic>
        <p:nvPicPr>
          <p:cNvPr id="7" name="Imagen 6">
            <a:extLst>
              <a:ext uri="{FF2B5EF4-FFF2-40B4-BE49-F238E27FC236}">
                <a16:creationId xmlns:a16="http://schemas.microsoft.com/office/drawing/2014/main" id="{5728C154-CC9F-44C7-F93D-0F9ACC081C0E}"/>
              </a:ext>
            </a:extLst>
          </p:cNvPr>
          <p:cNvPicPr>
            <a:picLocks noChangeAspect="1"/>
          </p:cNvPicPr>
          <p:nvPr/>
        </p:nvPicPr>
        <p:blipFill>
          <a:blip r:embed="rId4"/>
          <a:stretch>
            <a:fillRect/>
          </a:stretch>
        </p:blipFill>
        <p:spPr>
          <a:xfrm>
            <a:off x="2180079" y="2276100"/>
            <a:ext cx="2205727" cy="3565171"/>
          </a:xfrm>
          <a:prstGeom prst="rect">
            <a:avLst/>
          </a:prstGeom>
        </p:spPr>
      </p:pic>
      <p:pic>
        <p:nvPicPr>
          <p:cNvPr id="9" name="Imagen 8">
            <a:extLst>
              <a:ext uri="{FF2B5EF4-FFF2-40B4-BE49-F238E27FC236}">
                <a16:creationId xmlns:a16="http://schemas.microsoft.com/office/drawing/2014/main" id="{8B754674-2EFF-390D-C48E-FD9ABEFB6B9F}"/>
              </a:ext>
            </a:extLst>
          </p:cNvPr>
          <p:cNvPicPr>
            <a:picLocks noChangeAspect="1"/>
          </p:cNvPicPr>
          <p:nvPr/>
        </p:nvPicPr>
        <p:blipFill>
          <a:blip r:embed="rId5"/>
          <a:stretch>
            <a:fillRect/>
          </a:stretch>
        </p:blipFill>
        <p:spPr>
          <a:xfrm>
            <a:off x="4194299" y="2280175"/>
            <a:ext cx="2034045" cy="3561095"/>
          </a:xfrm>
          <a:prstGeom prst="rect">
            <a:avLst/>
          </a:prstGeom>
        </p:spPr>
      </p:pic>
      <p:pic>
        <p:nvPicPr>
          <p:cNvPr id="11" name="Imagen 10">
            <a:extLst>
              <a:ext uri="{FF2B5EF4-FFF2-40B4-BE49-F238E27FC236}">
                <a16:creationId xmlns:a16="http://schemas.microsoft.com/office/drawing/2014/main" id="{AEFF9AA0-B3D4-2FCD-8DCC-25973B1693CA}"/>
              </a:ext>
            </a:extLst>
          </p:cNvPr>
          <p:cNvPicPr>
            <a:picLocks noChangeAspect="1"/>
          </p:cNvPicPr>
          <p:nvPr/>
        </p:nvPicPr>
        <p:blipFill>
          <a:blip r:embed="rId6"/>
          <a:stretch>
            <a:fillRect/>
          </a:stretch>
        </p:blipFill>
        <p:spPr>
          <a:xfrm>
            <a:off x="6076950" y="2276099"/>
            <a:ext cx="2724149" cy="1300344"/>
          </a:xfrm>
          <a:prstGeom prst="rect">
            <a:avLst/>
          </a:prstGeom>
        </p:spPr>
      </p:pic>
    </p:spTree>
    <p:extLst>
      <p:ext uri="{BB962C8B-B14F-4D97-AF65-F5344CB8AC3E}">
        <p14:creationId xmlns:p14="http://schemas.microsoft.com/office/powerpoint/2010/main" val="33962892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1F6046-4945-A08C-66DA-B3F3E27758F6}"/>
              </a:ext>
            </a:extLst>
          </p:cNvPr>
          <p:cNvSpPr>
            <a:spLocks noGrp="1"/>
          </p:cNvSpPr>
          <p:nvPr>
            <p:ph type="title"/>
          </p:nvPr>
        </p:nvSpPr>
        <p:spPr/>
        <p:txBody>
          <a:bodyPr/>
          <a:lstStyle/>
          <a:p>
            <a:r>
              <a:rPr lang="es-ES" sz="1800" b="1" i="0" dirty="0">
                <a:effectLst/>
                <a:latin typeface="StoneSans-Semibold"/>
              </a:rPr>
              <a:t>Vasculitis</a:t>
            </a:r>
            <a:r>
              <a:rPr lang="es-ES" dirty="0"/>
              <a:t> </a:t>
            </a:r>
            <a:br>
              <a:rPr lang="es-ES" dirty="0"/>
            </a:br>
            <a:endParaRPr lang="es-ES" dirty="0"/>
          </a:p>
        </p:txBody>
      </p:sp>
      <p:sp>
        <p:nvSpPr>
          <p:cNvPr id="3" name="Marcador de contenido 2">
            <a:extLst>
              <a:ext uri="{FF2B5EF4-FFF2-40B4-BE49-F238E27FC236}">
                <a16:creationId xmlns:a16="http://schemas.microsoft.com/office/drawing/2014/main" id="{E11C6DB9-62DD-826E-E120-393E605474BD}"/>
              </a:ext>
            </a:extLst>
          </p:cNvPr>
          <p:cNvSpPr>
            <a:spLocks noGrp="1"/>
          </p:cNvSpPr>
          <p:nvPr>
            <p:ph idx="1"/>
          </p:nvPr>
        </p:nvSpPr>
        <p:spPr/>
        <p:txBody>
          <a:bodyPr/>
          <a:lstStyle/>
          <a:p>
            <a:r>
              <a:rPr lang="es-ES" dirty="0"/>
              <a:t>La lesión de </a:t>
            </a:r>
            <a:r>
              <a:rPr lang="es-ES" u="sng" dirty="0"/>
              <a:t>vasos pequeños</a:t>
            </a:r>
            <a:r>
              <a:rPr lang="es-ES" dirty="0"/>
              <a:t>, llamada "vasculitis por hipersensibilidad", se puede observar en cualquiera de los patrones histológicos discutidos anteriormente, particularmente en casos de eosinofilia pulmonar.
</a:t>
            </a:r>
          </a:p>
        </p:txBody>
      </p:sp>
      <p:sp>
        <p:nvSpPr>
          <p:cNvPr id="4" name="Marcador de pie de página 3">
            <a:extLst>
              <a:ext uri="{FF2B5EF4-FFF2-40B4-BE49-F238E27FC236}">
                <a16:creationId xmlns:a16="http://schemas.microsoft.com/office/drawing/2014/main" id="{6D1D86A3-6367-8955-DDF3-4176F61364D9}"/>
              </a:ext>
            </a:extLst>
          </p:cNvPr>
          <p:cNvSpPr>
            <a:spLocks noGrp="1"/>
          </p:cNvSpPr>
          <p:nvPr>
            <p:ph type="ftr" sz="quarter" idx="3"/>
          </p:nvPr>
        </p:nvSpPr>
        <p:spPr/>
        <p:txBody>
          <a:bodyPr/>
          <a:lstStyle/>
          <a:p>
            <a:endParaRPr lang="es-ES" dirty="0"/>
          </a:p>
        </p:txBody>
      </p:sp>
      <p:pic>
        <p:nvPicPr>
          <p:cNvPr id="6" name="Imagen 5">
            <a:extLst>
              <a:ext uri="{FF2B5EF4-FFF2-40B4-BE49-F238E27FC236}">
                <a16:creationId xmlns:a16="http://schemas.microsoft.com/office/drawing/2014/main" id="{49A83B8F-8470-393F-AD1B-3ECF20A2983B}"/>
              </a:ext>
            </a:extLst>
          </p:cNvPr>
          <p:cNvPicPr>
            <a:picLocks noChangeAspect="1"/>
          </p:cNvPicPr>
          <p:nvPr/>
        </p:nvPicPr>
        <p:blipFill>
          <a:blip r:embed="rId2"/>
          <a:stretch>
            <a:fillRect/>
          </a:stretch>
        </p:blipFill>
        <p:spPr>
          <a:xfrm>
            <a:off x="2987824" y="2492896"/>
            <a:ext cx="2772162" cy="2686425"/>
          </a:xfrm>
          <a:prstGeom prst="rect">
            <a:avLst/>
          </a:prstGeom>
        </p:spPr>
      </p:pic>
    </p:spTree>
    <p:extLst>
      <p:ext uri="{BB962C8B-B14F-4D97-AF65-F5344CB8AC3E}">
        <p14:creationId xmlns:p14="http://schemas.microsoft.com/office/powerpoint/2010/main" val="18037465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CAC3F1-063D-77D8-7C46-53D3F51EC09F}"/>
              </a:ext>
            </a:extLst>
          </p:cNvPr>
          <p:cNvSpPr>
            <a:spLocks noGrp="1"/>
          </p:cNvSpPr>
          <p:nvPr>
            <p:ph type="title"/>
          </p:nvPr>
        </p:nvSpPr>
        <p:spPr/>
        <p:txBody>
          <a:bodyPr/>
          <a:lstStyle/>
          <a:p>
            <a:r>
              <a:rPr lang="es-ES" sz="1800" dirty="0">
                <a:latin typeface="StoneSans-Semibold"/>
              </a:rPr>
              <a:t>Hipertensión pulmonar </a:t>
            </a:r>
            <a:br>
              <a:rPr lang="es-ES" sz="1800" dirty="0">
                <a:latin typeface="StoneSans-Semibold"/>
              </a:rPr>
            </a:br>
            <a:r>
              <a:rPr lang="es-ES" sz="1800" dirty="0">
                <a:latin typeface="StoneSans-Semibold"/>
              </a:rPr>
              <a:t>
</a:t>
            </a:r>
            <a:endParaRPr lang="es-ES" dirty="0"/>
          </a:p>
        </p:txBody>
      </p:sp>
      <p:sp>
        <p:nvSpPr>
          <p:cNvPr id="4" name="Marcador de pie de página 3">
            <a:extLst>
              <a:ext uri="{FF2B5EF4-FFF2-40B4-BE49-F238E27FC236}">
                <a16:creationId xmlns:a16="http://schemas.microsoft.com/office/drawing/2014/main" id="{02A1EF96-F444-D269-7A0B-C83DBC8105E8}"/>
              </a:ext>
            </a:extLst>
          </p:cNvPr>
          <p:cNvSpPr>
            <a:spLocks noGrp="1"/>
          </p:cNvSpPr>
          <p:nvPr>
            <p:ph type="ftr" sz="quarter" idx="3"/>
          </p:nvPr>
        </p:nvSpPr>
        <p:spPr/>
        <p:txBody>
          <a:bodyPr/>
          <a:lstStyle/>
          <a:p>
            <a:endParaRPr lang="es-ES" dirty="0"/>
          </a:p>
        </p:txBody>
      </p:sp>
      <p:pic>
        <p:nvPicPr>
          <p:cNvPr id="10" name="Marcador de contenido 9">
            <a:extLst>
              <a:ext uri="{FF2B5EF4-FFF2-40B4-BE49-F238E27FC236}">
                <a16:creationId xmlns:a16="http://schemas.microsoft.com/office/drawing/2014/main" id="{CB676F22-1F4F-33C4-EE73-DA403355D2ED}"/>
              </a:ext>
            </a:extLst>
          </p:cNvPr>
          <p:cNvPicPr>
            <a:picLocks noGrp="1" noChangeAspect="1"/>
          </p:cNvPicPr>
          <p:nvPr>
            <p:ph idx="1"/>
          </p:nvPr>
        </p:nvPicPr>
        <p:blipFill>
          <a:blip r:embed="rId2"/>
          <a:stretch>
            <a:fillRect/>
          </a:stretch>
        </p:blipFill>
        <p:spPr>
          <a:xfrm>
            <a:off x="1403648" y="1484784"/>
            <a:ext cx="6641470" cy="4007222"/>
          </a:xfrm>
        </p:spPr>
      </p:pic>
      <p:sp>
        <p:nvSpPr>
          <p:cNvPr id="11" name="CuadroTexto 10">
            <a:extLst>
              <a:ext uri="{FF2B5EF4-FFF2-40B4-BE49-F238E27FC236}">
                <a16:creationId xmlns:a16="http://schemas.microsoft.com/office/drawing/2014/main" id="{849207CC-6FD6-50E4-1F65-1B4492AD812D}"/>
              </a:ext>
            </a:extLst>
          </p:cNvPr>
          <p:cNvSpPr txBox="1"/>
          <p:nvPr/>
        </p:nvSpPr>
        <p:spPr>
          <a:xfrm>
            <a:off x="6460941" y="4581128"/>
            <a:ext cx="771773" cy="215444"/>
          </a:xfrm>
          <a:prstGeom prst="rect">
            <a:avLst/>
          </a:prstGeom>
          <a:noFill/>
        </p:spPr>
        <p:txBody>
          <a:bodyPr wrap="square" rtlCol="0">
            <a:spAutoFit/>
          </a:bodyPr>
          <a:lstStyle/>
          <a:p>
            <a:r>
              <a:rPr lang="es-ES" sz="800" dirty="0"/>
              <a:t>Túnica media</a:t>
            </a:r>
          </a:p>
        </p:txBody>
      </p:sp>
    </p:spTree>
    <p:extLst>
      <p:ext uri="{BB962C8B-B14F-4D97-AF65-F5344CB8AC3E}">
        <p14:creationId xmlns:p14="http://schemas.microsoft.com/office/powerpoint/2010/main" val="32159169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302CEF-948F-F06A-B567-C28038501A8E}"/>
              </a:ext>
            </a:extLst>
          </p:cNvPr>
          <p:cNvSpPr>
            <a:spLocks noGrp="1"/>
          </p:cNvSpPr>
          <p:nvPr>
            <p:ph type="title"/>
          </p:nvPr>
        </p:nvSpPr>
        <p:spPr/>
        <p:txBody>
          <a:bodyPr/>
          <a:lstStyle/>
          <a:p>
            <a:r>
              <a:rPr lang="es-ES" dirty="0"/>
              <a:t>Diagnostico diferencial de los diferentes patrones.</a:t>
            </a:r>
          </a:p>
        </p:txBody>
      </p:sp>
      <p:pic>
        <p:nvPicPr>
          <p:cNvPr id="6" name="Marcador de contenido 5">
            <a:extLst>
              <a:ext uri="{FF2B5EF4-FFF2-40B4-BE49-F238E27FC236}">
                <a16:creationId xmlns:a16="http://schemas.microsoft.com/office/drawing/2014/main" id="{8FB1BA85-67D5-DB11-C6EF-EAA972C37B24}"/>
              </a:ext>
            </a:extLst>
          </p:cNvPr>
          <p:cNvPicPr>
            <a:picLocks noGrp="1" noChangeAspect="1"/>
          </p:cNvPicPr>
          <p:nvPr>
            <p:ph idx="1"/>
          </p:nvPr>
        </p:nvPicPr>
        <p:blipFill>
          <a:blip r:embed="rId2"/>
          <a:stretch>
            <a:fillRect/>
          </a:stretch>
        </p:blipFill>
        <p:spPr>
          <a:xfrm>
            <a:off x="827584" y="1097466"/>
            <a:ext cx="3096344" cy="5211259"/>
          </a:xfrm>
        </p:spPr>
      </p:pic>
      <p:sp>
        <p:nvSpPr>
          <p:cNvPr id="8" name="CuadroTexto 7">
            <a:extLst>
              <a:ext uri="{FF2B5EF4-FFF2-40B4-BE49-F238E27FC236}">
                <a16:creationId xmlns:a16="http://schemas.microsoft.com/office/drawing/2014/main" id="{81C4C8B1-092C-4AAC-3F4C-67A59281D9E3}"/>
              </a:ext>
            </a:extLst>
          </p:cNvPr>
          <p:cNvSpPr txBox="1"/>
          <p:nvPr/>
        </p:nvSpPr>
        <p:spPr>
          <a:xfrm>
            <a:off x="4355976" y="1757352"/>
            <a:ext cx="4572000" cy="3416320"/>
          </a:xfrm>
          <a:prstGeom prst="rect">
            <a:avLst/>
          </a:prstGeom>
          <a:noFill/>
        </p:spPr>
        <p:txBody>
          <a:bodyPr wrap="square">
            <a:spAutoFit/>
          </a:bodyPr>
          <a:lstStyle/>
          <a:p>
            <a:r>
              <a:rPr lang="es-ES" dirty="0">
                <a:solidFill>
                  <a:srgbClr val="242021"/>
                </a:solidFill>
                <a:latin typeface="TimesNewRomanPS"/>
              </a:rPr>
              <a:t>Muchos agentes farmacológicos se han asociado con la enfermedad pulmonar con una amplia variedad de hallazgos histopatológicos resultantes. La naturaleza química y el mecanismo de acción de los diversos agentes, así como la respuesta del huésped, contribuyen a las manifestaciones proteicas.</a:t>
            </a:r>
          </a:p>
          <a:p>
            <a:r>
              <a:rPr lang="es-ES" dirty="0">
                <a:solidFill>
                  <a:srgbClr val="242021"/>
                </a:solidFill>
                <a:latin typeface="TimesNewRomanPS"/>
              </a:rPr>
              <a:t>La historia clínica, los hallazgos radiológicos y el examen histológico son factores importantes; Cada uno debe ser considerado como parte del proceso de diagnóstico </a:t>
            </a:r>
            <a:r>
              <a:rPr lang="en-US" dirty="0"/>
              <a:t/>
            </a:r>
            <a:br>
              <a:rPr lang="en-US" dirty="0"/>
            </a:br>
            <a:endParaRPr lang="es-ES" dirty="0"/>
          </a:p>
        </p:txBody>
      </p:sp>
      <p:sp>
        <p:nvSpPr>
          <p:cNvPr id="9" name="CuadroTexto 8">
            <a:extLst>
              <a:ext uri="{FF2B5EF4-FFF2-40B4-BE49-F238E27FC236}">
                <a16:creationId xmlns:a16="http://schemas.microsoft.com/office/drawing/2014/main" id="{04D47ECF-FBAB-E077-AEBC-9EA7CEE6A899}"/>
              </a:ext>
            </a:extLst>
          </p:cNvPr>
          <p:cNvSpPr txBox="1"/>
          <p:nvPr/>
        </p:nvSpPr>
        <p:spPr>
          <a:xfrm>
            <a:off x="4932040" y="1268760"/>
            <a:ext cx="1651799" cy="369332"/>
          </a:xfrm>
          <a:prstGeom prst="rect">
            <a:avLst/>
          </a:prstGeom>
          <a:noFill/>
        </p:spPr>
        <p:txBody>
          <a:bodyPr wrap="none" rtlCol="0">
            <a:spAutoFit/>
          </a:bodyPr>
          <a:lstStyle/>
          <a:p>
            <a:r>
              <a:rPr lang="es-ES" dirty="0"/>
              <a:t>CONCLUSIONES</a:t>
            </a:r>
          </a:p>
        </p:txBody>
      </p:sp>
    </p:spTree>
    <p:extLst>
      <p:ext uri="{BB962C8B-B14F-4D97-AF65-F5344CB8AC3E}">
        <p14:creationId xmlns:p14="http://schemas.microsoft.com/office/powerpoint/2010/main" val="32247250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AD8F8A-9696-3937-DCB5-99CAE5D3A7BA}"/>
              </a:ext>
            </a:extLst>
          </p:cNvPr>
          <p:cNvSpPr>
            <a:spLocks noGrp="1"/>
          </p:cNvSpPr>
          <p:nvPr>
            <p:ph type="title"/>
          </p:nvPr>
        </p:nvSpPr>
        <p:spPr/>
        <p:txBody>
          <a:bodyPr/>
          <a:lstStyle/>
          <a:p>
            <a:r>
              <a:rPr lang="es-ES" dirty="0"/>
              <a:t>Bibliografía</a:t>
            </a:r>
          </a:p>
        </p:txBody>
      </p:sp>
      <p:sp>
        <p:nvSpPr>
          <p:cNvPr id="3" name="Marcador de contenido 2">
            <a:extLst>
              <a:ext uri="{FF2B5EF4-FFF2-40B4-BE49-F238E27FC236}">
                <a16:creationId xmlns:a16="http://schemas.microsoft.com/office/drawing/2014/main" id="{FFC746CA-C1D2-0BEC-0448-22719CF5149D}"/>
              </a:ext>
            </a:extLst>
          </p:cNvPr>
          <p:cNvSpPr>
            <a:spLocks noGrp="1"/>
          </p:cNvSpPr>
          <p:nvPr>
            <p:ph idx="1"/>
          </p:nvPr>
        </p:nvSpPr>
        <p:spPr/>
        <p:txBody>
          <a:bodyPr>
            <a:normAutofit fontScale="92500" lnSpcReduction="20000"/>
          </a:bodyPr>
          <a:lstStyle/>
          <a:p>
            <a:r>
              <a:rPr lang="de-DE" sz="1800" b="0" i="1" dirty="0">
                <a:solidFill>
                  <a:srgbClr val="242021"/>
                </a:solidFill>
                <a:effectLst/>
                <a:latin typeface="+mj-lt"/>
              </a:rPr>
              <a:t>A.Huppmann, MD, and Arnold M. Schwartz, MD, PhD. Drug induced lung Disease,</a:t>
            </a:r>
            <a:r>
              <a:rPr lang="en-US" sz="1800" b="0" i="1" dirty="0">
                <a:solidFill>
                  <a:srgbClr val="3B3030"/>
                </a:solidFill>
                <a:effectLst/>
                <a:latin typeface="+mj-lt"/>
              </a:rPr>
              <a:t> Pathology Case Reviews </a:t>
            </a:r>
            <a:r>
              <a:rPr lang="en-US" sz="1800" b="0" i="0" u="none" strike="noStrike" dirty="0">
                <a:solidFill>
                  <a:srgbClr val="005B92"/>
                </a:solidFill>
                <a:effectLst/>
                <a:latin typeface="+mj-lt"/>
                <a:hlinkClick r:id="rId2"/>
              </a:rPr>
              <a:t>12(3):p 113-117,May2007.</a:t>
            </a:r>
            <a:r>
              <a:rPr lang="en-US" sz="1800" b="0" i="0" dirty="0">
                <a:solidFill>
                  <a:srgbClr val="3B3030"/>
                </a:solidFill>
                <a:effectLst/>
                <a:latin typeface="+mj-lt"/>
              </a:rPr>
              <a:t> | </a:t>
            </a:r>
            <a:r>
              <a:rPr lang="en-US" sz="1800" b="0" i="1" dirty="0">
                <a:solidFill>
                  <a:srgbClr val="3B3030"/>
                </a:solidFill>
                <a:effectLst/>
                <a:latin typeface="+mj-lt"/>
              </a:rPr>
              <a:t>DOI: </a:t>
            </a:r>
            <a:r>
              <a:rPr lang="en-US" sz="1800" b="0" i="0" dirty="0">
                <a:solidFill>
                  <a:srgbClr val="3B3030"/>
                </a:solidFill>
                <a:effectLst/>
                <a:latin typeface="+mj-lt"/>
              </a:rPr>
              <a:t>10.1097/PCR.0b013e31805d0ae5</a:t>
            </a:r>
          </a:p>
          <a:p>
            <a:endParaRPr lang="de-DE" sz="1800" b="0" i="1" dirty="0">
              <a:solidFill>
                <a:srgbClr val="242021"/>
              </a:solidFill>
              <a:effectLst/>
              <a:latin typeface="+mj-lt"/>
            </a:endParaRPr>
          </a:p>
          <a:p>
            <a:r>
              <a:rPr lang="en-US" sz="1800" b="0" i="0" dirty="0" err="1">
                <a:effectLst/>
                <a:latin typeface="+mj-lt"/>
              </a:rPr>
              <a:t>Flieder</a:t>
            </a:r>
            <a:r>
              <a:rPr lang="en-US" sz="1800" b="0" i="0" dirty="0">
                <a:effectLst/>
                <a:latin typeface="+mj-lt"/>
              </a:rPr>
              <a:t>, D. B., &amp; Travis, W. D. (2004). </a:t>
            </a:r>
            <a:r>
              <a:rPr lang="en-US" sz="1800" b="0" i="1" dirty="0">
                <a:effectLst/>
                <a:latin typeface="+mj-lt"/>
              </a:rPr>
              <a:t>Pathologic characteristics of drug-induced lung disease. Clinics in Chest Medicine, 25(1), 37–45.</a:t>
            </a:r>
            <a:r>
              <a:rPr lang="en-US" sz="1800" b="0" i="0" dirty="0">
                <a:effectLst/>
                <a:latin typeface="+mj-lt"/>
              </a:rPr>
              <a:t> doi:10.1016/s0272-5231(03)00138-2 </a:t>
            </a:r>
            <a:r>
              <a:rPr lang="de-DE" sz="1800" dirty="0">
                <a:latin typeface="+mj-lt"/>
              </a:rPr>
              <a:t> </a:t>
            </a:r>
          </a:p>
          <a:p>
            <a:endParaRPr lang="de-DE" sz="1800" dirty="0">
              <a:latin typeface="+mj-lt"/>
            </a:endParaRPr>
          </a:p>
          <a:p>
            <a:r>
              <a:rPr lang="es-ES" sz="1800" b="0" i="0" dirty="0" err="1">
                <a:solidFill>
                  <a:srgbClr val="231F20"/>
                </a:solidFill>
                <a:effectLst/>
                <a:latin typeface="+mj-lt"/>
              </a:rPr>
              <a:t>Spagnolo</a:t>
            </a:r>
            <a:r>
              <a:rPr lang="es-ES" sz="1800" b="0" i="0" dirty="0">
                <a:solidFill>
                  <a:srgbClr val="231F20"/>
                </a:solidFill>
                <a:effectLst/>
                <a:latin typeface="+mj-lt"/>
              </a:rPr>
              <a:t> P, </a:t>
            </a:r>
            <a:r>
              <a:rPr lang="es-ES" sz="1800" b="0" i="0" dirty="0" err="1">
                <a:solidFill>
                  <a:srgbClr val="231F20"/>
                </a:solidFill>
                <a:effectLst/>
                <a:latin typeface="+mj-lt"/>
              </a:rPr>
              <a:t>Bonniaud</a:t>
            </a:r>
            <a:r>
              <a:rPr lang="es-ES" sz="1800" b="0" i="0" dirty="0">
                <a:solidFill>
                  <a:srgbClr val="231F20"/>
                </a:solidFill>
                <a:effectLst/>
                <a:latin typeface="+mj-lt"/>
              </a:rPr>
              <a:t> P, Rossi G, et al. </a:t>
            </a:r>
            <a:r>
              <a:rPr lang="es-ES" sz="1800" b="0" i="0" dirty="0" err="1">
                <a:solidFill>
                  <a:srgbClr val="231F20"/>
                </a:solidFill>
                <a:effectLst/>
                <a:latin typeface="+mj-lt"/>
              </a:rPr>
              <a:t>Drug-induced</a:t>
            </a:r>
            <a:r>
              <a:rPr lang="es-ES" sz="1800" b="0" i="0" dirty="0">
                <a:solidFill>
                  <a:srgbClr val="231F20"/>
                </a:solidFill>
                <a:effectLst/>
                <a:latin typeface="+mj-lt"/>
              </a:rPr>
              <a:t> </a:t>
            </a:r>
            <a:r>
              <a:rPr lang="es-ES" sz="1800" b="0" i="0" dirty="0" err="1">
                <a:solidFill>
                  <a:srgbClr val="231F20"/>
                </a:solidFill>
                <a:effectLst/>
                <a:latin typeface="+mj-lt"/>
              </a:rPr>
              <a:t>interstitial</a:t>
            </a:r>
            <a:r>
              <a:rPr lang="es-ES" sz="1800" b="0" i="0" dirty="0">
                <a:solidFill>
                  <a:srgbClr val="231F20"/>
                </a:solidFill>
                <a:effectLst/>
                <a:latin typeface="+mj-lt"/>
              </a:rPr>
              <a:t> </a:t>
            </a:r>
            <a:r>
              <a:rPr lang="es-ES" sz="1800" b="0" i="0" dirty="0" err="1">
                <a:solidFill>
                  <a:srgbClr val="231F20"/>
                </a:solidFill>
                <a:effectLst/>
                <a:latin typeface="+mj-lt"/>
              </a:rPr>
              <a:t>lung</a:t>
            </a:r>
            <a:r>
              <a:rPr lang="es-ES" sz="1800" b="0" i="0" dirty="0">
                <a:solidFill>
                  <a:srgbClr val="231F20"/>
                </a:solidFill>
                <a:effectLst/>
                <a:latin typeface="+mj-lt"/>
              </a:rPr>
              <a:t> </a:t>
            </a:r>
            <a:r>
              <a:rPr lang="es-ES" sz="1800" b="0" i="0" dirty="0" err="1">
                <a:solidFill>
                  <a:srgbClr val="231F20"/>
                </a:solidFill>
                <a:effectLst/>
                <a:latin typeface="+mj-lt"/>
              </a:rPr>
              <a:t>disease</a:t>
            </a:r>
            <a:r>
              <a:rPr lang="es-ES" sz="1800" b="0" i="0" dirty="0">
                <a:solidFill>
                  <a:srgbClr val="231F20"/>
                </a:solidFill>
                <a:effectLst/>
                <a:latin typeface="+mj-lt"/>
              </a:rPr>
              <a:t>. </a:t>
            </a:r>
            <a:r>
              <a:rPr lang="es-ES" sz="1800" b="0" i="0" dirty="0" err="1">
                <a:solidFill>
                  <a:srgbClr val="231F20"/>
                </a:solidFill>
                <a:effectLst/>
                <a:latin typeface="+mj-lt"/>
              </a:rPr>
              <a:t>Eur</a:t>
            </a:r>
            <a:r>
              <a:rPr lang="es-ES" sz="1800" b="0" i="0" dirty="0">
                <a:solidFill>
                  <a:srgbClr val="231F20"/>
                </a:solidFill>
                <a:effectLst/>
                <a:latin typeface="+mj-lt"/>
              </a:rPr>
              <a:t> </a:t>
            </a:r>
            <a:r>
              <a:rPr lang="es-ES" sz="1800" b="0" i="0" dirty="0" err="1">
                <a:solidFill>
                  <a:srgbClr val="231F20"/>
                </a:solidFill>
                <a:effectLst/>
                <a:latin typeface="+mj-lt"/>
              </a:rPr>
              <a:t>Respir</a:t>
            </a:r>
            <a:r>
              <a:rPr lang="es-ES" sz="1800" b="0" i="0" dirty="0">
                <a:solidFill>
                  <a:srgbClr val="231F20"/>
                </a:solidFill>
                <a:effectLst/>
                <a:latin typeface="+mj-lt"/>
              </a:rPr>
              <a:t> J 2022; 60: 2102776 [DOI: 10.1183/13993003.02776-2021].</a:t>
            </a:r>
            <a:r>
              <a:rPr lang="es-ES" sz="1800" dirty="0">
                <a:latin typeface="+mj-lt"/>
              </a:rPr>
              <a:t> </a:t>
            </a:r>
          </a:p>
          <a:p>
            <a:r>
              <a:rPr lang="es-ES" sz="1800" dirty="0">
                <a:latin typeface="+mj-lt"/>
              </a:rPr>
              <a:t>Helmut Popper “</a:t>
            </a:r>
            <a:r>
              <a:rPr lang="es-ES" sz="1800" dirty="0" err="1">
                <a:latin typeface="+mj-lt"/>
              </a:rPr>
              <a:t>Pathology</a:t>
            </a:r>
            <a:r>
              <a:rPr lang="es-ES" sz="1800" dirty="0">
                <a:latin typeface="+mj-lt"/>
              </a:rPr>
              <a:t> </a:t>
            </a:r>
            <a:r>
              <a:rPr lang="es-ES" sz="1800" dirty="0" err="1">
                <a:latin typeface="+mj-lt"/>
              </a:rPr>
              <a:t>of</a:t>
            </a:r>
            <a:r>
              <a:rPr lang="es-ES" sz="1800" dirty="0">
                <a:latin typeface="+mj-lt"/>
              </a:rPr>
              <a:t> </a:t>
            </a:r>
            <a:r>
              <a:rPr lang="es-ES" sz="1800" dirty="0" err="1">
                <a:latin typeface="+mj-lt"/>
              </a:rPr>
              <a:t>the</a:t>
            </a:r>
            <a:r>
              <a:rPr lang="es-ES" sz="1800" dirty="0">
                <a:latin typeface="+mj-lt"/>
              </a:rPr>
              <a:t> </a:t>
            </a:r>
            <a:r>
              <a:rPr lang="es-ES" sz="1800" dirty="0" err="1">
                <a:latin typeface="+mj-lt"/>
              </a:rPr>
              <a:t>lung</a:t>
            </a:r>
            <a:r>
              <a:rPr lang="es-ES" sz="1800" dirty="0">
                <a:latin typeface="+mj-lt"/>
              </a:rPr>
              <a:t> </a:t>
            </a:r>
            <a:r>
              <a:rPr lang="es-ES" sz="1800" dirty="0" err="1">
                <a:latin typeface="+mj-lt"/>
              </a:rPr>
              <a:t>disease</a:t>
            </a:r>
            <a:r>
              <a:rPr lang="es-ES" sz="1800" dirty="0">
                <a:latin typeface="+mj-lt"/>
              </a:rPr>
              <a:t>”</a:t>
            </a:r>
            <a:r>
              <a:rPr lang="de-DE" sz="1800" b="0" i="0" dirty="0">
                <a:solidFill>
                  <a:srgbClr val="242021"/>
                </a:solidFill>
                <a:effectLst/>
                <a:latin typeface="+mj-lt"/>
              </a:rPr>
              <a:t> Springer Nature Switzerland AG 2021</a:t>
            </a:r>
            <a:r>
              <a:rPr lang="de-DE" sz="1800" dirty="0">
                <a:latin typeface="+mj-lt"/>
              </a:rPr>
              <a:t> </a:t>
            </a:r>
          </a:p>
          <a:p>
            <a:r>
              <a:rPr lang="en-US" sz="1800" b="0" i="0" dirty="0">
                <a:solidFill>
                  <a:srgbClr val="000000"/>
                </a:solidFill>
                <a:effectLst/>
                <a:latin typeface="+mj-lt"/>
              </a:rPr>
              <a:t>Spencer’s pathology of the lung. – 6th ed. / edited by Philip </a:t>
            </a:r>
            <a:r>
              <a:rPr lang="en-US" sz="1800" b="0" i="0" dirty="0" err="1">
                <a:solidFill>
                  <a:srgbClr val="000000"/>
                </a:solidFill>
                <a:effectLst/>
                <a:latin typeface="+mj-lt"/>
              </a:rPr>
              <a:t>Hasleton</a:t>
            </a:r>
            <a:r>
              <a:rPr lang="en-US" sz="1800" b="0" i="0" dirty="0">
                <a:solidFill>
                  <a:srgbClr val="000000"/>
                </a:solidFill>
                <a:effectLst/>
                <a:latin typeface="+mj-lt"/>
              </a:rPr>
              <a:t>, Douglas B. </a:t>
            </a:r>
            <a:r>
              <a:rPr lang="en-US" sz="1800" b="0" i="0" dirty="0" err="1">
                <a:solidFill>
                  <a:srgbClr val="000000"/>
                </a:solidFill>
                <a:effectLst/>
                <a:latin typeface="+mj-lt"/>
              </a:rPr>
              <a:t>Flieder</a:t>
            </a:r>
            <a:r>
              <a:rPr lang="en-US" sz="1800" b="0" i="0" dirty="0">
                <a:solidFill>
                  <a:srgbClr val="000000"/>
                </a:solidFill>
                <a:effectLst/>
                <a:latin typeface="+mj-lt"/>
              </a:rPr>
              <a:t>.</a:t>
            </a:r>
            <a:r>
              <a:rPr lang="en-US" sz="1800" dirty="0">
                <a:latin typeface="+mj-lt"/>
              </a:rPr>
              <a:t> </a:t>
            </a:r>
          </a:p>
          <a:p>
            <a:r>
              <a:rPr lang="en-US" sz="1600" b="0" i="0" dirty="0" err="1">
                <a:solidFill>
                  <a:srgbClr val="212121"/>
                </a:solidFill>
                <a:effectLst/>
                <a:latin typeface="+mj-lt"/>
              </a:rPr>
              <a:t>Matsuno</a:t>
            </a:r>
            <a:r>
              <a:rPr lang="en-US" sz="1600" b="0" i="0" dirty="0">
                <a:solidFill>
                  <a:srgbClr val="212121"/>
                </a:solidFill>
                <a:effectLst/>
                <a:latin typeface="+mj-lt"/>
              </a:rPr>
              <a:t> O. Drug-induced interstitial lung disease: mechanisms and best diagnostic approaches. Respir Res. 2012 May 31;13(1):39. </a:t>
            </a:r>
            <a:r>
              <a:rPr lang="en-US" sz="1600" b="0" i="0" dirty="0" err="1">
                <a:solidFill>
                  <a:srgbClr val="212121"/>
                </a:solidFill>
                <a:effectLst/>
                <a:latin typeface="+mj-lt"/>
              </a:rPr>
              <a:t>doi</a:t>
            </a:r>
            <a:r>
              <a:rPr lang="en-US" sz="1600" b="0" i="0" dirty="0">
                <a:solidFill>
                  <a:srgbClr val="212121"/>
                </a:solidFill>
                <a:effectLst/>
                <a:latin typeface="+mj-lt"/>
              </a:rPr>
              <a:t>: 10.1186/1465-9921-13-39. PMID: 22651223; PMCID: PMC3426467.</a:t>
            </a:r>
            <a:endParaRPr lang="en-US" sz="1800" dirty="0">
              <a:latin typeface="+mj-lt"/>
            </a:endParaRPr>
          </a:p>
          <a:p>
            <a:pPr marL="0" indent="0">
              <a:buNone/>
            </a:pPr>
            <a:r>
              <a:rPr lang="en-US" dirty="0"/>
              <a:t/>
            </a:r>
            <a:br>
              <a:rPr lang="en-US" dirty="0"/>
            </a:br>
            <a:r>
              <a:rPr lang="de-DE" dirty="0"/>
              <a:t/>
            </a:r>
            <a:br>
              <a:rPr lang="de-DE" dirty="0"/>
            </a:br>
            <a:r>
              <a:rPr lang="es-ES" dirty="0"/>
              <a:t/>
            </a:r>
            <a:br>
              <a:rPr lang="es-ES" dirty="0"/>
            </a:br>
            <a:r>
              <a:rPr lang="de-DE" dirty="0"/>
              <a:t/>
            </a:r>
            <a:br>
              <a:rPr lang="de-DE" dirty="0"/>
            </a:br>
            <a:endParaRPr lang="es-ES" dirty="0"/>
          </a:p>
        </p:txBody>
      </p:sp>
      <p:sp>
        <p:nvSpPr>
          <p:cNvPr id="4" name="Marcador de pie de página 3">
            <a:extLst>
              <a:ext uri="{FF2B5EF4-FFF2-40B4-BE49-F238E27FC236}">
                <a16:creationId xmlns:a16="http://schemas.microsoft.com/office/drawing/2014/main" id="{15964AE0-FD55-1687-BA12-BDAA41301C9B}"/>
              </a:ext>
            </a:extLst>
          </p:cNvPr>
          <p:cNvSpPr>
            <a:spLocks noGrp="1"/>
          </p:cNvSpPr>
          <p:nvPr>
            <p:ph type="ftr" sz="quarter" idx="3"/>
          </p:nvPr>
        </p:nvSpPr>
        <p:spPr/>
        <p:txBody>
          <a:bodyPr/>
          <a:lstStyle/>
          <a:p>
            <a:endParaRPr lang="es-ES" dirty="0"/>
          </a:p>
        </p:txBody>
      </p:sp>
    </p:spTree>
    <p:extLst>
      <p:ext uri="{BB962C8B-B14F-4D97-AF65-F5344CB8AC3E}">
        <p14:creationId xmlns:p14="http://schemas.microsoft.com/office/powerpoint/2010/main" val="23606363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8BFAF1-08B1-ADB8-C1A7-36BAABCF14F5}"/>
              </a:ext>
            </a:extLst>
          </p:cNvPr>
          <p:cNvSpPr>
            <a:spLocks noGrp="1"/>
          </p:cNvSpPr>
          <p:nvPr>
            <p:ph type="title"/>
          </p:nvPr>
        </p:nvSpPr>
        <p:spPr>
          <a:xfrm>
            <a:off x="463151" y="62666"/>
            <a:ext cx="7886700" cy="994172"/>
          </a:xfrm>
        </p:spPr>
        <p:txBody>
          <a:bodyPr/>
          <a:lstStyle/>
          <a:p>
            <a:r>
              <a:rPr lang="es-ES" dirty="0"/>
              <a:t>Mecanismos de Injuria Pulmonar</a:t>
            </a:r>
          </a:p>
        </p:txBody>
      </p:sp>
      <p:pic>
        <p:nvPicPr>
          <p:cNvPr id="5" name="Marcador de contenido 4">
            <a:extLst>
              <a:ext uri="{FF2B5EF4-FFF2-40B4-BE49-F238E27FC236}">
                <a16:creationId xmlns:a16="http://schemas.microsoft.com/office/drawing/2014/main" id="{967D7750-845B-D4CC-983A-7F46E355473A}"/>
              </a:ext>
            </a:extLst>
          </p:cNvPr>
          <p:cNvPicPr>
            <a:picLocks noGrp="1" noChangeAspect="1"/>
          </p:cNvPicPr>
          <p:nvPr>
            <p:ph idx="1"/>
          </p:nvPr>
        </p:nvPicPr>
        <p:blipFill rotWithShape="1">
          <a:blip r:embed="rId2"/>
          <a:srcRect t="8425"/>
          <a:stretch/>
        </p:blipFill>
        <p:spPr>
          <a:xfrm>
            <a:off x="654781" y="1141782"/>
            <a:ext cx="6498194" cy="2518590"/>
          </a:xfrm>
        </p:spPr>
      </p:pic>
      <p:sp>
        <p:nvSpPr>
          <p:cNvPr id="6" name="CuadroTexto 5">
            <a:extLst>
              <a:ext uri="{FF2B5EF4-FFF2-40B4-BE49-F238E27FC236}">
                <a16:creationId xmlns:a16="http://schemas.microsoft.com/office/drawing/2014/main" id="{F2855CFD-2205-93E8-9909-846DF2F8F6B7}"/>
              </a:ext>
            </a:extLst>
          </p:cNvPr>
          <p:cNvSpPr txBox="1"/>
          <p:nvPr/>
        </p:nvSpPr>
        <p:spPr>
          <a:xfrm>
            <a:off x="620274" y="2271680"/>
            <a:ext cx="1167435" cy="300082"/>
          </a:xfrm>
          <a:prstGeom prst="rect">
            <a:avLst/>
          </a:prstGeom>
          <a:noFill/>
        </p:spPr>
        <p:txBody>
          <a:bodyPr wrap="none" rtlCol="0">
            <a:spAutoFit/>
          </a:bodyPr>
          <a:lstStyle/>
          <a:p>
            <a:r>
              <a:rPr lang="es-ES" sz="1350" dirty="0">
                <a:solidFill>
                  <a:schemeClr val="bg1"/>
                </a:solidFill>
              </a:rPr>
              <a:t>Medicamento</a:t>
            </a:r>
          </a:p>
        </p:txBody>
      </p:sp>
      <p:sp>
        <p:nvSpPr>
          <p:cNvPr id="7" name="CuadroTexto 6">
            <a:extLst>
              <a:ext uri="{FF2B5EF4-FFF2-40B4-BE49-F238E27FC236}">
                <a16:creationId xmlns:a16="http://schemas.microsoft.com/office/drawing/2014/main" id="{AB6DCD62-F596-D5B3-4C48-EED75BDFF634}"/>
              </a:ext>
            </a:extLst>
          </p:cNvPr>
          <p:cNvSpPr txBox="1"/>
          <p:nvPr/>
        </p:nvSpPr>
        <p:spPr>
          <a:xfrm>
            <a:off x="1475656" y="1301061"/>
            <a:ext cx="1918539" cy="300082"/>
          </a:xfrm>
          <a:prstGeom prst="rect">
            <a:avLst/>
          </a:prstGeom>
          <a:noFill/>
        </p:spPr>
        <p:txBody>
          <a:bodyPr wrap="none" rtlCol="0">
            <a:spAutoFit/>
          </a:bodyPr>
          <a:lstStyle/>
          <a:p>
            <a:r>
              <a:rPr lang="es-ES" sz="1350" dirty="0" err="1">
                <a:solidFill>
                  <a:schemeClr val="bg1"/>
                </a:solidFill>
              </a:rPr>
              <a:t>Reticulo</a:t>
            </a:r>
            <a:r>
              <a:rPr lang="es-ES" sz="1350" dirty="0">
                <a:solidFill>
                  <a:schemeClr val="bg1"/>
                </a:solidFill>
              </a:rPr>
              <a:t> endoplasmático</a:t>
            </a:r>
          </a:p>
        </p:txBody>
      </p:sp>
      <p:sp>
        <p:nvSpPr>
          <p:cNvPr id="8" name="CuadroTexto 7">
            <a:extLst>
              <a:ext uri="{FF2B5EF4-FFF2-40B4-BE49-F238E27FC236}">
                <a16:creationId xmlns:a16="http://schemas.microsoft.com/office/drawing/2014/main" id="{F06E0278-2826-AD1B-B64D-4B65A80B8267}"/>
              </a:ext>
            </a:extLst>
          </p:cNvPr>
          <p:cNvSpPr txBox="1"/>
          <p:nvPr/>
        </p:nvSpPr>
        <p:spPr>
          <a:xfrm>
            <a:off x="1632551" y="2532866"/>
            <a:ext cx="1737294" cy="507831"/>
          </a:xfrm>
          <a:prstGeom prst="rect">
            <a:avLst/>
          </a:prstGeom>
          <a:noFill/>
        </p:spPr>
        <p:txBody>
          <a:bodyPr wrap="square" rtlCol="0">
            <a:spAutoFit/>
          </a:bodyPr>
          <a:lstStyle/>
          <a:p>
            <a:r>
              <a:rPr lang="es-ES" sz="1350" dirty="0">
                <a:solidFill>
                  <a:schemeClr val="bg1"/>
                </a:solidFill>
              </a:rPr>
              <a:t>(concentración del citocromo P450)</a:t>
            </a:r>
          </a:p>
        </p:txBody>
      </p:sp>
      <p:sp>
        <p:nvSpPr>
          <p:cNvPr id="9" name="CuadroTexto 8">
            <a:extLst>
              <a:ext uri="{FF2B5EF4-FFF2-40B4-BE49-F238E27FC236}">
                <a16:creationId xmlns:a16="http://schemas.microsoft.com/office/drawing/2014/main" id="{E9D39289-9416-DCB2-D79A-98F516FB7B66}"/>
              </a:ext>
            </a:extLst>
          </p:cNvPr>
          <p:cNvSpPr txBox="1"/>
          <p:nvPr/>
        </p:nvSpPr>
        <p:spPr>
          <a:xfrm>
            <a:off x="3214687" y="2167805"/>
            <a:ext cx="1428661" cy="507831"/>
          </a:xfrm>
          <a:prstGeom prst="rect">
            <a:avLst/>
          </a:prstGeom>
          <a:noFill/>
        </p:spPr>
        <p:txBody>
          <a:bodyPr wrap="none" rtlCol="0">
            <a:spAutoFit/>
          </a:bodyPr>
          <a:lstStyle/>
          <a:p>
            <a:r>
              <a:rPr lang="es-ES" sz="1350" dirty="0">
                <a:solidFill>
                  <a:schemeClr val="bg1"/>
                </a:solidFill>
              </a:rPr>
              <a:t>Metabolito activo</a:t>
            </a:r>
          </a:p>
          <a:p>
            <a:r>
              <a:rPr lang="es-ES" sz="1350" dirty="0" err="1">
                <a:solidFill>
                  <a:schemeClr val="bg1"/>
                </a:solidFill>
              </a:rPr>
              <a:t>Ó</a:t>
            </a:r>
            <a:r>
              <a:rPr lang="es-ES" sz="1350" dirty="0">
                <a:solidFill>
                  <a:schemeClr val="bg1"/>
                </a:solidFill>
              </a:rPr>
              <a:t> toxico</a:t>
            </a:r>
          </a:p>
        </p:txBody>
      </p:sp>
      <p:sp>
        <p:nvSpPr>
          <p:cNvPr id="11" name="CuadroTexto 10">
            <a:extLst>
              <a:ext uri="{FF2B5EF4-FFF2-40B4-BE49-F238E27FC236}">
                <a16:creationId xmlns:a16="http://schemas.microsoft.com/office/drawing/2014/main" id="{32A52D4B-6316-1DA3-90D1-2B404EC6742C}"/>
              </a:ext>
            </a:extLst>
          </p:cNvPr>
          <p:cNvSpPr txBox="1"/>
          <p:nvPr/>
        </p:nvSpPr>
        <p:spPr>
          <a:xfrm>
            <a:off x="463151" y="3786604"/>
            <a:ext cx="6498193" cy="507831"/>
          </a:xfrm>
          <a:prstGeom prst="rect">
            <a:avLst/>
          </a:prstGeom>
          <a:noFill/>
        </p:spPr>
        <p:txBody>
          <a:bodyPr wrap="square" rtlCol="0">
            <a:spAutoFit/>
          </a:bodyPr>
          <a:lstStyle/>
          <a:p>
            <a:r>
              <a:rPr lang="es-ES" sz="1350" dirty="0"/>
              <a:t>Citocromo P450: (principalmente en el hígado):enzimas que </a:t>
            </a:r>
            <a:r>
              <a:rPr lang="es-ES" sz="1350" dirty="0" err="1"/>
              <a:t>biotransforman</a:t>
            </a:r>
            <a:r>
              <a:rPr lang="es-ES" sz="1350" dirty="0"/>
              <a:t> (oxidan)  muchos compuestos químicos (fármacos toxinas) para su eliminación del cuerpo</a:t>
            </a:r>
          </a:p>
        </p:txBody>
      </p:sp>
      <p:sp>
        <p:nvSpPr>
          <p:cNvPr id="13" name="CuadroTexto 12">
            <a:extLst>
              <a:ext uri="{FF2B5EF4-FFF2-40B4-BE49-F238E27FC236}">
                <a16:creationId xmlns:a16="http://schemas.microsoft.com/office/drawing/2014/main" id="{B59BE534-C38A-C096-CE35-D1D0BB7846DF}"/>
              </a:ext>
            </a:extLst>
          </p:cNvPr>
          <p:cNvSpPr txBox="1"/>
          <p:nvPr/>
        </p:nvSpPr>
        <p:spPr>
          <a:xfrm>
            <a:off x="5739215" y="2571762"/>
            <a:ext cx="1298625" cy="300082"/>
          </a:xfrm>
          <a:prstGeom prst="rect">
            <a:avLst/>
          </a:prstGeom>
          <a:noFill/>
        </p:spPr>
        <p:txBody>
          <a:bodyPr wrap="none" rtlCol="0">
            <a:spAutoFit/>
          </a:bodyPr>
          <a:lstStyle/>
          <a:p>
            <a:r>
              <a:rPr lang="es-ES" sz="1350" dirty="0">
                <a:solidFill>
                  <a:schemeClr val="bg1"/>
                </a:solidFill>
              </a:rPr>
              <a:t>Daño </a:t>
            </a:r>
            <a:r>
              <a:rPr lang="es-ES" sz="1350" dirty="0" err="1">
                <a:solidFill>
                  <a:schemeClr val="bg1"/>
                </a:solidFill>
              </a:rPr>
              <a:t>Citotoxico</a:t>
            </a:r>
            <a:endParaRPr lang="es-ES" sz="1350" dirty="0">
              <a:solidFill>
                <a:schemeClr val="bg1"/>
              </a:solidFill>
            </a:endParaRPr>
          </a:p>
        </p:txBody>
      </p:sp>
      <p:pic>
        <p:nvPicPr>
          <p:cNvPr id="4" name="Imagen 3">
            <a:extLst>
              <a:ext uri="{FF2B5EF4-FFF2-40B4-BE49-F238E27FC236}">
                <a16:creationId xmlns:a16="http://schemas.microsoft.com/office/drawing/2014/main" id="{529AAF44-96EF-9E81-36BA-3AEC3837AEB8}"/>
              </a:ext>
            </a:extLst>
          </p:cNvPr>
          <p:cNvPicPr>
            <a:picLocks noChangeAspect="1"/>
          </p:cNvPicPr>
          <p:nvPr/>
        </p:nvPicPr>
        <p:blipFill>
          <a:blip r:embed="rId3"/>
          <a:stretch>
            <a:fillRect/>
          </a:stretch>
        </p:blipFill>
        <p:spPr>
          <a:xfrm>
            <a:off x="470173" y="4255539"/>
            <a:ext cx="5436096" cy="2202214"/>
          </a:xfrm>
          <a:prstGeom prst="rect">
            <a:avLst/>
          </a:prstGeom>
        </p:spPr>
      </p:pic>
      <p:sp>
        <p:nvSpPr>
          <p:cNvPr id="3" name="CuadroTexto 2">
            <a:extLst>
              <a:ext uri="{FF2B5EF4-FFF2-40B4-BE49-F238E27FC236}">
                <a16:creationId xmlns:a16="http://schemas.microsoft.com/office/drawing/2014/main" id="{7AD7125D-B54D-68C6-BE18-6A0E6FBFE93F}"/>
              </a:ext>
            </a:extLst>
          </p:cNvPr>
          <p:cNvSpPr txBox="1"/>
          <p:nvPr/>
        </p:nvSpPr>
        <p:spPr>
          <a:xfrm>
            <a:off x="6236819" y="4590363"/>
            <a:ext cx="2907181" cy="1754326"/>
          </a:xfrm>
          <a:prstGeom prst="rect">
            <a:avLst/>
          </a:prstGeom>
          <a:noFill/>
        </p:spPr>
        <p:txBody>
          <a:bodyPr wrap="square" rtlCol="0">
            <a:spAutoFit/>
          </a:bodyPr>
          <a:lstStyle/>
          <a:p>
            <a:r>
              <a:rPr lang="es-ES" dirty="0"/>
              <a:t>Daño por oxidación del fármaco (nitrofurantoina)</a:t>
            </a:r>
          </a:p>
          <a:p>
            <a:r>
              <a:rPr lang="es-ES" dirty="0"/>
              <a:t>Efectos citotóxicos directos</a:t>
            </a:r>
          </a:p>
          <a:p>
            <a:r>
              <a:rPr lang="es-ES" dirty="0"/>
              <a:t>Deposito de fosfolípidos en las células (amiodarona)</a:t>
            </a:r>
          </a:p>
          <a:p>
            <a:r>
              <a:rPr lang="es-ES" dirty="0"/>
              <a:t>Daño </a:t>
            </a:r>
            <a:r>
              <a:rPr lang="es-ES" dirty="0" err="1"/>
              <a:t>Inmuno</a:t>
            </a:r>
            <a:r>
              <a:rPr lang="es-ES" dirty="0"/>
              <a:t> mediado</a:t>
            </a:r>
          </a:p>
        </p:txBody>
      </p:sp>
    </p:spTree>
    <p:extLst>
      <p:ext uri="{BB962C8B-B14F-4D97-AF65-F5344CB8AC3E}">
        <p14:creationId xmlns:p14="http://schemas.microsoft.com/office/powerpoint/2010/main" val="29958516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137567-D09A-D578-E018-F56E345CF2BD}"/>
              </a:ext>
            </a:extLst>
          </p:cNvPr>
          <p:cNvSpPr>
            <a:spLocks noGrp="1"/>
          </p:cNvSpPr>
          <p:nvPr>
            <p:ph type="title"/>
          </p:nvPr>
        </p:nvSpPr>
        <p:spPr/>
        <p:txBody>
          <a:bodyPr/>
          <a:lstStyle/>
          <a:p>
            <a:r>
              <a:rPr lang="es-ES" dirty="0"/>
              <a:t>Respuesta inmunológica</a:t>
            </a:r>
          </a:p>
        </p:txBody>
      </p:sp>
      <p:pic>
        <p:nvPicPr>
          <p:cNvPr id="5" name="Marcador de contenido 4">
            <a:extLst>
              <a:ext uri="{FF2B5EF4-FFF2-40B4-BE49-F238E27FC236}">
                <a16:creationId xmlns:a16="http://schemas.microsoft.com/office/drawing/2014/main" id="{8DD9A349-6E2E-696E-572F-CA31135CE10A}"/>
              </a:ext>
            </a:extLst>
          </p:cNvPr>
          <p:cNvPicPr>
            <a:picLocks noGrp="1" noChangeAspect="1"/>
          </p:cNvPicPr>
          <p:nvPr>
            <p:ph idx="1"/>
          </p:nvPr>
        </p:nvPicPr>
        <p:blipFill>
          <a:blip r:embed="rId2"/>
          <a:stretch>
            <a:fillRect/>
          </a:stretch>
        </p:blipFill>
        <p:spPr>
          <a:xfrm>
            <a:off x="314927" y="1196752"/>
            <a:ext cx="8514146" cy="4077197"/>
          </a:xfrm>
        </p:spPr>
      </p:pic>
      <p:sp>
        <p:nvSpPr>
          <p:cNvPr id="7" name="CuadroTexto 6">
            <a:extLst>
              <a:ext uri="{FF2B5EF4-FFF2-40B4-BE49-F238E27FC236}">
                <a16:creationId xmlns:a16="http://schemas.microsoft.com/office/drawing/2014/main" id="{DA3695EA-FDA8-E48C-E3AB-0ABD3BF7DD60}"/>
              </a:ext>
            </a:extLst>
          </p:cNvPr>
          <p:cNvSpPr txBox="1"/>
          <p:nvPr/>
        </p:nvSpPr>
        <p:spPr>
          <a:xfrm>
            <a:off x="5983348" y="4365104"/>
            <a:ext cx="2688018" cy="300082"/>
          </a:xfrm>
          <a:prstGeom prst="rect">
            <a:avLst/>
          </a:prstGeom>
          <a:noFill/>
        </p:spPr>
        <p:txBody>
          <a:bodyPr wrap="square" rtlCol="0">
            <a:spAutoFit/>
          </a:bodyPr>
          <a:lstStyle/>
          <a:p>
            <a:r>
              <a:rPr lang="es-ES" sz="1350" dirty="0" err="1">
                <a:solidFill>
                  <a:schemeClr val="bg1"/>
                </a:solidFill>
              </a:rPr>
              <a:t>Reaccion</a:t>
            </a:r>
            <a:r>
              <a:rPr lang="es-ES" sz="1350" dirty="0">
                <a:solidFill>
                  <a:schemeClr val="bg1"/>
                </a:solidFill>
              </a:rPr>
              <a:t> inmune </a:t>
            </a:r>
            <a:r>
              <a:rPr lang="es-ES" sz="1350" dirty="0" err="1">
                <a:solidFill>
                  <a:schemeClr val="bg1"/>
                </a:solidFill>
              </a:rPr>
              <a:t>famacologica</a:t>
            </a:r>
            <a:endParaRPr lang="es-ES" sz="1350" dirty="0">
              <a:solidFill>
                <a:schemeClr val="bg1"/>
              </a:solidFill>
            </a:endParaRPr>
          </a:p>
        </p:txBody>
      </p:sp>
    </p:spTree>
    <p:extLst>
      <p:ext uri="{BB962C8B-B14F-4D97-AF65-F5344CB8AC3E}">
        <p14:creationId xmlns:p14="http://schemas.microsoft.com/office/powerpoint/2010/main" val="11050005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FCFDB5-0961-80D5-31A0-E1F39C81CD57}"/>
              </a:ext>
            </a:extLst>
          </p:cNvPr>
          <p:cNvSpPr>
            <a:spLocks noGrp="1"/>
          </p:cNvSpPr>
          <p:nvPr>
            <p:ph type="title"/>
          </p:nvPr>
        </p:nvSpPr>
        <p:spPr/>
        <p:txBody>
          <a:bodyPr/>
          <a:lstStyle/>
          <a:p>
            <a:endParaRPr lang="es-ES"/>
          </a:p>
        </p:txBody>
      </p:sp>
      <p:pic>
        <p:nvPicPr>
          <p:cNvPr id="5" name="Marcador de contenido 4">
            <a:extLst>
              <a:ext uri="{FF2B5EF4-FFF2-40B4-BE49-F238E27FC236}">
                <a16:creationId xmlns:a16="http://schemas.microsoft.com/office/drawing/2014/main" id="{64BFBBF5-61AC-DCD3-0837-F86E0130382E}"/>
              </a:ext>
            </a:extLst>
          </p:cNvPr>
          <p:cNvPicPr>
            <a:picLocks noGrp="1" noChangeAspect="1"/>
          </p:cNvPicPr>
          <p:nvPr>
            <p:ph idx="1"/>
          </p:nvPr>
        </p:nvPicPr>
        <p:blipFill>
          <a:blip r:embed="rId2"/>
          <a:stretch>
            <a:fillRect/>
          </a:stretch>
        </p:blipFill>
        <p:spPr>
          <a:xfrm>
            <a:off x="323528" y="980728"/>
            <a:ext cx="5281547" cy="3263504"/>
          </a:xfrm>
        </p:spPr>
      </p:pic>
      <p:sp>
        <p:nvSpPr>
          <p:cNvPr id="7" name="CuadroTexto 6">
            <a:extLst>
              <a:ext uri="{FF2B5EF4-FFF2-40B4-BE49-F238E27FC236}">
                <a16:creationId xmlns:a16="http://schemas.microsoft.com/office/drawing/2014/main" id="{885A2195-8343-9922-35C2-3D2207601997}"/>
              </a:ext>
            </a:extLst>
          </p:cNvPr>
          <p:cNvSpPr txBox="1"/>
          <p:nvPr/>
        </p:nvSpPr>
        <p:spPr>
          <a:xfrm>
            <a:off x="416730" y="4653136"/>
            <a:ext cx="5095142" cy="715581"/>
          </a:xfrm>
          <a:prstGeom prst="rect">
            <a:avLst/>
          </a:prstGeom>
          <a:noFill/>
        </p:spPr>
        <p:txBody>
          <a:bodyPr wrap="square">
            <a:spAutoFit/>
          </a:bodyPr>
          <a:lstStyle/>
          <a:p>
            <a:r>
              <a:rPr lang="es-ES" sz="1350" dirty="0">
                <a:solidFill>
                  <a:srgbClr val="000000"/>
                </a:solidFill>
                <a:latin typeface="TimesNewRomanPSMT"/>
              </a:rPr>
              <a:t>La lesión pulmonar inducida por agentes </a:t>
            </a:r>
            <a:r>
              <a:rPr lang="es-ES" sz="1350" dirty="0" err="1">
                <a:solidFill>
                  <a:srgbClr val="000000"/>
                </a:solidFill>
                <a:latin typeface="TimesNewRomanPSMT"/>
              </a:rPr>
              <a:t>neumotóxicos</a:t>
            </a:r>
            <a:r>
              <a:rPr lang="es-ES" sz="1350" dirty="0">
                <a:solidFill>
                  <a:srgbClr val="000000"/>
                </a:solidFill>
                <a:latin typeface="TimesNewRomanPSMT"/>
              </a:rPr>
              <a:t> da lugar a alveolitis y edema. </a:t>
            </a:r>
            <a:r>
              <a:rPr lang="en-US" sz="1350" dirty="0"/>
              <a:t/>
            </a:r>
            <a:br>
              <a:rPr lang="en-US" sz="1350" dirty="0"/>
            </a:br>
            <a:endParaRPr lang="es-ES" sz="1350" dirty="0"/>
          </a:p>
        </p:txBody>
      </p:sp>
      <p:pic>
        <p:nvPicPr>
          <p:cNvPr id="3" name="Marcador de contenido 4">
            <a:extLst>
              <a:ext uri="{FF2B5EF4-FFF2-40B4-BE49-F238E27FC236}">
                <a16:creationId xmlns:a16="http://schemas.microsoft.com/office/drawing/2014/main" id="{6D78BAA0-4733-21F4-7BE6-B7CAEEA32DDD}"/>
              </a:ext>
            </a:extLst>
          </p:cNvPr>
          <p:cNvPicPr>
            <a:picLocks noChangeAspect="1"/>
          </p:cNvPicPr>
          <p:nvPr/>
        </p:nvPicPr>
        <p:blipFill>
          <a:blip r:embed="rId3"/>
          <a:stretch>
            <a:fillRect/>
          </a:stretch>
        </p:blipFill>
        <p:spPr>
          <a:xfrm>
            <a:off x="5834697" y="1700808"/>
            <a:ext cx="2985775" cy="2016224"/>
          </a:xfrm>
          <a:prstGeom prst="rect">
            <a:avLst/>
          </a:prstGeom>
        </p:spPr>
      </p:pic>
    </p:spTree>
    <p:extLst>
      <p:ext uri="{BB962C8B-B14F-4D97-AF65-F5344CB8AC3E}">
        <p14:creationId xmlns:p14="http://schemas.microsoft.com/office/powerpoint/2010/main" val="2198402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6B7BDD-2939-27B5-AF83-C8DA2F8A75B1}"/>
              </a:ext>
            </a:extLst>
          </p:cNvPr>
          <p:cNvSpPr>
            <a:spLocks noGrp="1"/>
          </p:cNvSpPr>
          <p:nvPr>
            <p:ph type="title"/>
          </p:nvPr>
        </p:nvSpPr>
        <p:spPr/>
        <p:txBody>
          <a:bodyPr/>
          <a:lstStyle/>
          <a:p>
            <a:r>
              <a:rPr lang="es-ES" dirty="0"/>
              <a:t>Patogénesis de la exacerbación aguda.</a:t>
            </a:r>
          </a:p>
        </p:txBody>
      </p:sp>
      <p:pic>
        <p:nvPicPr>
          <p:cNvPr id="5" name="Marcador de contenido 4">
            <a:extLst>
              <a:ext uri="{FF2B5EF4-FFF2-40B4-BE49-F238E27FC236}">
                <a16:creationId xmlns:a16="http://schemas.microsoft.com/office/drawing/2014/main" id="{3BABA6C5-A96F-CB06-89B9-F921D6E6F3C8}"/>
              </a:ext>
            </a:extLst>
          </p:cNvPr>
          <p:cNvPicPr>
            <a:picLocks noGrp="1" noChangeAspect="1"/>
          </p:cNvPicPr>
          <p:nvPr>
            <p:ph idx="1"/>
          </p:nvPr>
        </p:nvPicPr>
        <p:blipFill rotWithShape="1">
          <a:blip r:embed="rId2"/>
          <a:srcRect t="14876"/>
          <a:stretch/>
        </p:blipFill>
        <p:spPr>
          <a:xfrm>
            <a:off x="1354975" y="1170765"/>
            <a:ext cx="5505999" cy="2474259"/>
          </a:xfrm>
        </p:spPr>
      </p:pic>
      <p:sp>
        <p:nvSpPr>
          <p:cNvPr id="7" name="CuadroTexto 6">
            <a:extLst>
              <a:ext uri="{FF2B5EF4-FFF2-40B4-BE49-F238E27FC236}">
                <a16:creationId xmlns:a16="http://schemas.microsoft.com/office/drawing/2014/main" id="{EF9A09E7-6349-A7FF-B2A6-73B97885A373}"/>
              </a:ext>
            </a:extLst>
          </p:cNvPr>
          <p:cNvSpPr txBox="1"/>
          <p:nvPr/>
        </p:nvSpPr>
        <p:spPr>
          <a:xfrm>
            <a:off x="950059" y="3983770"/>
            <a:ext cx="6427403" cy="715581"/>
          </a:xfrm>
          <a:prstGeom prst="rect">
            <a:avLst/>
          </a:prstGeom>
          <a:noFill/>
        </p:spPr>
        <p:txBody>
          <a:bodyPr wrap="square">
            <a:spAutoFit/>
          </a:bodyPr>
          <a:lstStyle/>
          <a:p>
            <a:r>
              <a:rPr lang="es-ES" sz="1350" dirty="0">
                <a:solidFill>
                  <a:srgbClr val="000000"/>
                </a:solidFill>
                <a:latin typeface="TimesNewRomanPSMT"/>
              </a:rPr>
              <a:t>En respuesta a una lesión en el parénquima pulmonar, existe un requisito inmediato para iniciar la reparación del tejido y restaurar la función de barrera. </a:t>
            </a:r>
            <a:r>
              <a:rPr lang="en-US" sz="1350" dirty="0"/>
              <a:t/>
            </a:r>
            <a:br>
              <a:rPr lang="en-US" sz="1350" dirty="0"/>
            </a:br>
            <a:endParaRPr lang="es-ES" sz="1350" dirty="0"/>
          </a:p>
        </p:txBody>
      </p:sp>
      <p:sp>
        <p:nvSpPr>
          <p:cNvPr id="9" name="CuadroTexto 8">
            <a:extLst>
              <a:ext uri="{FF2B5EF4-FFF2-40B4-BE49-F238E27FC236}">
                <a16:creationId xmlns:a16="http://schemas.microsoft.com/office/drawing/2014/main" id="{1A7966A2-3B3E-098A-3B66-B1993D655810}"/>
              </a:ext>
            </a:extLst>
          </p:cNvPr>
          <p:cNvSpPr txBox="1"/>
          <p:nvPr/>
        </p:nvSpPr>
        <p:spPr>
          <a:xfrm>
            <a:off x="1080449" y="4699351"/>
            <a:ext cx="6571419" cy="1131079"/>
          </a:xfrm>
          <a:prstGeom prst="rect">
            <a:avLst/>
          </a:prstGeom>
          <a:noFill/>
        </p:spPr>
        <p:txBody>
          <a:bodyPr wrap="square">
            <a:spAutoFit/>
          </a:bodyPr>
          <a:lstStyle/>
          <a:p>
            <a:r>
              <a:rPr lang="es-ES" sz="1350" dirty="0">
                <a:solidFill>
                  <a:srgbClr val="000000"/>
                </a:solidFill>
                <a:latin typeface="TimesNewRomanPSMT"/>
              </a:rPr>
              <a:t>La mayoría de los productos químicos no causan toxicidad celular directamente; Por lo general, se requiere alguna forma de biotransformación para que los agentes químicos causen lesiones celulares. Este proceso de biotransformación puede aumentar la toxicidad de los productos químicos mediante la producción de metabolitos reactivos. </a:t>
            </a:r>
            <a:r>
              <a:rPr lang="en-US" sz="1350" dirty="0"/>
              <a:t/>
            </a:r>
            <a:br>
              <a:rPr lang="en-US" sz="1350" dirty="0"/>
            </a:br>
            <a:endParaRPr lang="es-ES" sz="1350" dirty="0"/>
          </a:p>
        </p:txBody>
      </p:sp>
    </p:spTree>
    <p:extLst>
      <p:ext uri="{BB962C8B-B14F-4D97-AF65-F5344CB8AC3E}">
        <p14:creationId xmlns:p14="http://schemas.microsoft.com/office/powerpoint/2010/main" val="12514471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599796-5D0A-2D89-226A-CA0012C481AD}"/>
              </a:ext>
            </a:extLst>
          </p:cNvPr>
          <p:cNvSpPr>
            <a:spLocks noGrp="1"/>
          </p:cNvSpPr>
          <p:nvPr>
            <p:ph type="title"/>
          </p:nvPr>
        </p:nvSpPr>
        <p:spPr/>
        <p:txBody>
          <a:bodyPr/>
          <a:lstStyle/>
          <a:p>
            <a:endParaRPr lang="es-ES"/>
          </a:p>
        </p:txBody>
      </p:sp>
      <p:sp>
        <p:nvSpPr>
          <p:cNvPr id="4" name="Marcador de pie de página 3">
            <a:extLst>
              <a:ext uri="{FF2B5EF4-FFF2-40B4-BE49-F238E27FC236}">
                <a16:creationId xmlns:a16="http://schemas.microsoft.com/office/drawing/2014/main" id="{2660EB52-8384-F9D4-DF2F-31FFA47DB6BF}"/>
              </a:ext>
            </a:extLst>
          </p:cNvPr>
          <p:cNvSpPr>
            <a:spLocks noGrp="1"/>
          </p:cNvSpPr>
          <p:nvPr>
            <p:ph type="ftr" sz="quarter" idx="3"/>
          </p:nvPr>
        </p:nvSpPr>
        <p:spPr/>
        <p:txBody>
          <a:bodyPr/>
          <a:lstStyle/>
          <a:p>
            <a:endParaRPr lang="es-ES" dirty="0"/>
          </a:p>
        </p:txBody>
      </p:sp>
      <p:pic>
        <p:nvPicPr>
          <p:cNvPr id="10" name="Marcador de contenido 9">
            <a:extLst>
              <a:ext uri="{FF2B5EF4-FFF2-40B4-BE49-F238E27FC236}">
                <a16:creationId xmlns:a16="http://schemas.microsoft.com/office/drawing/2014/main" id="{8E14F263-6AE9-D304-27CD-4C4B4DAC0FD3}"/>
              </a:ext>
            </a:extLst>
          </p:cNvPr>
          <p:cNvPicPr>
            <a:picLocks noGrp="1" noChangeAspect="1"/>
          </p:cNvPicPr>
          <p:nvPr>
            <p:ph idx="1"/>
          </p:nvPr>
        </p:nvPicPr>
        <p:blipFill>
          <a:blip r:embed="rId2"/>
          <a:stretch>
            <a:fillRect/>
          </a:stretch>
        </p:blipFill>
        <p:spPr>
          <a:xfrm>
            <a:off x="1907704" y="1401118"/>
            <a:ext cx="4944124" cy="3983755"/>
          </a:xfrm>
        </p:spPr>
      </p:pic>
    </p:spTree>
    <p:extLst>
      <p:ext uri="{BB962C8B-B14F-4D97-AF65-F5344CB8AC3E}">
        <p14:creationId xmlns:p14="http://schemas.microsoft.com/office/powerpoint/2010/main" val="158967405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6bdc15cbff302a3da2a1707d5a447dfd56e2f1"/>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1279</TotalTime>
  <Words>1154</Words>
  <Application>Microsoft Office PowerPoint</Application>
  <PresentationFormat>Presentación en pantalla (4:3)</PresentationFormat>
  <Paragraphs>162</Paragraphs>
  <Slides>43</Slides>
  <Notes>0</Notes>
  <HiddenSlides>0</HiddenSlides>
  <MMClips>0</MMClips>
  <ScaleCrop>false</ScaleCrop>
  <HeadingPairs>
    <vt:vector size="6" baseType="variant">
      <vt:variant>
        <vt:lpstr>Fuentes usadas</vt:lpstr>
      </vt:variant>
      <vt:variant>
        <vt:i4>15</vt:i4>
      </vt:variant>
      <vt:variant>
        <vt:lpstr>Tema</vt:lpstr>
      </vt:variant>
      <vt:variant>
        <vt:i4>1</vt:i4>
      </vt:variant>
      <vt:variant>
        <vt:lpstr>Títulos de diapositiva</vt:lpstr>
      </vt:variant>
      <vt:variant>
        <vt:i4>43</vt:i4>
      </vt:variant>
    </vt:vector>
  </HeadingPairs>
  <TitlesOfParts>
    <vt:vector size="59" baseType="lpstr">
      <vt:lpstr>AdvTT26e64a0d.BI</vt:lpstr>
      <vt:lpstr>AdvTT3e3c8cd7</vt:lpstr>
      <vt:lpstr>AdvTT7e2c4963</vt:lpstr>
      <vt:lpstr>Arial</vt:lpstr>
      <vt:lpstr>Arial Nova Light</vt:lpstr>
      <vt:lpstr>Calibri</vt:lpstr>
      <vt:lpstr>Helvetica</vt:lpstr>
      <vt:lpstr>Segoe Script</vt:lpstr>
      <vt:lpstr>StoneSans-Semibold</vt:lpstr>
      <vt:lpstr>Times New Roman</vt:lpstr>
      <vt:lpstr>TimesLTStd-Roman42</vt:lpstr>
      <vt:lpstr>TimesNewRomanPS</vt:lpstr>
      <vt:lpstr>TimesNewRomanPS-BoldMT</vt:lpstr>
      <vt:lpstr>TimesNewRomanPSMT</vt:lpstr>
      <vt:lpstr>Verdana</vt:lpstr>
      <vt:lpstr>Tema de Office</vt:lpstr>
      <vt:lpstr>Presentación de PowerPoint</vt:lpstr>
      <vt:lpstr>Presentación de PowerPoint</vt:lpstr>
      <vt:lpstr>Recordando Manifestaciones intersticiales en el pulmon</vt:lpstr>
      <vt:lpstr>www.pneumotox.com: Patrones intersticiales/Parénquima</vt:lpstr>
      <vt:lpstr>Mecanismos de Injuria Pulmonar</vt:lpstr>
      <vt:lpstr>Respuesta inmunológica</vt:lpstr>
      <vt:lpstr>Presentación de PowerPoint</vt:lpstr>
      <vt:lpstr>Patogénesis de la exacerbación aguda.</vt:lpstr>
      <vt:lpstr>Presentación de PowerPoint</vt:lpstr>
      <vt:lpstr>Lavado Bronquialveolar . Utilidad en Enfermedades intersticiales asociadas a drogas</vt:lpstr>
      <vt:lpstr>BAL</vt:lpstr>
      <vt:lpstr>Lavado Bronquialveolar</vt:lpstr>
      <vt:lpstr>BAL</vt:lpstr>
      <vt:lpstr>BAL: NEUMONIA LIPOIDEA</vt:lpstr>
      <vt:lpstr>Cuando  hacer una Biopsia</vt:lpstr>
      <vt:lpstr>Cuña pulmonar quirúrgica "Biopsia"  </vt:lpstr>
      <vt:lpstr>Biopsia transbronquial</vt:lpstr>
      <vt:lpstr>Criobiopsia broncoscópica 
</vt:lpstr>
      <vt:lpstr>Criobiopsia</vt:lpstr>
      <vt:lpstr>Biopsia</vt:lpstr>
      <vt:lpstr>Presentación de PowerPoint</vt:lpstr>
      <vt:lpstr>Patrones Histopatologicos</vt:lpstr>
      <vt:lpstr>Neumonía intersticial crónica</vt:lpstr>
      <vt:lpstr>Daño alveolar difuso
</vt:lpstr>
      <vt:lpstr>Daño alveolar difuso</vt:lpstr>
      <vt:lpstr>Neumonía organizativa</vt:lpstr>
      <vt:lpstr>Neumonía organizativa </vt:lpstr>
      <vt:lpstr>Bronquiolitis obliterante</vt:lpstr>
      <vt:lpstr>NEUMONÍA INTERSTICIAL INESPECÍFICA: PATRÓN CELULAR</vt:lpstr>
      <vt:lpstr>NEUMONÍA INTERSTICIAL INESPECÍFICA: PATRÓN FIBROSANTE  </vt:lpstr>
      <vt:lpstr>Patrón Neumonía intersticial Usual</vt:lpstr>
      <vt:lpstr>¿Panal? UPI </vt:lpstr>
      <vt:lpstr>Neumonía intersticial linfocitaria</vt:lpstr>
      <vt:lpstr>Neumonitis por hipersensibilidad </vt:lpstr>
      <vt:lpstr>Neumonitis por hipersensibilidad crónica  </vt:lpstr>
      <vt:lpstr>Neumonía eosinofílica
</vt:lpstr>
      <vt:lpstr>Edema pulmonar /hemorragia </vt:lpstr>
      <vt:lpstr>Inflamación granulomatosa  
</vt:lpstr>
      <vt:lpstr>Enfermedad veno-oclusiva pulmonar  </vt:lpstr>
      <vt:lpstr>Vasculitis  </vt:lpstr>
      <vt:lpstr>Hipertensión pulmonar  
</vt:lpstr>
      <vt:lpstr>Diagnostico diferencial de los diferentes patrones.</vt:lpstr>
      <vt:lpstr>Bibliografía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CLOVER-SGM</dc:creator>
  <cp:lastModifiedBy>MARIA CRISTINA SABATER ABAD</cp:lastModifiedBy>
  <cp:revision>83</cp:revision>
  <dcterms:created xsi:type="dcterms:W3CDTF">2014-08-26T06:29:26Z</dcterms:created>
  <dcterms:modified xsi:type="dcterms:W3CDTF">2023-06-30T13:47:49Z</dcterms:modified>
</cp:coreProperties>
</file>