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Calibri"/>
              </a:rPr>
              <a:t>Pulse para desplazar la página</a:t>
            </a:r>
          </a:p>
        </p:txBody>
      </p:sp>
      <p:sp>
        <p:nvSpPr>
          <p:cNvPr id="121"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122"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&lt;cabecera&gt;</a:t>
            </a:r>
          </a:p>
        </p:txBody>
      </p:sp>
      <p:sp>
        <p:nvSpPr>
          <p:cNvPr id="12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&lt;fecha/hora&gt;</a:t>
            </a:r>
          </a:p>
        </p:txBody>
      </p:sp>
      <p:sp>
        <p:nvSpPr>
          <p:cNvPr id="12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&lt;pie de página&gt;</a:t>
            </a:r>
          </a:p>
        </p:txBody>
      </p:sp>
      <p:sp>
        <p:nvSpPr>
          <p:cNvPr id="12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43C4454-F411-480E-9746-BD2495D3B9A2}" type="slidenum">
              <a:rPr lang="es-ES" sz="1400" b="0" strike="noStrike" spc="-1">
                <a:latin typeface="Times New Roman"/>
              </a:rPr>
              <a:t>‹Nº›</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mccancer-biomedcentral-com.translate.goog/articles/10.1186/s12885-017-3285-6?_x_tr_sl=auto&amp;_x_tr_tl=es&amp;_x_tr_hl=es#Tab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bmccancer-biomedcentral-com.translate.goog/articles/10.1186/s12885-017-3285-6?_x_tr_sl=auto&amp;_x_tr_tl=es&amp;_x_tr_hl=es#Fig4" TargetMode="External"/><Relationship Id="rId4" Type="http://schemas.openxmlformats.org/officeDocument/2006/relationships/hyperlink" Target="https://bmccancer-biomedcentral-com.translate.goog/articles/10.1186/s12885-017-3285-6?_x_tr_sl=auto&amp;_x_tr_tl=es&amp;_x_tr_hl=es#Tab4"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ncbi.nlm.nih.gov/pmc/articles/PMC6209877/#B59-jcm-07-00356" TargetMode="External"/><Relationship Id="rId13" Type="http://schemas.openxmlformats.org/officeDocument/2006/relationships/hyperlink" Target="https://www.resmedjournal.com/article/S0954-6111(14)00057-2/fulltext" TargetMode="External"/><Relationship Id="rId3" Type="http://schemas.openxmlformats.org/officeDocument/2006/relationships/hyperlink" Target="https://www.ncbi.nlm.nih.gov/pmc/articles/PMC6209877/table/jcm-07-00356-t003/" TargetMode="External"/><Relationship Id="rId7" Type="http://schemas.openxmlformats.org/officeDocument/2006/relationships/hyperlink" Target="https://www.ncbi.nlm.nih.gov/pmc/articles/PMC6209877/#B12-jcm-07-00356" TargetMode="External"/><Relationship Id="rId12" Type="http://schemas.openxmlformats.org/officeDocument/2006/relationships/hyperlink" Target="https://www.ncbi.nlm.nih.gov/pmc/articles/PMC6209877/#B116-jcm-07-0035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ncbi.nlm.nih.gov/pmc/articles/PMC6209877/#B133-jcm-07-00356" TargetMode="External"/><Relationship Id="rId11" Type="http://schemas.openxmlformats.org/officeDocument/2006/relationships/hyperlink" Target="https://www.ncbi.nlm.nih.gov/pmc/articles/PMC6209877/#B80-jcm-07-00356" TargetMode="External"/><Relationship Id="rId5" Type="http://schemas.openxmlformats.org/officeDocument/2006/relationships/hyperlink" Target="https://www.ncbi.nlm.nih.gov/pmc/articles/PMC6209877/#B95-jcm-07-00356" TargetMode="External"/><Relationship Id="rId15" Type="http://schemas.openxmlformats.org/officeDocument/2006/relationships/hyperlink" Target="https://www.resmedjournal.com/article/S0954-6111(08)00018-8/fulltext#gr2" TargetMode="External"/><Relationship Id="rId10" Type="http://schemas.openxmlformats.org/officeDocument/2006/relationships/hyperlink" Target="https://www.ncbi.nlm.nih.gov/pmc/articles/PMC6209877/#B122-jcm-07-00356" TargetMode="External"/><Relationship Id="rId4" Type="http://schemas.openxmlformats.org/officeDocument/2006/relationships/hyperlink" Target="https://www.ncbi.nlm.nih.gov/pmc/articles/PMC6209877/#B93-jcm-07-00356" TargetMode="External"/><Relationship Id="rId9" Type="http://schemas.openxmlformats.org/officeDocument/2006/relationships/hyperlink" Target="https://www.ncbi.nlm.nih.gov/pmc/articles/PMC6209877/#B134-jcm-07-00356" TargetMode="External"/><Relationship Id="rId14" Type="http://schemas.openxmlformats.org/officeDocument/2006/relationships/hyperlink" Target="https://www.resmedjournal.com/article/S0954-6111(14)00057-2/fulltext#bib7"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respiratory-research.biomedcentral.com/articles/10.1186/1465-9921-14-133#ref-CR15" TargetMode="External"/><Relationship Id="rId3" Type="http://schemas.openxmlformats.org/officeDocument/2006/relationships/hyperlink" Target="https://respiratory-research.biomedcentral.com/articles/10.1186/1465-9921-14-133#Fig2" TargetMode="External"/><Relationship Id="rId7" Type="http://schemas.openxmlformats.org/officeDocument/2006/relationships/hyperlink" Target="https://respiratory-research.biomedcentral.com/articles/10.1186/1465-9921-14-133#ref-CR19"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respiratory-research.biomedcentral.com/articles/10.1186/1465-9921-14-133#ref-CR12" TargetMode="External"/><Relationship Id="rId5" Type="http://schemas.openxmlformats.org/officeDocument/2006/relationships/hyperlink" Target="https://respiratory-research.biomedcentral.com/articles/10.1186/1465-9921-14-133#ref-CR2" TargetMode="External"/><Relationship Id="rId10" Type="http://schemas.openxmlformats.org/officeDocument/2006/relationships/hyperlink" Target="https://respiratory-research.biomedcentral.com/articles/10.1186/1465-9921-14-133#ref-CR17" TargetMode="External"/><Relationship Id="rId4" Type="http://schemas.openxmlformats.org/officeDocument/2006/relationships/hyperlink" Target="https://respiratory-research.biomedcentral.com/articles/10.1186/1465-9921-14-133#ref-CR1" TargetMode="External"/><Relationship Id="rId9" Type="http://schemas.openxmlformats.org/officeDocument/2006/relationships/hyperlink" Target="https://respiratory-research.biomedcentral.com/articles/10.1186/1465-9921-14-133#ref-CR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ses.a17.csinet.es/contents/all-trans-retinoic-acid-systemic-tretinoin-drug-information?search=toxicidad+pulmonar+por+inmunoterapia&amp;topicRef=4351&amp;source=see_link" TargetMode="External"/><Relationship Id="rId7" Type="http://schemas.openxmlformats.org/officeDocument/2006/relationships/hyperlink" Target="https://www-uptodate-com.ses.a17.csinet.es/contents/gilteritinib-drug-information?search=toxicidad+pulmonar+por+inmunoterapia&amp;topicRef=4351&amp;source=see_lin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uptodate-com.ses.a17.csinet.es/contents/ivosidenib-drug-information?search=toxicidad+pulmonar+por+inmunoterapia&amp;topicRef=4351&amp;source=see_link" TargetMode="External"/><Relationship Id="rId5" Type="http://schemas.openxmlformats.org/officeDocument/2006/relationships/hyperlink" Target="https://www-uptodate-com.ses.a17.csinet.es/contents/enasidenib-canada-withdrawn-from-market-drug-information?search=toxicidad+pulmonar+por+inmunoterapia&amp;topicRef=4351&amp;source=see_link" TargetMode="External"/><Relationship Id="rId4" Type="http://schemas.openxmlformats.org/officeDocument/2006/relationships/hyperlink" Target="https://www-uptodate-com.ses.a17.csinet.es/contents/arsenic-trioxide-drug-information?search=toxicidad+pulmonar+por+inmunoterapia&amp;topicRef=4351&amp;source=see_lin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3415629/#R114" TargetMode="External"/><Relationship Id="rId7" Type="http://schemas.openxmlformats.org/officeDocument/2006/relationships/hyperlink" Target="https://www.ncbi.nlm.nih.gov/pmc/articles/PMC3415629/#R11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cbi.nlm.nih.gov/pmc/articles/PMC3415629/#R116" TargetMode="External"/><Relationship Id="rId5" Type="http://schemas.openxmlformats.org/officeDocument/2006/relationships/hyperlink" Target="https://www.ncbi.nlm.nih.gov/pmc/articles/PMC3415629/#R115" TargetMode="External"/><Relationship Id="rId4" Type="http://schemas.openxmlformats.org/officeDocument/2006/relationships/hyperlink" Target="https://www.ncbi.nlm.nih.gov/pmc/articles/PMC3415629/#R10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uptodate-com.ses.a17.csinet.es/contents/image?imageKey=ONC/61493&amp;topicKey=ONC/4315&amp;search=toxicidad+pulmonar+por+antineopl%C3%A1sicos&amp;source=see_link" TargetMode="External"/><Relationship Id="rId13" Type="http://schemas.openxmlformats.org/officeDocument/2006/relationships/hyperlink" Target="https://www-uptodate-com.ses.a17.csinet.es/contents/pulmonary-toxicity-associated-with-systemic-antineoplastic-therapy-clinical-presentation-diagnosis-and-treatment?search=toxicidad%20pulmonar%20por%20antineopl%C3%A1sicos&amp;topicRef=4316&amp;source=see_link#H14" TargetMode="External"/><Relationship Id="rId18" Type="http://schemas.openxmlformats.org/officeDocument/2006/relationships/hyperlink" Target="https://www-uptodate-com.ses.a17.csinet.es/contents/pulmonary-toxicity-associated-with-systemic-antineoplastic-therapy-clinical-presentation-diagnosis-and-treatment/abstract/12,31" TargetMode="External"/><Relationship Id="rId26" Type="http://schemas.openxmlformats.org/officeDocument/2006/relationships/hyperlink" Target="https://www-uptodate-com.ses.a17.csinet.es/contents/pulmonary-toxicity-associated-with-antineoplastic-therapy-molecularly-targeted-agents?sectionName=RAPAMYCIN+AND+ANALOGS&amp;search=toxicidad+pulmonar+por+antineopl%C3%A1sicos&amp;topicRef=4315&amp;anchor=H20&amp;source=see_link#H20" TargetMode="External"/><Relationship Id="rId3" Type="http://schemas.openxmlformats.org/officeDocument/2006/relationships/hyperlink" Target="https://www-uptodate-com.ses.a17.csinet.es/contents/all-trans-retinoic-acid-systemic-tretinoin-drug-information?search=toxicidad+pulmonar+por+antineopl%C3%A1sicos&amp;topicRef=4315&amp;source=see_link" TargetMode="External"/><Relationship Id="rId21" Type="http://schemas.openxmlformats.org/officeDocument/2006/relationships/hyperlink" Target="https://www-uptodate-com.ses.a17.csinet.es/contents/bleomycin-induced-lung-injury?search=toxicidad+pulmonar+por+antineopl%C3%A1sicos&amp;topicRef=4315&amp;source=see_link" TargetMode="External"/><Relationship Id="rId7" Type="http://schemas.openxmlformats.org/officeDocument/2006/relationships/hyperlink" Target="https://www-uptodate-com.ses.a17.csinet.es/contents/pulmonary-toxicity-associated-with-systemic-antineoplastic-therapy-clinical-presentation-diagnosis-and-treatment/abstract/27" TargetMode="External"/><Relationship Id="rId12" Type="http://schemas.openxmlformats.org/officeDocument/2006/relationships/hyperlink" Target="https://www-uptodate-com.ses.a17.csinet.es/contents/pulmonary-toxicity-associated-with-systemic-antineoplastic-therapy-clinical-presentation-diagnosis-and-treatment?search=toxicidad%20pulmonar%20por%20antineopl%C3%A1sicos&amp;topicRef=4316&amp;source=see_link#H13" TargetMode="External"/><Relationship Id="rId17" Type="http://schemas.openxmlformats.org/officeDocument/2006/relationships/hyperlink" Target="https://www-uptodate-com.ses.a17.csinet.es/contents/treatment-and-prevention-of-pneumocystis-pneumonia-in-patients-without-hiv?sectionName=PROPHYLAXIS&amp;search=toxicidad+pulmonar+por+antineopl%C3%A1sicos&amp;topicRef=4315&amp;anchor=H9&amp;source=see_link#H9" TargetMode="External"/><Relationship Id="rId25" Type="http://schemas.openxmlformats.org/officeDocument/2006/relationships/hyperlink" Target="https://www-uptodate-com.ses.a17.csinet.es/contents/pulmonary-toxicity-associated-with-antineoplastic-therapy-molecularly-targeted-agents?sectionName=Bcr-Abl+tyrosine+kinase+inhibitors&amp;search=toxicidad+pulmonar+por+antineopl%C3%A1sicos&amp;topicRef=4315&amp;anchor=H8&amp;source=see_link#H8" TargetMode="External"/><Relationship Id="rId2" Type="http://schemas.openxmlformats.org/officeDocument/2006/relationships/slide" Target="../slides/slide4.xml"/><Relationship Id="rId16" Type="http://schemas.openxmlformats.org/officeDocument/2006/relationships/hyperlink" Target="https://www-uptodate-com.ses.a17.csinet.es/contents/major-side-effects-of-systemic-glucocorticoids?search=toxicidad+pulmonar+por+antineopl%C3%A1sicos&amp;topicRef=4315&amp;source=see_link" TargetMode="External"/><Relationship Id="rId20" Type="http://schemas.openxmlformats.org/officeDocument/2006/relationships/hyperlink" Target="https://www-uptodate-com.ses.a17.csinet.es/contents/bleomycin-induced-lung-injury?sectionName=High+fraction+of+inspired+oxygen&amp;search=toxicidad+pulmonar+por+antineopl%C3%A1sicos&amp;topicRef=4315&amp;anchor=H9&amp;source=see_link#H9" TargetMode="External"/><Relationship Id="rId1" Type="http://schemas.openxmlformats.org/officeDocument/2006/relationships/notesMaster" Target="../notesMasters/notesMaster1.xml"/><Relationship Id="rId6" Type="http://schemas.openxmlformats.org/officeDocument/2006/relationships/hyperlink" Target="https://www-uptodate-com.ses.a17.csinet.es/contents/differentiation-syndrome-associated-with-treatment-of-acute-leukemia?search=toxicidad+pulmonar+por+antineopl%C3%A1sicos&amp;topicRef=4315&amp;source=see_link" TargetMode="External"/><Relationship Id="rId11" Type="http://schemas.openxmlformats.org/officeDocument/2006/relationships/hyperlink" Target="https://www-uptodate-com.ses.a17.csinet.es/contents/treatment-of-idiopathic-pulmonary-fibrosis?search=toxicidad+pulmonar+por+antineopl%C3%A1sicos&amp;topicRef=4315&amp;source=see_link" TargetMode="External"/><Relationship Id="rId24" Type="http://schemas.openxmlformats.org/officeDocument/2006/relationships/hyperlink" Target="https://www-uptodate-com.ses.a17.csinet.es/contents/everolimus-drug-information?search=toxicidad+pulmonar+por+antineopl%C3%A1sicos&amp;topicRef=4315&amp;source=see_link" TargetMode="External"/><Relationship Id="rId5" Type="http://schemas.openxmlformats.org/officeDocument/2006/relationships/hyperlink" Target="https://www-uptodate-com.ses.a17.csinet.es/contents/pulmonary-toxicity-associated-with-systemic-antineoplastic-therapy-clinical-presentation-diagnosis-and-treatment/abstract/30" TargetMode="External"/><Relationship Id="rId15" Type="http://schemas.openxmlformats.org/officeDocument/2006/relationships/hyperlink" Target="https://www-uptodate-com.ses.a17.csinet.es/contents/methylprednisolone-drug-information?search=toxicidad+pulmonar+por+antineopl%C3%A1sicos&amp;topicRef=4315&amp;source=see_link" TargetMode="External"/><Relationship Id="rId23" Type="http://schemas.openxmlformats.org/officeDocument/2006/relationships/hyperlink" Target="https://www-uptodate-com.ses.a17.csinet.es/contents/temsirolimus-drug-information?search=toxicidad+pulmonar+por+antineopl%C3%A1sicos&amp;topicRef=4315&amp;source=see_link" TargetMode="External"/><Relationship Id="rId10" Type="http://schemas.openxmlformats.org/officeDocument/2006/relationships/hyperlink" Target="https://www-uptodate-com.ses.a17.csinet.es/contents/idiopathic-interstitial-pneumonias-classification-and-pathology?sectionName=Usual+interstitial+pneumonia&amp;search=toxicidad+pulmonar+por+antineopl%C3%A1sicos&amp;topicRef=4315&amp;anchor=H3&amp;source=see_link#H3" TargetMode="External"/><Relationship Id="rId19" Type="http://schemas.openxmlformats.org/officeDocument/2006/relationships/hyperlink" Target="https://www-uptodate-com.ses.a17.csinet.es/contents/bleomycin-drug-information?search=toxicidad+pulmonar+por+antineopl%C3%A1sicos&amp;topicRef=4315&amp;source=see_link" TargetMode="External"/><Relationship Id="rId4" Type="http://schemas.openxmlformats.org/officeDocument/2006/relationships/hyperlink" Target="https://www-uptodate-com.ses.a17.csinet.es/contents/arsenic-trioxide-drug-information?search=toxicidad+pulmonar+por+antineopl%C3%A1sicos&amp;topicRef=4315&amp;source=see_link" TargetMode="External"/><Relationship Id="rId9" Type="http://schemas.openxmlformats.org/officeDocument/2006/relationships/hyperlink" Target="https://www-uptodate-com.ses.a17.csinet.es/contents/epidemiology-pathogenesis-clinical-evaluation-and-diagnosis-of-pulmonary-veno-occlusive-disease-pulmonary-capillary-hemangiomatosis-in-adults?sectionName=EVALUATION+AND+APPROACH+TO+CLINICAL+DIAGNOSIS&amp;search=toxicidad+pulmonar+por+antineopl%C3%A1sicos&amp;topicRef=4315&amp;anchor=H10&amp;source=see_link#H10" TargetMode="External"/><Relationship Id="rId14" Type="http://schemas.openxmlformats.org/officeDocument/2006/relationships/hyperlink" Target="https://www-uptodate-com.ses.a17.csinet.es/contents/prednisone-drug-information?search=toxicidad+pulmonar+por+antineopl%C3%A1sicos&amp;topicRef=4315&amp;source=see_link" TargetMode="External"/><Relationship Id="rId22" Type="http://schemas.openxmlformats.org/officeDocument/2006/relationships/hyperlink" Target="https://www-uptodate-com.ses.a17.csinet.es/contents/dasatinib-drug-information?search=toxicidad+pulmonar+por+antineopl%C3%A1sicos&amp;topicRef=4315&amp;source=see_link"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sciencedirect.com/science/article/pii/S221253451300124X?via=ihub#s0165" TargetMode="External"/><Relationship Id="rId13" Type="http://schemas.openxmlformats.org/officeDocument/2006/relationships/hyperlink" Target="https://www.sciencedirect.com/topics/medicine-and-dentistry/granulomatous-inflammation" TargetMode="External"/><Relationship Id="rId18" Type="http://schemas.openxmlformats.org/officeDocument/2006/relationships/hyperlink" Target="https://www.sciencedirect.com/science/article/pii/S221253451300124X?via=ihub#bib15" TargetMode="External"/><Relationship Id="rId3" Type="http://schemas.openxmlformats.org/officeDocument/2006/relationships/hyperlink" Target="https://www.sciencedirect.com/topics/medicine-and-dentistry/sequela" TargetMode="External"/><Relationship Id="rId7" Type="http://schemas.openxmlformats.org/officeDocument/2006/relationships/hyperlink" Target="https://www.sciencedirect.com/topics/medicine-and-dentistry/anticarcinogen" TargetMode="External"/><Relationship Id="rId12" Type="http://schemas.openxmlformats.org/officeDocument/2006/relationships/hyperlink" Target="https://www.sciencedirect.com/topics/medicine-and-dentistry/lymphocytic-infiltration" TargetMode="External"/><Relationship Id="rId17" Type="http://schemas.openxmlformats.org/officeDocument/2006/relationships/hyperlink" Target="https://www.sciencedirect.com/science/article/pii/S221253451300124X?via=ihub#f0020" TargetMode="External"/><Relationship Id="rId2" Type="http://schemas.openxmlformats.org/officeDocument/2006/relationships/slide" Target="../slides/slide5.xml"/><Relationship Id="rId16" Type="http://schemas.openxmlformats.org/officeDocument/2006/relationships/hyperlink" Target="https://www.sciencedirect.com/science/article/pii/S221253451300124X?via=ihub#bib18" TargetMode="External"/><Relationship Id="rId1" Type="http://schemas.openxmlformats.org/officeDocument/2006/relationships/notesMaster" Target="../notesMasters/notesMaster1.xml"/><Relationship Id="rId6" Type="http://schemas.openxmlformats.org/officeDocument/2006/relationships/hyperlink" Target="https://www.sciencedirect.com/science/article/pii/S221253451300124X?via=ihub#t0040" TargetMode="External"/><Relationship Id="rId11" Type="http://schemas.openxmlformats.org/officeDocument/2006/relationships/hyperlink" Target="https://www.sciencedirect.com/topics/medicine-and-dentistry/hypoxemia" TargetMode="External"/><Relationship Id="rId5" Type="http://schemas.openxmlformats.org/officeDocument/2006/relationships/hyperlink" Target="https://www.sciencedirect.com/science/article/pii/S221253451300124X?via=ihub#f0025" TargetMode="External"/><Relationship Id="rId15" Type="http://schemas.openxmlformats.org/officeDocument/2006/relationships/hyperlink" Target="https://www.sciencedirect.com/science/article/pii/S221253451300124X?via=ihub#t0035" TargetMode="External"/><Relationship Id="rId10" Type="http://schemas.openxmlformats.org/officeDocument/2006/relationships/hyperlink" Target="https://www.sciencedirect.com/topics/medicine-and-dentistry/methylprednisolone" TargetMode="External"/><Relationship Id="rId4" Type="http://schemas.openxmlformats.org/officeDocument/2006/relationships/hyperlink" Target="https://www.sciencedirect.com/topics/medicine-and-dentistry/usual-interstitial-pneumonia" TargetMode="External"/><Relationship Id="rId9" Type="http://schemas.openxmlformats.org/officeDocument/2006/relationships/hyperlink" Target="https://www.sciencedirect.com/topics/medicine-and-dentistry/prednisolone" TargetMode="External"/><Relationship Id="rId14" Type="http://schemas.openxmlformats.org/officeDocument/2006/relationships/hyperlink" Target="https://www.sciencedirect.com/topics/medicine-and-dentistry/alveoli"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term=Tarantino+P&amp;cauthor_id=3464796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cbi.nlm.nih.gov/pmc/articles/PMC6209877/#B110-jcm-07-00356" TargetMode="External"/><Relationship Id="rId13" Type="http://schemas.openxmlformats.org/officeDocument/2006/relationships/hyperlink" Target="https://www.ncbi.nlm.nih.gov/pmc/articles/PMC6209877/#B22-jcm-07-00356" TargetMode="External"/><Relationship Id="rId18" Type="http://schemas.openxmlformats.org/officeDocument/2006/relationships/hyperlink" Target="https://www.ncbi.nlm.nih.gov/pmc/articles/PMC6209877/#B109-jcm-07-00356" TargetMode="External"/><Relationship Id="rId26" Type="http://schemas.openxmlformats.org/officeDocument/2006/relationships/hyperlink" Target="https://www.ncbi.nlm.nih.gov/pmc/articles/PMC6209877/#B135-jcm-07-00356" TargetMode="External"/><Relationship Id="rId3" Type="http://schemas.openxmlformats.org/officeDocument/2006/relationships/hyperlink" Target="https://www.ncbi.nlm.nih.gov/pmc/articles/PMC6209877/#B17-jcm-07-00356" TargetMode="External"/><Relationship Id="rId21" Type="http://schemas.openxmlformats.org/officeDocument/2006/relationships/hyperlink" Target="https://www.ncbi.nlm.nih.gov/pmc/articles/PMC6209877/#B60-jcm-07-00356" TargetMode="External"/><Relationship Id="rId34" Type="http://schemas.openxmlformats.org/officeDocument/2006/relationships/hyperlink" Target="https://www.ncbi.nlm.nih.gov/pmc/articles/PMC6209877/#B16-jcm-07-00356" TargetMode="External"/><Relationship Id="rId7" Type="http://schemas.openxmlformats.org/officeDocument/2006/relationships/hyperlink" Target="https://www.ncbi.nlm.nih.gov/pmc/articles/PMC6209877/#B91-jcm-07-00356" TargetMode="External"/><Relationship Id="rId12" Type="http://schemas.openxmlformats.org/officeDocument/2006/relationships/hyperlink" Target="https://www.ncbi.nlm.nih.gov/pmc/articles/PMC6209877/#B13-jcm-07-00356" TargetMode="External"/><Relationship Id="rId17" Type="http://schemas.openxmlformats.org/officeDocument/2006/relationships/hyperlink" Target="https://www.ncbi.nlm.nih.gov/pmc/articles/PMC6209877/#B93-jcm-07-00356" TargetMode="External"/><Relationship Id="rId25" Type="http://schemas.openxmlformats.org/officeDocument/2006/relationships/hyperlink" Target="https://www.ncbi.nlm.nih.gov/pmc/articles/PMC6209877/#B71-jcm-07-00356" TargetMode="External"/><Relationship Id="rId33" Type="http://schemas.openxmlformats.org/officeDocument/2006/relationships/hyperlink" Target="https://www.ncbi.nlm.nih.gov/pmc/articles/PMC6209877/#B95-jcm-07-00356" TargetMode="External"/><Relationship Id="rId2" Type="http://schemas.openxmlformats.org/officeDocument/2006/relationships/slide" Target="../slides/slide7.xml"/><Relationship Id="rId16" Type="http://schemas.openxmlformats.org/officeDocument/2006/relationships/hyperlink" Target="https://www.ncbi.nlm.nih.gov/pmc/articles/PMC6209877/#B40-jcm-07-00356" TargetMode="External"/><Relationship Id="rId20" Type="http://schemas.openxmlformats.org/officeDocument/2006/relationships/hyperlink" Target="https://www.ncbi.nlm.nih.gov/pmc/articles/PMC6209877/#B59-jcm-07-00356" TargetMode="External"/><Relationship Id="rId29" Type="http://schemas.openxmlformats.org/officeDocument/2006/relationships/hyperlink" Target="https://www.resmedjournal.com/article/S0954-6111(14)00057-2/fulltext"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6209877/#B73-jcm-07-00356" TargetMode="External"/><Relationship Id="rId11" Type="http://schemas.openxmlformats.org/officeDocument/2006/relationships/hyperlink" Target="https://www.ncbi.nlm.nih.gov/pmc/articles/PMC6209877/#B106-jcm-07-00356" TargetMode="External"/><Relationship Id="rId24" Type="http://schemas.openxmlformats.org/officeDocument/2006/relationships/hyperlink" Target="https://www.ncbi.nlm.nih.gov/pmc/articles/PMC6209877/#B64-jcm-07-00356" TargetMode="External"/><Relationship Id="rId32" Type="http://schemas.openxmlformats.org/officeDocument/2006/relationships/hyperlink" Target="https://www.ncbi.nlm.nih.gov/pmc/articles/PMC6209877/#B119-jcm-07-00356" TargetMode="External"/><Relationship Id="rId37" Type="http://schemas.openxmlformats.org/officeDocument/2006/relationships/hyperlink" Target="https://www.ncbi.nlm.nih.gov/pmc/articles/PMC6209877/#B122-jcm-07-00356" TargetMode="External"/><Relationship Id="rId5" Type="http://schemas.openxmlformats.org/officeDocument/2006/relationships/hyperlink" Target="https://www.ncbi.nlm.nih.gov/pmc/articles/PMC6209877/#B45-jcm-07-00356" TargetMode="External"/><Relationship Id="rId15" Type="http://schemas.openxmlformats.org/officeDocument/2006/relationships/hyperlink" Target="https://www.ncbi.nlm.nih.gov/pmc/articles/PMC6209877/#B33-jcm-07-00356" TargetMode="External"/><Relationship Id="rId23" Type="http://schemas.openxmlformats.org/officeDocument/2006/relationships/hyperlink" Target="https://www.ncbi.nlm.nih.gov/pmc/articles/PMC6209877/#B63-jcm-07-00356" TargetMode="External"/><Relationship Id="rId28" Type="http://schemas.openxmlformats.org/officeDocument/2006/relationships/hyperlink" Target="https://www.resmedjournal.com/article/S0954-6111(14)00057-2/fulltext#bib26" TargetMode="External"/><Relationship Id="rId36" Type="http://schemas.openxmlformats.org/officeDocument/2006/relationships/hyperlink" Target="https://www.ncbi.nlm.nih.gov/pmc/articles/PMC6209877/#B121-jcm-07-00356" TargetMode="External"/><Relationship Id="rId10" Type="http://schemas.openxmlformats.org/officeDocument/2006/relationships/hyperlink" Target="https://www.ncbi.nlm.nih.gov/pmc/articles/PMC6209877/#B80-jcm-07-00356" TargetMode="External"/><Relationship Id="rId19" Type="http://schemas.openxmlformats.org/officeDocument/2006/relationships/hyperlink" Target="https://www.ncbi.nlm.nih.gov/pmc/articles/PMC6209877/#B26-jcm-07-00356" TargetMode="External"/><Relationship Id="rId31" Type="http://schemas.openxmlformats.org/officeDocument/2006/relationships/hyperlink" Target="https://www.ncbi.nlm.nih.gov/pmc/articles/PMC6209877/#B108-jcm-07-00356" TargetMode="External"/><Relationship Id="rId4" Type="http://schemas.openxmlformats.org/officeDocument/2006/relationships/hyperlink" Target="https://www.ncbi.nlm.nih.gov/pmc/articles/PMC6209877/#B34-jcm-07-00356" TargetMode="External"/><Relationship Id="rId9" Type="http://schemas.openxmlformats.org/officeDocument/2006/relationships/hyperlink" Target="https://www.ncbi.nlm.nih.gov/pmc/articles/PMC6209877/#B29-jcm-07-00356" TargetMode="External"/><Relationship Id="rId14" Type="http://schemas.openxmlformats.org/officeDocument/2006/relationships/hyperlink" Target="https://www.ncbi.nlm.nih.gov/pmc/articles/PMC6209877/#B30-jcm-07-00356" TargetMode="External"/><Relationship Id="rId22" Type="http://schemas.openxmlformats.org/officeDocument/2006/relationships/hyperlink" Target="https://www.ncbi.nlm.nih.gov/pmc/articles/PMC6209877/#B61-jcm-07-00356" TargetMode="External"/><Relationship Id="rId27" Type="http://schemas.openxmlformats.org/officeDocument/2006/relationships/hyperlink" Target="https://www.ncbi.nlm.nih.gov/pmc/articles/PMC6209877/#B136-jcm-07-00356" TargetMode="External"/><Relationship Id="rId30" Type="http://schemas.openxmlformats.org/officeDocument/2006/relationships/hyperlink" Target="https://www.resmedjournal.com/article/S0954-6111(14)00057-2/fulltext#bib7" TargetMode="External"/><Relationship Id="rId35" Type="http://schemas.openxmlformats.org/officeDocument/2006/relationships/hyperlink" Target="https://www.ncbi.nlm.nih.gov/pmc/articles/PMC6209877/#B12-jcm-07-0035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9189085/table/Tab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1143000" y="685800"/>
            <a:ext cx="4571640" cy="3428640"/>
          </a:xfrm>
          <a:prstGeom prst="rect">
            <a:avLst/>
          </a:prstGeom>
        </p:spPr>
      </p:sp>
      <p:sp>
        <p:nvSpPr>
          <p:cNvPr id="216"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0" strike="noStrike" spc="-1">
                <a:latin typeface="Arial"/>
              </a:rPr>
              <a:t>Drug-induced interstitial lung disease</a:t>
            </a:r>
          </a:p>
          <a:p>
            <a:pPr marL="216000" indent="-216000">
              <a:lnSpc>
                <a:spcPct val="100000"/>
              </a:lnSpc>
            </a:pPr>
            <a:r>
              <a:rPr lang="es-ES" sz="2000" b="0" strike="noStrike" spc="-1">
                <a:latin typeface="Arial"/>
              </a:rPr>
              <a:t>Paolo Spagnolo, Philippe Bonniaud, Giulio Rossi, Nicola Sverzellati, Vincent Cottin</a:t>
            </a:r>
          </a:p>
          <a:p>
            <a:pPr marL="216000" indent="-216000">
              <a:lnSpc>
                <a:spcPct val="100000"/>
              </a:lnSpc>
            </a:pPr>
            <a:r>
              <a:rPr lang="es-ES" sz="2000" b="0" strike="noStrike" spc="-1">
                <a:latin typeface="Arial"/>
              </a:rPr>
              <a:t>European Respiratory Journal 2022; DOI: 10.1183/13993003.02776-2021 </a:t>
            </a:r>
          </a:p>
          <a:p>
            <a:pPr marL="216000" indent="-216000">
              <a:lnSpc>
                <a:spcPct val="100000"/>
              </a:lnSpc>
            </a:pPr>
            <a:endParaRPr lang="es-ES" sz="2000" b="0" strike="noStrike" spc="-1">
              <a:latin typeface="Arial"/>
            </a:endParaRPr>
          </a:p>
          <a:p>
            <a:pPr>
              <a:lnSpc>
                <a:spcPct val="100000"/>
              </a:lnSpc>
            </a:pPr>
            <a:r>
              <a:rPr lang="es-ES" sz="1200" b="0" strike="noStrike" spc="-1">
                <a:solidFill>
                  <a:srgbClr val="000000"/>
                </a:solidFill>
                <a:latin typeface="+mn-lt"/>
                <a:ea typeface="+mn-ea"/>
              </a:rPr>
              <a:t>comprehensive (but nonsystematic) literature search, hasta 12/21</a:t>
            </a:r>
            <a:endParaRPr lang="es-ES" sz="1200" b="0" strike="noStrike" spc="-1">
              <a:latin typeface="Arial"/>
            </a:endParaRPr>
          </a:p>
          <a:p>
            <a:pPr>
              <a:lnSpc>
                <a:spcPct val="100000"/>
              </a:lnSpc>
            </a:pPr>
            <a:endParaRPr lang="es-ES" sz="1200" b="0" strike="noStrike" spc="-1">
              <a:latin typeface="Arial"/>
            </a:endParaRPr>
          </a:p>
          <a:p>
            <a:pPr>
              <a:lnSpc>
                <a:spcPct val="100000"/>
              </a:lnSpc>
            </a:pPr>
            <a:endParaRPr lang="es-ES" sz="1200" b="0" strike="noStrike" spc="-1">
              <a:latin typeface="Arial"/>
            </a:endParaRPr>
          </a:p>
          <a:p>
            <a:pPr>
              <a:lnSpc>
                <a:spcPct val="100000"/>
              </a:lnSpc>
            </a:pPr>
            <a:r>
              <a:rPr lang="es-ES" sz="2000" b="0" strike="noStrike" spc="-1">
                <a:solidFill>
                  <a:srgbClr val="000000"/>
                </a:solidFill>
                <a:latin typeface="+mn-lt"/>
                <a:ea typeface="+mn-ea"/>
              </a:rPr>
              <a:t>La enfermedad pulmonar intersticial inducida por fármacos (DIILD, por sus siglas en inglés: Drug-induced interstitial lung disease</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Sin embargo, para ciertos medicamentos, como los inhibidores del punto de control, la frecuencia de la toxicidad pulmonar es tal que se implementan estrategias de mitigación para prevenir esta complicación, y la aparición de DI-OLD no es necesariamente sinónimo de interrupción permanente de fármacos, particularmente en ausencia Alternativas terapéuticas válidas: </a:t>
            </a:r>
            <a:r>
              <a:rPr lang="es-ES" sz="1200" b="0" strike="noStrike" spc="-1">
                <a:solidFill>
                  <a:srgbClr val="000000"/>
                </a:solidFill>
                <a:latin typeface="+mn-lt"/>
                <a:ea typeface="+mn-ea"/>
              </a:rPr>
              <a:t>immune checkpoint inhibitors (ICIs). </a:t>
            </a:r>
            <a:endParaRPr lang="es-ES" sz="1200" b="0" strike="noStrike" spc="-1">
              <a:latin typeface="Arial"/>
            </a:endParaRPr>
          </a:p>
          <a:p>
            <a:pPr>
              <a:lnSpc>
                <a:spcPct val="100000"/>
              </a:lnSpc>
            </a:pPr>
            <a:endParaRPr lang="es-ES" sz="1200" b="0" strike="noStrike" spc="-1">
              <a:latin typeface="Arial"/>
            </a:endParaRPr>
          </a:p>
          <a:p>
            <a:pPr>
              <a:lnSpc>
                <a:spcPct val="100000"/>
              </a:lnSpc>
            </a:pPr>
            <a:endParaRPr lang="es-ES" sz="1200" b="0" strike="noStrike" spc="-1">
              <a:latin typeface="Arial"/>
            </a:endParaRPr>
          </a:p>
          <a:p>
            <a:pPr>
              <a:lnSpc>
                <a:spcPct val="100000"/>
              </a:lnSpc>
            </a:pPr>
            <a:r>
              <a:rPr lang="es-ES" sz="2000" b="0" strike="noStrike" spc="-1">
                <a:solidFill>
                  <a:srgbClr val="000000"/>
                </a:solidFill>
                <a:latin typeface="+mn-lt"/>
                <a:ea typeface="+mn-ea"/>
              </a:rPr>
              <a:t>*</a:t>
            </a:r>
            <a:r>
              <a:rPr lang="es-ES" sz="1200" b="0" strike="noStrike" spc="-1">
                <a:solidFill>
                  <a:srgbClr val="000000"/>
                </a:solidFill>
                <a:latin typeface="+mn-lt"/>
                <a:ea typeface="+mn-ea"/>
              </a:rPr>
              <a:t>NARANJO et al. [4] developed an adverse drug reaction probability scale that can also be applied to suspected DI-ILD. They classified the probability that the adverse event is related to a given drug as “definite” (total score ⩾9), “probable” (total score 5–8), “possible” (total score 1–4) or “doubtful” (total score ⩽0) (table 3). </a:t>
            </a:r>
            <a:endParaRPr lang="es-ES" sz="1200" b="0" strike="noStrike" spc="-1">
              <a:latin typeface="Arial"/>
            </a:endParaRPr>
          </a:p>
          <a:p>
            <a:pPr>
              <a:lnSpc>
                <a:spcPct val="100000"/>
              </a:lnSpc>
            </a:pPr>
            <a:endParaRPr lang="es-ES" sz="1200" b="0" strike="noStrike" spc="-1">
              <a:latin typeface="Arial"/>
            </a:endParaRPr>
          </a:p>
          <a:p>
            <a:pPr>
              <a:lnSpc>
                <a:spcPct val="100000"/>
              </a:lnSpc>
            </a:pPr>
            <a:r>
              <a:rPr lang="es-ES" sz="2000" b="0" strike="noStrike" spc="-1">
                <a:solidFill>
                  <a:srgbClr val="000000"/>
                </a:solidFill>
                <a:latin typeface="+mn-lt"/>
                <a:ea typeface="+mn-ea"/>
              </a:rPr>
              <a:t>La interrupción de (y la evitación de una mayor exposición a) el medicamento culpable es el pilar del tratamiento. Sin embargo, los pacientes con enfermedad incapacitante o progresiva a pesar de la abstinencia de fármacos generalmente se tratan con glucocorticoides, aunque no hay datos robustos sobre la eficacia del tratamiento con glucocorticoides en DI-ID. De hecho, una revisión sistemática que incluía 156 documentos que describen&gt; 6000 casos de DI-ID encontró que la mayoría de los datos eran de baja o muy baja calidad. Los autores concluyeron que los glucocorticoides se usan comúnmente para tratar DI-ILD y podrían ser útiles en casos severos [10]. La dosis y la duración de la terapia con glucocorticoides varían ampliamente, principalmente según el patrón radiológico de la enfermedad. La respuesta al tratamiento es muy variable, que va desde una mejora mínima o nula en pacientes con DAD hasta resolución en aquellos con neumonía organizadora. Datos recientes sugieren que Nintedanib (y posiblemente pirfenidona) es eficaz en pacientes con ILD fibrosante progresiva a pesar del tratamiento apropiado [63, 64]; Sin embargo, se desconoce si estos medicamentos son eficaces en pacientes con DI-ILD que progresa a pesar de la interrupción del fármaco culpable y la terapia con glucocorticoides/inmunosupresor.</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En pacientes sospechosos de tener fibrosis pulmonar idiopática (IPF), un historial de medicamentos cuidadoso, con énfasis en cuándo se inició y se detuvo el medicamento y su dosificación, es una parte muy importante del trabajo de diagnóstico. Según la probabilidad de que un medicamento dado sea el agente causal, su cese puede estar indicado, aunque esto no siempre tiene un efecto inmediato en la condición del paciente. Sin embargo, la progresión de la enfermedad después de la interrupción del fármaco no se espera en DI-ID, mientras que la FPI es, por definición, una enfermedad progresiva. Además, en casos con una alta probabilidad previa a la prueba de IPF (es decir, pacientes masculinos ex fumadores de corriente, antecedentes familiares de IPF, edad&gt; 60 años), el beneficio de retirar un medicamento potencialmente neumotóxico (pero importante) debe sopesarse contra el Riesgo de retrasar un diagnóstico de IPF. Por último, y lo más importante, UIP es un patrón patológico y radiológico poco común de DI-OLD. Por lo tanto, el diagnóstico de IPF y el inicio de la terapia antifibrótica no deben retrasarse innecesariamente. Con todas estas advertencias, en pacientes sospechosos de tener IPF, la decisión de suspender un medicamento debe tomarse caso por caso. Pronóstico Debido a la gran cantidad de medicamentos que pueden causar toxicidad pulmonar, el pronóstico es muy variable. La interrupción del fármaco culpable con o sin glucocorticoides puede conducir a una recuperación completa, siempre que el diagnóstico se realice temprano. De hecho, en términos generales, la identificación temprana (y la interrupción) del fármaco causal generalmente se asocia con un pronóstico favorable, mientras que el diagnóstico retrasado puede conducir a un síndrome de dificultad respiratoria aguda rápidamente progresiva (ARDS) o fibrosis pulmonar con un mal pronóstico. Sin embargo, particularmente con los agentes antineoplásicos, la decisión de suspender el medicamento requiere una cuidadosa consideración de los riesgos y beneficios, así como la disponibilidad de tratamientos alternativos. En casos seleccionados de toxicidad pulmonar inducida por inhibidores del punto de control, o el objetivo mecanicista de los inhibidores de la rapamicina (mTOR), la continuación del fármaco a una dosis reducida puede justificarse en ausencia de una enfermedad pulmonar significativa. Del mismo modo, la decisión sobre si rechaza a un paciente con el mismo medicamento después de una toxicidad pulmonar inducida por fármaco previa debe tomarse caso por caso con una discusión multidisciplinaria en un centro de referencia y basado en la gravedad de la reacción y el Disponibilidad de terapias alternativas. Di-OLD se repite en aproximadamente un tercio de los casos reconstruidos [65, 66]. Sin embargo, el rechalaje exitoso (es decir, la readministración segura y eficaz de un medicamento previamente descontinuado debido a la toxicidad pulmonar) después de la remisión de DI-ILD grave [67, 68].</a:t>
            </a:r>
            <a:endParaRPr lang="es-ES" sz="2000" b="0" strike="noStrike" spc="-1">
              <a:latin typeface="Arial"/>
            </a:endParaRPr>
          </a:p>
          <a:p>
            <a:pPr>
              <a:lnSpc>
                <a:spcPct val="100000"/>
              </a:lnSpc>
            </a:pPr>
            <a:endParaRPr lang="es-ES" sz="2000" b="0" strike="noStrike" spc="-1">
              <a:latin typeface="Arial"/>
            </a:endParaRPr>
          </a:p>
        </p:txBody>
      </p:sp>
      <p:sp>
        <p:nvSpPr>
          <p:cNvPr id="217"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5254B5F6-D064-4997-9B56-86DDAD8D78D4}" type="slidenum">
              <a:rPr lang="es-ES" sz="1200" b="0" strike="noStrike" spc="-1">
                <a:solidFill>
                  <a:srgbClr val="000000"/>
                </a:solidFill>
                <a:latin typeface="+mn-lt"/>
                <a:ea typeface="+mn-ea"/>
              </a:rPr>
              <a:t>1</a:t>
            </a:fld>
            <a:endParaRPr lang="es-E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noRot="1" noChangeAspect="1"/>
          </p:cNvSpPr>
          <p:nvPr>
            <p:ph type="sldImg"/>
          </p:nvPr>
        </p:nvSpPr>
        <p:spPr>
          <a:xfrm>
            <a:off x="1143000" y="685800"/>
            <a:ext cx="4571640" cy="3428640"/>
          </a:xfrm>
          <a:prstGeom prst="rect">
            <a:avLst/>
          </a:prstGeom>
        </p:spPr>
      </p:sp>
      <p:sp>
        <p:nvSpPr>
          <p:cNvPr id="243" name="PlaceHolder 2"/>
          <p:cNvSpPr>
            <a:spLocks noGrp="1"/>
          </p:cNvSpPr>
          <p:nvPr>
            <p:ph type="body"/>
          </p:nvPr>
        </p:nvSpPr>
        <p:spPr>
          <a:xfrm>
            <a:off x="1124640" y="4343400"/>
            <a:ext cx="4608000" cy="4114440"/>
          </a:xfrm>
          <a:prstGeom prst="rect">
            <a:avLst/>
          </a:prstGeom>
        </p:spPr>
        <p:txBody>
          <a:bodyPr>
            <a:noAutofit/>
          </a:bodyPr>
          <a:lstStyle/>
          <a:p>
            <a:pPr>
              <a:lnSpc>
                <a:spcPct val="100000"/>
              </a:lnSpc>
            </a:pPr>
            <a:r>
              <a:rPr lang="es-ES" sz="2000" b="0" strike="noStrike" spc="-1">
                <a:latin typeface="Arial"/>
              </a:rPr>
              <a:t>Imágen: Asociación entre supervivencia y marcadores séricos. Diferencia en marcadores séricos entre el grupo de supervivencia y el de muerte; </a:t>
            </a:r>
            <a:r>
              <a:rPr lang="es-ES" sz="2000" b="1" strike="noStrike" spc="-1">
                <a:latin typeface="Arial"/>
              </a:rPr>
              <a:t>a</a:t>
            </a:r>
            <a:r>
              <a:rPr lang="es-ES" sz="2000" b="0" strike="noStrike" spc="-1">
                <a:latin typeface="Arial"/>
              </a:rPr>
              <a:t> Krebs von den Lungen-6 (KL-6) y </a:t>
            </a:r>
            <a:r>
              <a:rPr lang="es-ES" sz="2000" b="1" strike="noStrike" spc="-1">
                <a:latin typeface="Arial"/>
              </a:rPr>
              <a:t>b</a:t>
            </a:r>
            <a:r>
              <a:rPr lang="es-ES" sz="2000" b="0" strike="noStrike" spc="-1">
                <a:latin typeface="Arial"/>
              </a:rPr>
              <a:t> proteína surfactante-D (SP-D) al inicio de la enfermedad pulmonar intersticial inducida por agentes anticancerosos (ILD-AA), y </a:t>
            </a:r>
            <a:r>
              <a:rPr lang="es-ES" sz="2000" b="1" strike="noStrike" spc="-1">
                <a:latin typeface="Arial"/>
              </a:rPr>
              <a:t>c</a:t>
            </a:r>
            <a:r>
              <a:rPr lang="es-ES" sz="2000" b="0" strike="noStrike" spc="-1">
                <a:latin typeface="Arial"/>
              </a:rPr>
              <a:t> ΔKL-6, y </a:t>
            </a:r>
            <a:r>
              <a:rPr lang="es-ES" sz="2000" b="1" strike="noStrike" spc="-1">
                <a:latin typeface="Arial"/>
              </a:rPr>
              <a:t>d</a:t>
            </a:r>
            <a:r>
              <a:rPr lang="es-ES" sz="2000" b="0" strike="noStrike" spc="-1">
                <a:latin typeface="Arial"/>
              </a:rPr>
              <a:t> ΔSP- D. Los diagramas de caja-bigotes muestran los porcentajes 25 y 75, la mediana (línea horizontal dentro de la caja) y los porcentajes 10 y 90 (bigotes). * </a:t>
            </a:r>
            <a:r>
              <a:rPr lang="es-ES" sz="2000" b="0" i="1" strike="noStrike" spc="-1">
                <a:latin typeface="Arial"/>
              </a:rPr>
              <a:t>p</a:t>
            </a:r>
            <a:r>
              <a:rPr lang="es-ES" sz="2000" b="0" strike="noStrike" spc="-1">
                <a:latin typeface="Arial"/>
              </a:rPr>
              <a:t>  &lt; 0,01 por la prueba U de Mann-Whitney. NS: ninguna diferencia significativa</a:t>
            </a:r>
          </a:p>
          <a:p>
            <a:pPr>
              <a:lnSpc>
                <a:spcPct val="100000"/>
              </a:lnSpc>
            </a:pPr>
            <a:endParaRPr lang="es-ES" sz="2000" b="0" strike="noStrike" spc="-1">
              <a:latin typeface="Arial"/>
            </a:endParaRPr>
          </a:p>
          <a:p>
            <a:pPr>
              <a:lnSpc>
                <a:spcPct val="100000"/>
              </a:lnSpc>
            </a:pPr>
            <a:r>
              <a:rPr lang="es-ES" sz="2000" b="0" strike="noStrike" spc="-1">
                <a:latin typeface="Arial"/>
              </a:rPr>
              <a:t>RL: </a:t>
            </a:r>
            <a:r>
              <a:rPr lang="es-ES" sz="2000" b="1" strike="noStrike" spc="-1">
                <a:latin typeface="Arial"/>
              </a:rPr>
              <a:t>El factor de riesgo de muerte relacionada con EPI-AA</a:t>
            </a:r>
            <a:endParaRPr lang="es-ES" sz="2000" b="0" strike="noStrike" spc="-1">
              <a:latin typeface="Arial"/>
            </a:endParaRPr>
          </a:p>
          <a:p>
            <a:pPr>
              <a:lnSpc>
                <a:spcPct val="100000"/>
              </a:lnSpc>
            </a:pPr>
            <a:r>
              <a:rPr lang="es-ES" sz="2000" b="0" strike="noStrike" spc="-1">
                <a:latin typeface="Arial"/>
              </a:rPr>
              <a:t>Los resultados de los análisis univariados y multivariados de los factores de riesgo de muerte asociados con EPI-AA se muestran en las tablas </a:t>
            </a:r>
            <a:r>
              <a:rPr lang="es-ES" sz="2000" b="0" u="sng" strike="noStrike" spc="-1">
                <a:solidFill>
                  <a:srgbClr val="000000"/>
                </a:solidFill>
                <a:uFillTx/>
                <a:latin typeface="Arial"/>
                <a:hlinkClick r:id="rId3"/>
              </a:rPr>
              <a:t>3</a:t>
            </a:r>
            <a:r>
              <a:rPr lang="es-ES" sz="2000" b="0" strike="noStrike" spc="-1">
                <a:solidFill>
                  <a:srgbClr val="000000"/>
                </a:solidFill>
                <a:latin typeface="Arial"/>
              </a:rPr>
              <a:t> y </a:t>
            </a:r>
            <a:r>
              <a:rPr lang="es-ES" sz="2000" b="0" u="sng" strike="noStrike" spc="-1">
                <a:solidFill>
                  <a:srgbClr val="000000"/>
                </a:solidFill>
                <a:uFillTx/>
                <a:latin typeface="Arial"/>
                <a:hlinkClick r:id="rId4"/>
              </a:rPr>
              <a:t>4</a:t>
            </a:r>
            <a:r>
              <a:rPr lang="es-ES" sz="2000" b="0" strike="noStrike" spc="-1">
                <a:solidFill>
                  <a:srgbClr val="000000"/>
                </a:solidFill>
                <a:latin typeface="Arial"/>
              </a:rPr>
              <a:t> . En el análisis univariado, la ΔSP-D alta y el historial de tabaquismo se asociaron significativamente con la muerte relacionada con EPI-AA (ΔSP-D alta: razón de probabilidad [OR], 7,00; IC del 95 %, 2,19–72,26; p = 0,001 y historial de </a:t>
            </a:r>
            <a:r>
              <a:rPr lang="es-ES" sz="2000" b="0" i="1" strike="noStrike" spc="-1">
                <a:solidFill>
                  <a:srgbClr val="000000"/>
                </a:solidFill>
                <a:latin typeface="Arial"/>
              </a:rPr>
              <a:t>tabaquismo</a:t>
            </a:r>
            <a:r>
              <a:rPr lang="es-ES" sz="2000" b="0" strike="noStrike" spc="-1">
                <a:solidFill>
                  <a:srgbClr val="000000"/>
                </a:solidFill>
                <a:latin typeface="Arial"/>
              </a:rPr>
              <a:t>  : OR, 2,48; IC95%, 1,26–4,86; </a:t>
            </a:r>
            <a:r>
              <a:rPr lang="es-ES" sz="2000" b="0" i="1" strike="noStrike" spc="-1">
                <a:solidFill>
                  <a:srgbClr val="000000"/>
                </a:solidFill>
                <a:latin typeface="Arial"/>
              </a:rPr>
              <a:t>p</a:t>
            </a:r>
            <a:r>
              <a:rPr lang="es-ES" sz="2000" b="0" strike="noStrike" spc="-1">
                <a:solidFill>
                  <a:srgbClr val="000000"/>
                </a:solidFill>
                <a:latin typeface="Arial"/>
              </a:rPr>
              <a:t>  = 0,042, respectivamente). El análisis multivariante realizado con seis variables (edad, antecedentes de tabaquismo, estado funcional, presencia de enfisema, presencia de sombra intersticial y ΔSP-D alto) mostró que solo el ΔSP-D alto era un factor de riesgo independiente significativo para ILD-AA- muerte relacionada (OR, 25,56; IC 95 %, 2,29–285,46; </a:t>
            </a:r>
            <a:r>
              <a:rPr lang="es-ES" sz="2000" b="0" i="1" strike="noStrike" spc="-1">
                <a:solidFill>
                  <a:srgbClr val="000000"/>
                </a:solidFill>
                <a:latin typeface="Arial"/>
              </a:rPr>
              <a:t>p</a:t>
            </a:r>
            <a:r>
              <a:rPr lang="es-ES" sz="2000" b="0" strike="noStrike" spc="-1">
                <a:solidFill>
                  <a:srgbClr val="000000"/>
                </a:solidFill>
                <a:latin typeface="Arial"/>
              </a:rPr>
              <a:t>  = 0,008).</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BMC Cancer </a:t>
            </a:r>
            <a:endParaRPr lang="es-ES" sz="2000" b="0" strike="noStrike" spc="-1">
              <a:latin typeface="Arial"/>
            </a:endParaRPr>
          </a:p>
          <a:p>
            <a:pPr>
              <a:lnSpc>
                <a:spcPct val="100000"/>
              </a:lnSpc>
            </a:pPr>
            <a:r>
              <a:rPr lang="es-ES" sz="2000" b="0" strike="noStrike" spc="-1">
                <a:solidFill>
                  <a:srgbClr val="000000"/>
                </a:solidFill>
                <a:latin typeface="Arial"/>
              </a:rPr>
              <a:t>. 2017 May 2;17(1):302. </a:t>
            </a:r>
            <a:endParaRPr lang="es-ES" sz="2000" b="0" strike="noStrike" spc="-1">
              <a:latin typeface="Arial"/>
            </a:endParaRPr>
          </a:p>
          <a:p>
            <a:pPr>
              <a:lnSpc>
                <a:spcPct val="100000"/>
              </a:lnSpc>
            </a:pPr>
            <a:r>
              <a:rPr lang="es-ES" sz="2000" b="0" strike="noStrike" spc="-1">
                <a:solidFill>
                  <a:srgbClr val="000000"/>
                </a:solidFill>
                <a:latin typeface="Arial"/>
              </a:rPr>
              <a:t>doi: 10.1186/s12885-017-3285-6. </a:t>
            </a:r>
            <a:endParaRPr lang="es-ES" sz="2000" b="0" strike="noStrike" spc="-1">
              <a:latin typeface="Arial"/>
            </a:endParaRPr>
          </a:p>
          <a:p>
            <a:pPr>
              <a:lnSpc>
                <a:spcPct val="100000"/>
              </a:lnSpc>
            </a:pPr>
            <a:r>
              <a:rPr lang="es-ES" sz="2000" b="0" strike="noStrike" spc="-1">
                <a:solidFill>
                  <a:srgbClr val="000000"/>
                </a:solidFill>
                <a:latin typeface="Arial"/>
              </a:rPr>
              <a:t>Surfactant protein-D predicts prognosis of interstitial lung disease induced by anticancer agents in advanced lung cancer: a case control study </a:t>
            </a:r>
            <a:endParaRPr lang="es-ES" sz="2000" b="0" strike="noStrike" spc="-1">
              <a:latin typeface="Arial"/>
            </a:endParaRPr>
          </a:p>
          <a:p>
            <a:pPr>
              <a:lnSpc>
                <a:spcPct val="100000"/>
              </a:lnSpc>
            </a:pPr>
            <a:r>
              <a:rPr lang="es-ES" sz="2000" b="0" strike="noStrike" spc="-1">
                <a:solidFill>
                  <a:srgbClr val="000000"/>
                </a:solidFill>
                <a:latin typeface="Arial"/>
              </a:rPr>
              <a:t>Kota Nakamura</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rPr>
              <a:t>Antecedentes: </a:t>
            </a:r>
            <a:r>
              <a:rPr lang="es-ES" sz="2000" b="0" strike="noStrike" spc="-1">
                <a:solidFill>
                  <a:srgbClr val="000000"/>
                </a:solidFill>
                <a:latin typeface="Arial"/>
              </a:rPr>
              <a:t>Las enfermedades pulmonares intersticiales inducidas por agentes anticancerígenos (ILD-AA) son efectos adversos raros de la terapia anticancerígena. Sin embargo, no se han identificado biomarcadores de pronóstico para ILD-AA en pacientes con cáncer de pulmón avanzado. Nuestro objetivo fue analizar la asociación entre los biomarcadores séricos antígeno carbohidrato sialilado Krebs von den Lungen-6 (KL-6) y la proteína surfactante D (SP-D) y las características clínicas en pacientes diagnosticados de EPI-AA. </a:t>
            </a:r>
            <a:endParaRPr lang="es-ES" sz="2000" b="0" strike="noStrike" spc="-1">
              <a:latin typeface="Arial"/>
            </a:endParaRPr>
          </a:p>
          <a:p>
            <a:pPr>
              <a:lnSpc>
                <a:spcPct val="100000"/>
              </a:lnSpc>
            </a:pPr>
            <a:r>
              <a:rPr lang="es-ES" sz="2000" b="1" strike="noStrike" spc="-1">
                <a:solidFill>
                  <a:srgbClr val="000000"/>
                </a:solidFill>
                <a:latin typeface="Arial"/>
              </a:rPr>
              <a:t>Métodos: </a:t>
            </a:r>
            <a:r>
              <a:rPr lang="es-ES" sz="2000" b="0" strike="noStrike" spc="-1">
                <a:solidFill>
                  <a:srgbClr val="000000"/>
                </a:solidFill>
                <a:latin typeface="Arial"/>
              </a:rPr>
              <a:t>Entre abril de 2011 y marzo de 2016, 1224 pacientes con cáncer de pulmón avanzado recibieron agentes citotóxicos e inhibidores de la tirosina quinasa del receptor del factor de crecimiento epidérmico en el Hospital Universitario Juntendo y el Hospital Universitario Juntendo Urayasu. De estos pacientes, los diagnosticados con EPI-AA se inscribieron en este estudio de casos y controles. ΔKL-6 y ΔSP-D se definieron como la diferencia entre los niveles al inicio de ILD-AA y sus respectivos niveles antes del desarrollo de ILD-AA. Evaluamos KL-6 y SP-D al inicio de la EPI-AA, ΔKL-6 y ΔSP-D, los factores de riesgo de muerte relacionados con la EPI-AA, los hallazgos de la tomografía computarizada de alta resolución (TCAR) de tórax y el tiempo de supervivencia en pacientes diagnosticados de EPI-AA. </a:t>
            </a:r>
            <a:endParaRPr lang="es-ES" sz="2000" b="0" strike="noStrike" spc="-1">
              <a:latin typeface="Arial"/>
            </a:endParaRPr>
          </a:p>
          <a:p>
            <a:pPr>
              <a:lnSpc>
                <a:spcPct val="100000"/>
              </a:lnSpc>
            </a:pPr>
            <a:r>
              <a:rPr lang="es-ES" sz="2000" b="1" strike="noStrike" spc="-1">
                <a:solidFill>
                  <a:srgbClr val="000000"/>
                </a:solidFill>
                <a:latin typeface="Arial"/>
              </a:rPr>
              <a:t>Resultados: </a:t>
            </a:r>
            <a:r>
              <a:rPr lang="es-ES" sz="2000" b="0" strike="noStrike" spc="-1">
                <a:solidFill>
                  <a:srgbClr val="000000"/>
                </a:solidFill>
                <a:latin typeface="Arial"/>
              </a:rPr>
              <a:t>Treinta y seis pacientes diagnosticados con EPI-AA se inscribieron en este estudio. Entre ellos, 14 pacientes fallecieron por EPI-AA. ΔSP-D en los pacientes que fallecieron fue significativamente mayor que en los pacientes que sobrevivieron. Sin embargo, ΔKL-6 no difirió significativamente entre los dos grupos. Además, ΔSP-D en pacientes que exhibieron daño alveolar difuso fue significativamente mayor que en los otros patrones en HRCT. Se utilizó el análisis de la curva de características operativas del receptor para establecer el valor de corte óptimo para ΔSP-D en 398 ng/mL. El tiempo de supervivencia de los pacientes con ΔSP-D alto (≥ 398 ng/mL) fue significativamente más corto que el de los pacientes con ΔSP-D bajo. El análisis multivariado reveló que ΔSP-D fue un factor pronóstico significativo de ILD-AA. </a:t>
            </a:r>
            <a:endParaRPr lang="es-ES" sz="2000" b="0" strike="noStrike" spc="-1">
              <a:latin typeface="Arial"/>
            </a:endParaRPr>
          </a:p>
          <a:p>
            <a:pPr>
              <a:lnSpc>
                <a:spcPct val="100000"/>
              </a:lnSpc>
            </a:pPr>
            <a:r>
              <a:rPr lang="es-ES" sz="2000" b="1" strike="noStrike" spc="-1">
                <a:solidFill>
                  <a:srgbClr val="000000"/>
                </a:solidFill>
                <a:latin typeface="Arial"/>
              </a:rPr>
              <a:t>Conclusiones: </a:t>
            </a:r>
            <a:r>
              <a:rPr lang="es-ES" sz="2000" b="0" strike="noStrike" spc="-1">
                <a:solidFill>
                  <a:srgbClr val="000000"/>
                </a:solidFill>
                <a:latin typeface="Arial"/>
              </a:rPr>
              <a:t>Esta es la primera investigación para evaluar ΔSP-D elevado (≥ 398 ng/mL) en pacientes con EPI-AA y determinar los factores de riesgo para EPI-AA en pacientes con cáncer de pulmón avanzado. ΔSP-D podría ser un biomarcador pronóstico sérico de ILD-AA. Los médicos deben evaluar la SP-D sérica durante la quimioterapia y deben monitorear cuidadosamente el curso clínico en pacientes con ΔSP-D alta. </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rPr>
              <a:t>Asociación entre el cambio de marcadores séricos y el curso clínico</a:t>
            </a:r>
            <a:endParaRPr lang="es-ES" sz="2000" b="0" strike="noStrike" spc="-1">
              <a:latin typeface="Arial"/>
            </a:endParaRPr>
          </a:p>
          <a:p>
            <a:pPr>
              <a:lnSpc>
                <a:spcPct val="100000"/>
              </a:lnSpc>
            </a:pPr>
            <a:r>
              <a:rPr lang="es-ES" sz="2000" b="0" strike="noStrike" spc="-1">
                <a:solidFill>
                  <a:srgbClr val="000000"/>
                </a:solidFill>
                <a:latin typeface="Arial"/>
              </a:rPr>
              <a:t>Los niveles séricos de KL-6 y SP-D también se midieron 2 semanas después del inicio de la EPI-AA en 12 pacientes en el grupo de supervivencia (50 %) y siete pacientes en el grupo muerto (58,3 %). </a:t>
            </a:r>
            <a:r>
              <a:rPr lang="es-ES" sz="2000" b="0" u="sng" strike="noStrike" spc="-1">
                <a:solidFill>
                  <a:srgbClr val="000000"/>
                </a:solidFill>
                <a:uFillTx/>
                <a:latin typeface="Arial"/>
                <a:hlinkClick r:id="rId5"/>
              </a:rPr>
              <a:t>En la Fig. 4</a:t>
            </a:r>
            <a:r>
              <a:rPr lang="es-ES" sz="2000" b="0" strike="noStrike" spc="-1">
                <a:solidFill>
                  <a:srgbClr val="000000"/>
                </a:solidFill>
                <a:latin typeface="Arial"/>
              </a:rPr>
              <a:t> se muestran los cambios en los valores de KL-6 y SP-D entre estos dos puntos de tiempo (2 semanas después del inicio de ILD-AA y el inicio de ILD-AA) . Los cambios en los niveles de SP-D en los 12 pacientes del grupo de supervivencia se redujeron significativamente en comparación con los de los siete pacientes del grupo muerto (−126 ± 67,91 ng/ml en el grupo de supervivencia frente a 284 ± 114,30 ng/ml en el grupo de supervivencia). grupo muerto, </a:t>
            </a:r>
            <a:r>
              <a:rPr lang="es-ES" sz="2000" b="0" i="1" strike="noStrike" spc="-1">
                <a:solidFill>
                  <a:srgbClr val="000000"/>
                </a:solidFill>
                <a:latin typeface="Arial"/>
              </a:rPr>
              <a:t>p = 0,033</a:t>
            </a:r>
            <a:r>
              <a:rPr lang="es-ES" sz="2000" b="0" strike="noStrike" spc="-1">
                <a:solidFill>
                  <a:srgbClr val="000000"/>
                </a:solidFill>
                <a:latin typeface="Arial"/>
              </a:rPr>
              <a:t> ). Por el contrario, el cambio en KL-6 no fue significativamente diferente entre los dos grupos (137 ± 147,62 U/mL en el grupo de supervivencia frente a 314 ± 208,77 U/mL en el grupo muerto, p = 0,752 </a:t>
            </a:r>
            <a:r>
              <a:rPr lang="es-ES" sz="2000" b="0" i="1" strike="noStrike" spc="-1">
                <a:solidFill>
                  <a:srgbClr val="000000"/>
                </a:solidFill>
                <a:latin typeface="Arial"/>
              </a:rPr>
              <a:t>)</a:t>
            </a:r>
            <a:r>
              <a:rPr lang="es-ES" sz="2000" b="0" strike="noStrike" spc="-1">
                <a:solidFill>
                  <a:srgbClr val="000000"/>
                </a:solidFill>
                <a:latin typeface="Arial"/>
              </a:rPr>
              <a:t> .</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p:txBody>
      </p:sp>
      <p:sp>
        <p:nvSpPr>
          <p:cNvPr id="244"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14057712-61E2-4EE6-8CF5-3A8343824449}" type="slidenum">
              <a:rPr lang="es-ES" sz="1200" b="0" strike="noStrike" spc="-1">
                <a:solidFill>
                  <a:srgbClr val="000000"/>
                </a:solidFill>
                <a:latin typeface="+mn-lt"/>
                <a:ea typeface="+mn-ea"/>
              </a:rPr>
              <a:t>10</a:t>
            </a:fld>
            <a:endParaRPr lang="es-E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1143000" y="685800"/>
            <a:ext cx="4571640" cy="3428640"/>
          </a:xfrm>
          <a:prstGeom prst="rect">
            <a:avLst/>
          </a:prstGeom>
        </p:spPr>
      </p:sp>
      <p:sp>
        <p:nvSpPr>
          <p:cNvPr id="246" name="PlaceHolder 2"/>
          <p:cNvSpPr>
            <a:spLocks noGrp="1"/>
          </p:cNvSpPr>
          <p:nvPr>
            <p:ph type="body"/>
          </p:nvPr>
        </p:nvSpPr>
        <p:spPr>
          <a:xfrm>
            <a:off x="1124640" y="4343400"/>
            <a:ext cx="4608000" cy="4114440"/>
          </a:xfrm>
          <a:prstGeom prst="rect">
            <a:avLst/>
          </a:prstGeom>
        </p:spPr>
        <p:txBody>
          <a:bodyPr>
            <a:noAutofit/>
          </a:bodyPr>
          <a:lstStyle/>
          <a:p>
            <a:pPr>
              <a:lnSpc>
                <a:spcPct val="100000"/>
              </a:lnSpc>
            </a:pPr>
            <a:r>
              <a:rPr lang="es-ES" sz="2000" b="1" strike="noStrike" spc="-1">
                <a:latin typeface="Arial"/>
              </a:rPr>
              <a:t>Clin Med. 2018 Oct; 7(10): 356</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latin typeface="Arial"/>
              </a:rPr>
              <a:t>revisión sistemática de estudios observacionales de acuerdo con las pautas de consenso Preferred Reporting Items for Systematic Reviews and Meta-Analyses (PRISMA)</a:t>
            </a:r>
          </a:p>
          <a:p>
            <a:pPr>
              <a:lnSpc>
                <a:spcPct val="100000"/>
              </a:lnSpc>
            </a:pPr>
            <a:r>
              <a:rPr lang="es-ES" sz="2000" b="0" strike="noStrike" spc="-1">
                <a:latin typeface="Arial"/>
              </a:rPr>
              <a:t>la mayoría de los trabajos fueron de baja o muy baja calidad en relación con la pregunta de revisión (78%). Por lo tanto, no fue posible realizar un metanálisis y, en su lugar, se realizó una revisión descriptiva</a:t>
            </a:r>
          </a:p>
          <a:p>
            <a:pPr>
              <a:lnSpc>
                <a:spcPct val="100000"/>
              </a:lnSpc>
            </a:pPr>
            <a:endParaRPr lang="es-ES" sz="2000" b="0" strike="noStrike" spc="-1">
              <a:latin typeface="Arial"/>
            </a:endParaRPr>
          </a:p>
          <a:p>
            <a:pPr>
              <a:lnSpc>
                <a:spcPct val="100000"/>
              </a:lnSpc>
            </a:pPr>
            <a:r>
              <a:rPr lang="es-ES" sz="2000" b="0" strike="noStrike" spc="-1">
                <a:latin typeface="Arial"/>
              </a:rPr>
              <a:t>Los objetivos (6) medir el impacto de la terapia con glucocorticoides sobre los resultados y (7) definir el pronóstico de DIILD</a:t>
            </a:r>
          </a:p>
          <a:p>
            <a:pPr>
              <a:lnSpc>
                <a:spcPct val="100000"/>
              </a:lnSpc>
            </a:pPr>
            <a:r>
              <a:rPr lang="es-ES" sz="2000" b="0" strike="noStrike" spc="-1">
                <a:latin typeface="Arial"/>
              </a:rPr>
              <a:t>Se incluyeron en la revisión sistemática 156 estudios: informan aproximadamente 6200 pacientes con DIILD confirmado o sospechado, que fue fatal en alrededor de 672/2647 (25,4%) casos.</a:t>
            </a: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latin typeface="Arial"/>
              </a:rPr>
              <a:t>Los medicamentos contra el cáncer, seguidos de los medicamentos para la reumatología, la amiodarona y los antibióticos, fueron las causas más comunes de DIILD.</a:t>
            </a:r>
          </a:p>
          <a:p>
            <a:pPr>
              <a:lnSpc>
                <a:spcPct val="100000"/>
              </a:lnSpc>
            </a:pPr>
            <a:endParaRPr lang="es-ES" sz="2000" b="0" strike="noStrike" spc="-1">
              <a:latin typeface="Arial"/>
            </a:endParaRPr>
          </a:p>
          <a:p>
            <a:pPr>
              <a:lnSpc>
                <a:spcPct val="100000"/>
              </a:lnSpc>
            </a:pPr>
            <a:r>
              <a:rPr lang="es-ES" sz="2000" b="1" strike="noStrike" spc="-1">
                <a:latin typeface="Arial"/>
              </a:rPr>
              <a:t>El papel de los glucocorticoides (GC) en el tratamiento de DIILD</a:t>
            </a:r>
            <a:endParaRPr lang="es-ES" sz="2000" b="0" strike="noStrike" spc="-1">
              <a:latin typeface="Arial"/>
            </a:endParaRPr>
          </a:p>
          <a:p>
            <a:pPr>
              <a:lnSpc>
                <a:spcPct val="100000"/>
              </a:lnSpc>
            </a:pPr>
            <a:r>
              <a:rPr lang="es-ES" sz="2000" b="0" strike="noStrike" spc="-1">
                <a:latin typeface="Arial"/>
              </a:rPr>
              <a:t>Nuestra revisión estuvo limitada por la falta de datos aleatorios, la falta de datos sobre la dosis y la duración, y la variación en los criterios para la selección de pacientes y la dosis. La evaluación del impacto de la terapia con GC en la resolución de DIILD o la supervivencia también se vio obstaculizada por la práctica común de introducir esteroides simultáneamente con la retirada del fármaco causante.</a:t>
            </a:r>
            <a:r>
              <a:rPr lang="es-ES" sz="2000" b="0" u="sng" strike="noStrike" spc="-1">
                <a:solidFill>
                  <a:srgbClr val="000000"/>
                </a:solidFill>
                <a:uFillTx/>
                <a:latin typeface="Arial"/>
                <a:hlinkClick r:id="rId3"/>
              </a:rPr>
              <a:t>Tabla</a:t>
            </a:r>
            <a:r>
              <a:rPr lang="es-ES" sz="2000" b="0" u="sng" strike="noStrike" spc="-1">
                <a:solidFill>
                  <a:srgbClr val="000000"/>
                </a:solidFill>
                <a:uFillTx/>
                <a:latin typeface="Arial"/>
                <a:hlinkClick r:id="rId3"/>
              </a:rPr>
              <a:t> 3</a:t>
            </a:r>
            <a:r>
              <a:rPr lang="es-ES" sz="2000" b="0" strike="noStrike" spc="-1">
                <a:solidFill>
                  <a:srgbClr val="000000"/>
                </a:solidFill>
                <a:latin typeface="Arial"/>
              </a:rPr>
              <a:t>resume los estudios en los que se disponía de información sobre la dosificación y/o los resultados del tratamiento con GC.</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rPr>
              <a:t>3.6.1. Eficacia</a:t>
            </a:r>
            <a:endParaRPr lang="es-ES" sz="2000" b="0" strike="noStrike" spc="-1">
              <a:latin typeface="Arial"/>
            </a:endParaRPr>
          </a:p>
          <a:p>
            <a:pPr>
              <a:lnSpc>
                <a:spcPct val="100000"/>
              </a:lnSpc>
            </a:pPr>
            <a:r>
              <a:rPr lang="es-ES" sz="2000" b="0" strike="noStrike" spc="-1">
                <a:solidFill>
                  <a:srgbClr val="000000"/>
                </a:solidFill>
                <a:latin typeface="Arial"/>
              </a:rPr>
              <a:t>La eficacia informada del tratamiento con GC en DIILD varió ampliamente. En una serie de 75 pacientes con cáncer con DIILD inducida por irinotecán tratados con GC, 46 (61 %) se recuperaron y 22 (29 %) fallecieron [ </a:t>
            </a:r>
            <a:r>
              <a:rPr lang="es-ES" sz="2000" b="0" u="sng" strike="noStrike" spc="-1">
                <a:solidFill>
                  <a:srgbClr val="000000"/>
                </a:solidFill>
                <a:uFillTx/>
                <a:latin typeface="Arial"/>
                <a:hlinkClick r:id="rId4"/>
              </a:rPr>
              <a:t>93</a:t>
            </a:r>
            <a:r>
              <a:rPr lang="es-ES" sz="2000" b="0" strike="noStrike" spc="-1">
                <a:solidFill>
                  <a:srgbClr val="000000"/>
                </a:solidFill>
                <a:latin typeface="Arial"/>
              </a:rPr>
              <a:t> ]. En 10 pacientes con DIILD con pemetrexed tratados con GC, cinco pacientes (50 %) respondieron, cuatro (40 %) no respondieron y uno murió [ </a:t>
            </a:r>
            <a:r>
              <a:rPr lang="es-ES" sz="2000" b="0" u="sng" strike="noStrike" spc="-1">
                <a:solidFill>
                  <a:srgbClr val="000000"/>
                </a:solidFill>
                <a:uFillTx/>
                <a:latin typeface="Arial"/>
                <a:hlinkClick r:id="rId5"/>
              </a:rPr>
              <a:t>95</a:t>
            </a:r>
            <a:r>
              <a:rPr lang="es-ES" sz="2000" b="0" strike="noStrike" spc="-1">
                <a:solidFill>
                  <a:srgbClr val="000000"/>
                </a:solidFill>
                <a:latin typeface="Arial"/>
              </a:rPr>
              <a:t> ]. Rebatu et al. también informaron una recuperación del 100% después de la interrupción del fármaco y la terapia con GC en seis casos de DIILD asociados con la terapia combinada de gemcitabina y docetaxel [ </a:t>
            </a:r>
            <a:r>
              <a:rPr lang="es-ES" sz="2000" b="0" u="sng" strike="noStrike" spc="-1">
                <a:solidFill>
                  <a:srgbClr val="000000"/>
                </a:solidFill>
                <a:uFillTx/>
                <a:latin typeface="Arial"/>
                <a:hlinkClick r:id="rId6"/>
              </a:rPr>
              <a:t>133</a:t>
            </a:r>
            <a:r>
              <a:rPr lang="es-ES" sz="2000" b="0" strike="noStrike" spc="-1">
                <a:solidFill>
                  <a:srgbClr val="000000"/>
                </a:solidFill>
                <a:latin typeface="Arial"/>
              </a:rPr>
              <a:t> ]. En una serie de DIILD por todas las causas, el 62 % (29/47 pacientes) recibió GC y los 18 pacientes restantes se recuperaron sin terapia de apoyo con GC [ </a:t>
            </a:r>
            <a:r>
              <a:rPr lang="es-ES" sz="2000" b="0" u="sng" strike="noStrike" spc="-1">
                <a:solidFill>
                  <a:srgbClr val="000000"/>
                </a:solidFill>
                <a:uFillTx/>
                <a:latin typeface="Arial"/>
                <a:hlinkClick r:id="rId7"/>
              </a:rPr>
              <a:t>12</a:t>
            </a:r>
            <a:r>
              <a:rPr lang="es-ES" sz="2000" b="0" strike="noStrike" spc="-1">
                <a:solidFill>
                  <a:srgbClr val="000000"/>
                </a:solidFill>
                <a:latin typeface="Arial"/>
              </a:rPr>
              <a:t>]. La naturaleza retrospectiva de estos estudios y la falta de criterios específicos para el uso de GC significa que existe un alto riesgo de sesgo de canalización, es decir, los GC tienden a usarse más comúnmente en aquellos con enfermedad grave y un patrón DAD.</a:t>
            </a:r>
            <a:endParaRPr lang="es-ES" sz="2000" b="0" strike="noStrike" spc="-1">
              <a:latin typeface="Arial"/>
            </a:endParaRPr>
          </a:p>
          <a:p>
            <a:pPr>
              <a:lnSpc>
                <a:spcPct val="100000"/>
              </a:lnSpc>
            </a:pPr>
            <a:r>
              <a:rPr lang="es-ES" sz="2000" b="1" strike="noStrike" spc="-1">
                <a:solidFill>
                  <a:srgbClr val="000000"/>
                </a:solidFill>
                <a:latin typeface="Arial"/>
              </a:rPr>
              <a:t>3.6.2. Dosis y duración de GC</a:t>
            </a:r>
            <a:endParaRPr lang="es-ES" sz="2000" b="0" strike="noStrike" spc="-1">
              <a:latin typeface="Arial"/>
            </a:endParaRPr>
          </a:p>
          <a:p>
            <a:pPr>
              <a:lnSpc>
                <a:spcPct val="100000"/>
              </a:lnSpc>
            </a:pPr>
            <a:r>
              <a:rPr lang="es-ES" sz="2000" b="0" strike="noStrike" spc="-1">
                <a:solidFill>
                  <a:srgbClr val="000000"/>
                </a:solidFill>
                <a:latin typeface="Arial"/>
              </a:rPr>
              <a:t>Las dosis de GC variaron ampliamente e incluyeron regímenes de dosis altas de metilprednisolona oral e IV, con dosificación y duración guiadas en parte por el patrón radiológico [ </a:t>
            </a:r>
            <a:r>
              <a:rPr lang="es-ES" sz="2000" b="0" u="sng" strike="noStrike" spc="-1">
                <a:solidFill>
                  <a:srgbClr val="000000"/>
                </a:solidFill>
                <a:uFillTx/>
                <a:latin typeface="Arial"/>
                <a:hlinkClick r:id="rId8"/>
              </a:rPr>
              <a:t>59</a:t>
            </a:r>
            <a:r>
              <a:rPr lang="es-ES" sz="2000" b="0" strike="noStrike" spc="-1">
                <a:solidFill>
                  <a:srgbClr val="000000"/>
                </a:solidFill>
                <a:latin typeface="Arial"/>
              </a:rPr>
              <a:t> , </a:t>
            </a:r>
            <a:r>
              <a:rPr lang="es-ES" sz="2000" b="0" u="sng" strike="noStrike" spc="-1">
                <a:solidFill>
                  <a:srgbClr val="000000"/>
                </a:solidFill>
                <a:uFillTx/>
                <a:latin typeface="Arial"/>
                <a:hlinkClick r:id="rId9"/>
              </a:rPr>
              <a:t>134</a:t>
            </a:r>
            <a:r>
              <a:rPr lang="es-ES" sz="2000" b="0" strike="noStrike" spc="-1">
                <a:solidFill>
                  <a:srgbClr val="000000"/>
                </a:solidFill>
                <a:latin typeface="Arial"/>
              </a:rPr>
              <a:t> ]. Takatani et al. informó una dosis acumulada mediana de 5240 mg de prednisolona para DAD, en comparación con 2722 mg para OP, 415 mg para HP y 264 mg para grupos NSIP [ </a:t>
            </a:r>
            <a:r>
              <a:rPr lang="es-ES" sz="2000" b="0" u="sng" strike="noStrike" spc="-1">
                <a:solidFill>
                  <a:srgbClr val="000000"/>
                </a:solidFill>
                <a:uFillTx/>
                <a:latin typeface="Arial"/>
                <a:hlinkClick r:id="rId10"/>
              </a:rPr>
              <a:t>122</a:t>
            </a:r>
            <a:r>
              <a:rPr lang="es-ES" sz="2000" b="0" strike="noStrike" spc="-1">
                <a:solidFill>
                  <a:srgbClr val="000000"/>
                </a:solidFill>
                <a:latin typeface="Arial"/>
              </a:rPr>
              <a:t> ]. Se sugiere evidencia de apoyo débil para el papel de los GC por un mayor riesgo de recaída de DIILD cuando los GC se interrumpen o disminuyen temprano (dentro de los 3 meses posteriores al inicio) [ </a:t>
            </a:r>
            <a:r>
              <a:rPr lang="es-ES" sz="2000" b="0" u="sng" strike="noStrike" spc="-1">
                <a:solidFill>
                  <a:srgbClr val="000000"/>
                </a:solidFill>
                <a:uFillTx/>
                <a:latin typeface="Arial"/>
                <a:hlinkClick r:id="rId11"/>
              </a:rPr>
              <a:t>80</a:t>
            </a:r>
            <a:r>
              <a:rPr lang="es-ES" sz="2000" b="0" strike="noStrike" spc="-1">
                <a:solidFill>
                  <a:srgbClr val="000000"/>
                </a:solidFill>
                <a:latin typeface="Arial"/>
              </a:rPr>
              <a:t> , </a:t>
            </a:r>
            <a:r>
              <a:rPr lang="es-ES" sz="2000" b="0" u="sng" strike="noStrike" spc="-1">
                <a:solidFill>
                  <a:srgbClr val="000000"/>
                </a:solidFill>
                <a:uFillTx/>
                <a:latin typeface="Arial"/>
                <a:hlinkClick r:id="rId12"/>
              </a:rPr>
              <a:t>116</a:t>
            </a:r>
            <a:r>
              <a:rPr lang="es-ES" sz="2000" b="0" strike="noStrike" spc="-1">
                <a:solidFill>
                  <a:srgbClr val="000000"/>
                </a:solidFill>
                <a:latin typeface="Arial"/>
              </a:rPr>
              <a:t> ]. No se ha establecido el mérito de las dosis altas.</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80) Mankikian: Se inició tratamiento con corticoides sistémicos en el 60% de los pacientes supervivientes (9/15) durante un periodo de 3 a 29 meses. Los corticosteroides actualmente se recomiendan durante 6 a 12 meses en pacientes con la presentación más grave o que no muestran mejoría después de suspender la amiodarona, sin evidencia de ningún impacto en la mortalidad.</a:t>
            </a:r>
            <a:r>
              <a:rPr lang="es-ES" sz="2000" b="0" u="sng" strike="noStrike" spc="-1">
                <a:solidFill>
                  <a:srgbClr val="000000"/>
                </a:solidFill>
                <a:uFillTx/>
                <a:latin typeface="Arial"/>
                <a:hlinkClick r:id="rId13"/>
              </a:rPr>
              <a:t>9</a:t>
            </a:r>
            <a:endParaRPr lang="es-ES" sz="2000" b="0" strike="noStrike" spc="-1">
              <a:latin typeface="Arial"/>
            </a:endParaRPr>
          </a:p>
          <a:p>
            <a:pPr>
              <a:lnSpc>
                <a:spcPct val="100000"/>
              </a:lnSpc>
            </a:pPr>
            <a:r>
              <a:rPr lang="es-ES" sz="2000" b="0" strike="noStrike" spc="-1">
                <a:solidFill>
                  <a:srgbClr val="000000"/>
                </a:solidFill>
                <a:latin typeface="Arial"/>
              </a:rPr>
              <a:t>, </a:t>
            </a:r>
            <a:r>
              <a:rPr lang="es-ES" sz="2000" b="0" u="sng" strike="noStrike" spc="-1">
                <a:solidFill>
                  <a:srgbClr val="000000"/>
                </a:solidFill>
                <a:uFillTx/>
                <a:latin typeface="Arial"/>
                <a:hlinkClick r:id="rId13"/>
              </a:rPr>
              <a:t>25</a:t>
            </a:r>
            <a:r>
              <a:rPr lang="es-ES" sz="2000" b="0" strike="noStrike" spc="-1">
                <a:solidFill>
                  <a:srgbClr val="000000"/>
                </a:solidFill>
                <a:latin typeface="Arial"/>
              </a:rPr>
              <a:t>]. En nuestro estudio, los corticoides se iniciaron en los casos más graves y tuvieron un efecto positivo sobre las opacidades alveolares observadas al diagnóstico de TPA. Además, a pesar de la terapia con corticosteroides, la puntuación de fibrosis de algunos pacientes aumentó a mediano plazo (1 a 6 meses). Se observó recaída de APT cuando el tratamiento duró menos de tres meses, pero no cuando duró más de seis meses. La larga vida media de eliminación de la amiodarona (40-70 días) y su almacenamiento en el parénquima pulmonar probablemente explican la lenta mejoría de la APT y la recaída dentro de los tres meses de la terapia con corticosteroides.</a:t>
            </a:r>
            <a:r>
              <a:rPr lang="es-ES" sz="2000" b="0" u="sng" strike="noStrike" spc="-1">
                <a:solidFill>
                  <a:srgbClr val="000000"/>
                </a:solidFill>
                <a:uFillTx/>
                <a:latin typeface="Arial"/>
                <a:hlinkClick r:id="rId14"/>
              </a:rPr>
              <a:t>[7]</a:t>
            </a:r>
            <a:endParaRPr lang="es-ES" sz="2000" b="0" strike="noStrike" spc="-1">
              <a:latin typeface="Arial"/>
            </a:endParaRPr>
          </a:p>
          <a:p>
            <a:pPr>
              <a:lnSpc>
                <a:spcPct val="100000"/>
              </a:lnSpc>
            </a:pPr>
            <a:r>
              <a:rPr lang="es-ES" sz="2000" b="0" strike="noStrike" spc="-1">
                <a:solidFill>
                  <a:srgbClr val="000000"/>
                </a:solidFill>
                <a:latin typeface="Arial"/>
              </a:rPr>
              <a:t>].</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12) Kakugawa </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Takatani: Para la evaluación cuantitativa, las dosis acumuladas de esteroides recibidas por los pacientes se expresaron después de la conversión a la dosis de prednisolona. Entre cada grupo, el grupo DAD requirió la mayor cantidad acumulada de corticosteroides (mediana, 5240miligramos; rango, 1000–9195mg), que fue mayor en comparación con el grupo NSIP (mediana, 264miligramos; rango, 0–735mg), el grupo HP (mediana, 415miligramos; rango, 0–4470mg) y el grupo OP (mediana, 2722miligramos; rango, 0–7835mg) ( </a:t>
            </a:r>
            <a:r>
              <a:rPr lang="es-ES" sz="2000" b="0" u="sng" strike="noStrike" spc="-1">
                <a:solidFill>
                  <a:srgbClr val="000000"/>
                </a:solidFill>
                <a:uFillTx/>
                <a:latin typeface="Arial"/>
                <a:hlinkClick r:id="rId15"/>
              </a:rPr>
              <a:t>Figura 2B</a:t>
            </a:r>
            <a:r>
              <a:rPr lang="es-ES" sz="2000" b="0" strike="noStrike" spc="-1">
                <a:solidFill>
                  <a:srgbClr val="000000"/>
                </a:solidFill>
                <a:latin typeface="Arial"/>
              </a:rPr>
              <a:t> ) y el grupo AEP. Ninguno de los 6 pacientes del grupo AEP recibió tratamiento con esteroides. También examinamos todos los hallazgos de HRCT en asociación con las dosis acumuladas de esteroides. Como consecuencia, los pacientes con consolidación del espacio aéreo en la TCAR requirieron una mayor cantidad de esteroides </a:t>
            </a:r>
            <a:endParaRPr lang="es-ES" sz="2000" b="0" strike="noStrike" spc="-1">
              <a:latin typeface="Arial"/>
            </a:endParaRPr>
          </a:p>
          <a:p>
            <a:pPr>
              <a:lnSpc>
                <a:spcPct val="100000"/>
              </a:lnSpc>
            </a:pPr>
            <a:endParaRPr lang="es-ES" sz="2000" b="0" strike="noStrike" spc="-1">
              <a:latin typeface="Arial"/>
            </a:endParaRPr>
          </a:p>
        </p:txBody>
      </p:sp>
      <p:sp>
        <p:nvSpPr>
          <p:cNvPr id="247"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584547EF-F75D-4379-BEAD-C80BC6E07759}" type="slidenum">
              <a:rPr lang="es-ES" sz="1200" b="0" strike="noStrike" spc="-1">
                <a:solidFill>
                  <a:srgbClr val="000000"/>
                </a:solidFill>
                <a:latin typeface="+mn-lt"/>
                <a:ea typeface="+mn-ea"/>
              </a:rPr>
              <a:t>11</a:t>
            </a:fld>
            <a:endParaRPr lang="es-E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noRot="1" noChangeAspect="1"/>
          </p:cNvSpPr>
          <p:nvPr>
            <p:ph type="sldImg"/>
          </p:nvPr>
        </p:nvSpPr>
        <p:spPr>
          <a:xfrm>
            <a:off x="1143000" y="685800"/>
            <a:ext cx="4571640" cy="3428640"/>
          </a:xfrm>
          <a:prstGeom prst="rect">
            <a:avLst/>
          </a:prstGeom>
        </p:spPr>
      </p:sp>
      <p:sp>
        <p:nvSpPr>
          <p:cNvPr id="249"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0" strike="noStrike" spc="-1">
                <a:latin typeface="Arial"/>
              </a:rPr>
              <a:t>BIOMARCADORES</a:t>
            </a:r>
          </a:p>
          <a:p>
            <a:pPr marL="216000" indent="-216000">
              <a:lnSpc>
                <a:spcPct val="100000"/>
              </a:lnSpc>
            </a:pPr>
            <a:endParaRPr lang="es-ES" sz="2000" b="0" strike="noStrike" spc="-1">
              <a:latin typeface="Arial"/>
            </a:endParaRPr>
          </a:p>
          <a:p>
            <a:pPr marL="216000" indent="-216000">
              <a:lnSpc>
                <a:spcPct val="100000"/>
              </a:lnSpc>
            </a:pPr>
            <a:r>
              <a:rPr lang="es-ES" sz="2000" b="0" strike="noStrike" spc="-1">
                <a:latin typeface="Arial"/>
              </a:rPr>
              <a:t>Respir Res 2013 Nov 20;14(1):133. doi: 10.1186/1465-9921-14-133. </a:t>
            </a:r>
          </a:p>
          <a:p>
            <a:pPr marL="216000" indent="-216000">
              <a:lnSpc>
                <a:spcPct val="100000"/>
              </a:lnSpc>
            </a:pPr>
            <a:r>
              <a:rPr lang="es-ES" sz="2000" b="0" strike="noStrike" spc="-1">
                <a:latin typeface="Arial"/>
              </a:rPr>
              <a:t>Serum heat shock protein 47 levels in patients with drug-induced lung disease </a:t>
            </a:r>
          </a:p>
          <a:p>
            <a:pPr marL="216000" indent="-216000">
              <a:lnSpc>
                <a:spcPct val="100000"/>
              </a:lnSpc>
            </a:pPr>
            <a:r>
              <a:rPr lang="es-ES" sz="2000" b="0" strike="noStrike" spc="-1">
                <a:latin typeface="Arial"/>
              </a:rPr>
              <a:t>Tomoyuki Kakugawa</a:t>
            </a:r>
          </a:p>
          <a:p>
            <a:pPr marL="216000" indent="-216000">
              <a:lnSpc>
                <a:spcPct val="100000"/>
              </a:lnSpc>
            </a:pPr>
            <a:endParaRPr lang="es-ES" sz="2000" b="0" strike="noStrike" spc="-1">
              <a:latin typeface="Arial"/>
            </a:endParaRPr>
          </a:p>
          <a:p>
            <a:pPr marL="216000" indent="-216000">
              <a:lnSpc>
                <a:spcPct val="100000"/>
              </a:lnSpc>
            </a:pPr>
            <a:endParaRPr lang="es-ES" sz="2000" b="0" strike="noStrike" spc="-1">
              <a:latin typeface="Arial"/>
            </a:endParaRPr>
          </a:p>
          <a:p>
            <a:pPr marL="216000" indent="-216000">
              <a:lnSpc>
                <a:spcPct val="100000"/>
              </a:lnSpc>
            </a:pPr>
            <a:r>
              <a:rPr lang="es-ES" sz="2000" b="0" strike="noStrike" spc="-1">
                <a:latin typeface="Arial"/>
              </a:rPr>
              <a:t>Cada médico tratante determinó la indicación de glucocorticoides en función del estado del paciente, y estos médicos no conocían los resultados de las pruebas de nivel sérico de HSP47. Todos los pacientes del grupo DAD requirieron la administración de glucocorticoides. La relación P/F fue significativamente menor y el Aa DO </a:t>
            </a:r>
            <a:r>
              <a:rPr lang="es-ES" sz="2000" b="0" strike="noStrike" spc="-1" baseline="-25000">
                <a:latin typeface="Arial"/>
              </a:rPr>
              <a:t>2</a:t>
            </a:r>
            <a:r>
              <a:rPr lang="es-ES" sz="2000" b="0" strike="noStrike" spc="-1">
                <a:latin typeface="Arial"/>
              </a:rPr>
              <a:t>fue significativamente mayor en el grupo de pacientes que requirieron glucocorticoides en comparación con los pacientes que no requirieron glucocorticoides. Los niveles séricos de HSP47 y SP-A fueron significativamente más altos en el grupo de pacientes que requerían glucocorticoides en comparación con los pacientes que no requerían glucocorticoides. Por el contrario, no hubo diferencia en los niveles séricos de KL-6 o SP-D o en los hallazgos del líquido BAL al comparar el grupo de pacientes que requerían glucocorticoides con los pacientes que no requerían glucocorticoides</a:t>
            </a:r>
          </a:p>
          <a:p>
            <a:pPr marL="216000" indent="-216000">
              <a:lnSpc>
                <a:spcPct val="100000"/>
              </a:lnSpc>
            </a:pPr>
            <a:endParaRPr lang="es-ES" sz="2000" b="0" strike="noStrike" spc="-1">
              <a:latin typeface="Arial"/>
            </a:endParaRPr>
          </a:p>
          <a:p>
            <a:pPr marL="216000" indent="-216000">
              <a:lnSpc>
                <a:spcPct val="100000"/>
              </a:lnSpc>
            </a:pPr>
            <a:r>
              <a:rPr lang="es-ES" sz="2000" b="1" strike="noStrike" spc="-1">
                <a:latin typeface="Arial"/>
              </a:rPr>
              <a:t>Antecedentes: </a:t>
            </a:r>
            <a:r>
              <a:rPr lang="es-ES" sz="2000" b="0" strike="noStrike" spc="-1">
                <a:latin typeface="Arial"/>
              </a:rPr>
              <a:t>la proteína de choque térmico (HSP) 47 es una chaperona molecular específica del colágeno que se requiere para la maduración molecular de varios tipos de colágeno. Recientemente informamos que los niveles séricos de HSP47 fueron notablemente más altos en pacientes con exacerbaciones agudas de fibrosis pulmonar idiopática (FPI) en comparación con pacientes con FPI estable, lo que sugiere que los niveles séricos de HSP47 se correlacionan con la actividad de la neumonía intersticial. El objetivo de este estudio fue evaluar los niveles séricos de HSP47 en pacientes con enfermedad pulmonar inducida por fármacos (EPID). </a:t>
            </a:r>
          </a:p>
          <a:p>
            <a:pPr marL="216000" indent="-216000">
              <a:lnSpc>
                <a:spcPct val="100000"/>
              </a:lnSpc>
            </a:pPr>
            <a:r>
              <a:rPr lang="es-ES" sz="2000" b="1" strike="noStrike" spc="-1">
                <a:latin typeface="Arial"/>
              </a:rPr>
              <a:t>Métodos: </a:t>
            </a:r>
            <a:r>
              <a:rPr lang="es-ES" sz="2000" b="0" strike="noStrike" spc="-1">
                <a:latin typeface="Arial"/>
              </a:rPr>
              <a:t>Los resultados de tomografías computarizadas de tórax de alta resolución de 47 pacientes con DILD se clasificaron en uno de cuatro patrones predominantes: neumonía organizada (OP) (n = 4), neumonía intersticial no específica (NSIP) (n = 24), neumonitis por hipersensibilidad (HP) (n = 11), y daño alveolar difuso (DAD) (n = 8). En estos pacientes se midieron los niveles séricos de HSP47, Krebs von den Lungen-6 (KL-6), proteína tensioactiva (SP)-A y SP-D. </a:t>
            </a:r>
          </a:p>
          <a:p>
            <a:pPr marL="216000" indent="-216000">
              <a:lnSpc>
                <a:spcPct val="100000"/>
              </a:lnSpc>
            </a:pPr>
            <a:r>
              <a:rPr lang="es-ES" sz="2000" b="1" strike="noStrike" spc="-1">
                <a:latin typeface="Arial"/>
              </a:rPr>
              <a:t>Resultados: </a:t>
            </a:r>
            <a:r>
              <a:rPr lang="es-ES" sz="2000" b="0" strike="noStrike" spc="-1">
                <a:latin typeface="Arial"/>
              </a:rPr>
              <a:t>Los cocientes PaO2/fracción de oxígeno inspirado (FiO2) (P/F) fueron significativamente menores y la diferencia alvéolo-arterial de oxígeno (Aa DO2) fue significativamente mayor en el grupo DAD que en los otros grupos. Los pacientes con DAD tuvieron los peores resultados entre los diferentes subgrupos. Los pacientes del grupo DAD tenían niveles séricos de HSP47 significativamente más altos que los de otros grupos. Las curvas características operativas del receptor revelaron que HSP47 era superior a KL-6, SP-A y SP-D para discriminar entre el grupo DAD y los otros grupos. El nivel de corte para HSP47 que resultó en la precisión diagnóstica más alta fue 1711.5 pg/mL. La sensibilidad, la especificidad y la precisión diagnóstica fueron del 87,5 %, 97,4 % y 95,7 %, respectivamente. Los niveles séricos de HSP47 en el grupo de pacientes que requerían glucocorticoides fueron significativamente más altos que los de los pacientes que experimentaron una mejoría clínica sin la administración de glucocorticoides. Los niveles séricos de HSP47 también se correlacionaron significativamente con varios parámetros respiratorios. </a:t>
            </a:r>
          </a:p>
          <a:p>
            <a:pPr marL="216000" indent="-216000">
              <a:lnSpc>
                <a:spcPct val="100000"/>
              </a:lnSpc>
            </a:pPr>
            <a:r>
              <a:rPr lang="es-ES" sz="2000" b="1" strike="noStrike" spc="-1">
                <a:latin typeface="Arial"/>
              </a:rPr>
              <a:t>Conclusión: </a:t>
            </a:r>
            <a:r>
              <a:rPr lang="es-ES" sz="2000" b="0" strike="noStrike" spc="-1">
                <a:latin typeface="Arial"/>
              </a:rPr>
              <a:t>Este estudio demostró que los niveles séricos de HSP47 estaban elevados en pacientes con EPID con patrón DAD que tenían los peores resultados entre los diferentes subgrupos, y que esto se correlacionó con la relación P/F y Aa DO2. </a:t>
            </a:r>
          </a:p>
          <a:p>
            <a:pPr marL="216000" indent="-216000">
              <a:lnSpc>
                <a:spcPct val="100000"/>
              </a:lnSpc>
            </a:pPr>
            <a:endParaRPr lang="es-ES" sz="2000" b="0" strike="noStrike" spc="-1">
              <a:latin typeface="Arial"/>
            </a:endParaRPr>
          </a:p>
          <a:p>
            <a:pPr marL="216000" indent="-216000">
              <a:lnSpc>
                <a:spcPct val="100000"/>
              </a:lnSpc>
            </a:pPr>
            <a:r>
              <a:rPr lang="es-ES" sz="2000" b="0" strike="noStrike" spc="-1">
                <a:latin typeface="Arial"/>
              </a:rPr>
              <a:t>*A significant correlation was demonstrated between serum HSP47 levels and the P/F ratio and A-a DO</a:t>
            </a:r>
            <a:r>
              <a:rPr lang="es-ES" sz="2000" b="0" strike="noStrike" spc="-1" baseline="-25000">
                <a:latin typeface="Arial"/>
              </a:rPr>
              <a:t>2</a:t>
            </a:r>
            <a:r>
              <a:rPr lang="es-ES" sz="2000" b="0" strike="noStrike" spc="-1">
                <a:latin typeface="Arial"/>
              </a:rPr>
              <a:t> (Figure </a:t>
            </a:r>
            <a:r>
              <a:rPr lang="es-ES" sz="2000" b="0" u="sng" strike="noStrike" spc="-1">
                <a:solidFill>
                  <a:srgbClr val="000000"/>
                </a:solidFill>
                <a:uFillTx/>
                <a:latin typeface="Arial"/>
                <a:hlinkClick r:id="rId3"/>
              </a:rPr>
              <a:t>2</a:t>
            </a:r>
            <a:r>
              <a:rPr lang="es-ES" sz="2000" b="0" strike="noStrike" spc="-1">
                <a:solidFill>
                  <a:srgbClr val="000000"/>
                </a:solidFill>
                <a:latin typeface="Arial"/>
              </a:rPr>
              <a:t>). In contrast, serum KL-6, SP-A, or SP-D levels did not correlate with the P/F ratio or with A-a DO</a:t>
            </a:r>
            <a:r>
              <a:rPr lang="es-ES" sz="2000" b="0" strike="noStrike" spc="-1" baseline="-25000">
                <a:solidFill>
                  <a:srgbClr val="000000"/>
                </a:solidFill>
                <a:latin typeface="Arial"/>
              </a:rPr>
              <a:t>2</a:t>
            </a:r>
            <a:r>
              <a:rPr lang="es-ES" sz="2000" b="0" strike="noStrike" spc="-1">
                <a:solidFill>
                  <a:srgbClr val="000000"/>
                </a:solidFill>
                <a:latin typeface="Arial"/>
              </a:rPr>
              <a:t> (data not shown).</a:t>
            </a:r>
            <a:endParaRPr lang="es-ES" sz="2000" b="0" strike="noStrike" spc="-1">
              <a:latin typeface="Arial"/>
            </a:endParaRPr>
          </a:p>
          <a:p>
            <a:pPr marL="216000" indent="-216000">
              <a:lnSpc>
                <a:spcPct val="100000"/>
              </a:lnSpc>
            </a:pPr>
            <a:endParaRPr lang="es-ES" sz="2000" b="0" strike="noStrike" spc="-1">
              <a:latin typeface="Arial"/>
            </a:endParaRPr>
          </a:p>
          <a:p>
            <a:pPr marL="216000" indent="-216000">
              <a:lnSpc>
                <a:spcPct val="100000"/>
              </a:lnSpc>
            </a:pPr>
            <a:r>
              <a:rPr lang="es-ES" sz="2000" b="0" strike="noStrike" spc="-1">
                <a:solidFill>
                  <a:srgbClr val="000000"/>
                </a:solidFill>
                <a:latin typeface="Arial"/>
              </a:rPr>
              <a:t>Discusión:</a:t>
            </a:r>
            <a:endParaRPr lang="es-ES" sz="2000" b="0" strike="noStrike" spc="-1">
              <a:latin typeface="Arial"/>
            </a:endParaRPr>
          </a:p>
          <a:p>
            <a:pPr marL="216000" indent="-216000">
              <a:lnSpc>
                <a:spcPct val="100000"/>
              </a:lnSpc>
            </a:pPr>
            <a:r>
              <a:rPr lang="es-ES" sz="2000" b="0" strike="noStrike" spc="-1">
                <a:solidFill>
                  <a:srgbClr val="000000"/>
                </a:solidFill>
                <a:latin typeface="Arial"/>
              </a:rPr>
              <a:t>Este es el primer estudio que investiga la utilidad de la detección de HSP47 en suero en el tratamiento de DILD. Demostramos que los niveles séricos de HSP47 estaban elevados en pacientes con DILD con un patrón DAD que tenían los peores resultados entre los diferentes subgrupos. Todos los pacientes con patrón DAD en TCAR requirieron administración de glucocorticoides, y todos los pacientes que se sometieron a ventilación mecánica o fallecieron dentro de los 30 días tenían el patrón DAD en TCAR. En combinación con los hallazgos de estudios previos [ </a:t>
            </a:r>
            <a:r>
              <a:rPr lang="es-ES" sz="2000" b="0" u="sng" strike="noStrike" spc="-1">
                <a:solidFill>
                  <a:srgbClr val="000000"/>
                </a:solidFill>
                <a:uFillTx/>
                <a:latin typeface="Arial"/>
                <a:hlinkClick r:id="rId4"/>
              </a:rPr>
              <a:t>1</a:t>
            </a:r>
            <a:r>
              <a:rPr lang="es-ES" sz="2000" b="0" strike="noStrike" spc="-1">
                <a:solidFill>
                  <a:srgbClr val="000000"/>
                </a:solidFill>
                <a:latin typeface="Arial"/>
              </a:rPr>
              <a:t> , </a:t>
            </a:r>
            <a:r>
              <a:rPr lang="es-ES" sz="2000" b="0" u="sng" strike="noStrike" spc="-1">
                <a:solidFill>
                  <a:srgbClr val="000000"/>
                </a:solidFill>
                <a:uFillTx/>
                <a:latin typeface="Arial"/>
                <a:hlinkClick r:id="rId5"/>
              </a:rPr>
              <a:t>2</a:t>
            </a:r>
            <a:r>
              <a:rPr lang="es-ES" sz="2000" b="0" strike="noStrike" spc="-1">
                <a:solidFill>
                  <a:srgbClr val="000000"/>
                </a:solidFill>
                <a:latin typeface="Arial"/>
              </a:rPr>
              <a:t>], los presentes datos sugieren que el patrón DAD en HRCT es un factor pronóstico importante en pacientes con EPID. HSP47 fue superior a KL-6, SP-A y SP-D para discriminar entre el DAD y otros grupos. El presente estudio sugirió que HSP47 podría ser un marcador útil para identificar pacientes con DILD con un patrón DAD. Este estudio también mostró que los niveles séricos de HSP47 se correlacionaron significativamente con varios parámetros respiratorios. Además, los niveles séricos de HSP47 fueron significativamente más altos en el grupo de pacientes que requerían glucocorticoides que en los pacientes que no requerían glucocorticoides. Los niveles séricos de HSP47 también tendieron a ser más altos en los no sobrevivientes que en los sobrevivientes. A diferencia de la mayoría de las chaperonas moleculares que reconocen una amplia variedad de proteínas diana, la única proteína sustrato para HSP47 es el colágeno [ </a:t>
            </a:r>
            <a:r>
              <a:rPr lang="es-ES" sz="2000" b="0" u="sng" strike="noStrike" spc="-1">
                <a:solidFill>
                  <a:srgbClr val="000000"/>
                </a:solidFill>
                <a:uFillTx/>
                <a:latin typeface="Arial"/>
                <a:hlinkClick r:id="rId6"/>
              </a:rPr>
              <a:t>12] .</a:t>
            </a:r>
            <a:r>
              <a:rPr lang="es-ES" sz="2000" b="0" strike="noStrike" spc="-1">
                <a:solidFill>
                  <a:srgbClr val="000000"/>
                </a:solidFill>
                <a:latin typeface="Arial"/>
              </a:rPr>
              <a:t>]. Por lo tanto, el aumento de HSP47 podría ser un reflejo específico de la actividad fibrótica pulmonar en pacientes con EPID. </a:t>
            </a:r>
            <a:r>
              <a:rPr lang="es-ES" sz="2000" b="0" u="sng" strike="noStrike" spc="-1">
                <a:solidFill>
                  <a:srgbClr val="000000"/>
                </a:solidFill>
                <a:uFillTx/>
                <a:latin typeface="Arial"/>
                <a:hlinkClick r:id="rId7"/>
              </a:rPr>
              <a:t>Independientemente de la enfermedad primaria </a:t>
            </a:r>
            <a:r>
              <a:rPr lang="es-ES" sz="2000" b="0" u="sng" strike="noStrike" spc="-1">
                <a:solidFill>
                  <a:srgbClr val="000000"/>
                </a:solidFill>
                <a:uFillTx/>
                <a:latin typeface="Arial"/>
                <a:hlinkClick r:id="rId8"/>
              </a:rPr>
              <a:t>,</a:t>
            </a:r>
            <a:r>
              <a:rPr lang="es-ES" sz="2000" b="0" strike="noStrike" spc="-1">
                <a:solidFill>
                  <a:srgbClr val="000000"/>
                </a:solidFill>
                <a:latin typeface="Arial"/>
              </a:rPr>
              <a:t> la regulación positiva de HSP47 es un fenómeno común durante el proceso fibrótico de cualquier órgano [ </a:t>
            </a:r>
            <a:r>
              <a:rPr lang="es-ES" sz="2000" b="0" u="sng" strike="noStrike" spc="-1">
                <a:solidFill>
                  <a:srgbClr val="000000"/>
                </a:solidFill>
                <a:uFillTx/>
                <a:latin typeface="Arial"/>
                <a:hlinkClick r:id="rId9"/>
              </a:rPr>
              <a:t>8-15</a:t>
            </a:r>
            <a:r>
              <a:rPr lang="es-ES" sz="2000" b="0" strike="noStrike" spc="-1">
                <a:solidFill>
                  <a:srgbClr val="000000"/>
                </a:solidFill>
                <a:latin typeface="Arial"/>
              </a:rPr>
              <a:t> , </a:t>
            </a:r>
            <a:r>
              <a:rPr lang="es-ES" sz="2000" b="0" u="sng" strike="noStrike" spc="-1">
                <a:solidFill>
                  <a:srgbClr val="000000"/>
                </a:solidFill>
                <a:uFillTx/>
                <a:latin typeface="Arial"/>
                <a:hlinkClick r:id="rId10"/>
              </a:rPr>
              <a:t>17-19</a:t>
            </a:r>
            <a:r>
              <a:rPr lang="es-ES" sz="2000" b="0" strike="noStrike" spc="-1">
                <a:solidFill>
                  <a:srgbClr val="000000"/>
                </a:solidFill>
                <a:latin typeface="Arial"/>
              </a:rPr>
              <a:t> ]. Por lo tanto, es probable que la evaluación de los niveles séricos de HSP47 pueda ayudar a definir aquellos pacientes en riesgo de desarrollar complicaciones fibróticas y monitorear la respuesta al tratamiento.</a:t>
            </a:r>
            <a:endParaRPr lang="es-ES" sz="2000" b="0" strike="noStrike" spc="-1">
              <a:latin typeface="Arial"/>
            </a:endParaRPr>
          </a:p>
        </p:txBody>
      </p:sp>
      <p:sp>
        <p:nvSpPr>
          <p:cNvPr id="250"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9EE43261-1F1F-486A-A34C-22A1EB924BE9}" type="slidenum">
              <a:rPr lang="es-ES" sz="1200" b="0" strike="noStrike" spc="-1">
                <a:solidFill>
                  <a:srgbClr val="000000"/>
                </a:solidFill>
                <a:latin typeface="+mn-lt"/>
                <a:ea typeface="+mn-ea"/>
              </a:rPr>
              <a:t>12</a:t>
            </a:fld>
            <a:endParaRPr lang="es-E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1143000" y="685800"/>
            <a:ext cx="4571640" cy="3428640"/>
          </a:xfrm>
          <a:prstGeom prst="rect">
            <a:avLst/>
          </a:prstGeom>
        </p:spPr>
      </p:sp>
      <p:sp>
        <p:nvSpPr>
          <p:cNvPr id="252" name="PlaceHolder 2"/>
          <p:cNvSpPr>
            <a:spLocks noGrp="1"/>
          </p:cNvSpPr>
          <p:nvPr>
            <p:ph type="body"/>
          </p:nvPr>
        </p:nvSpPr>
        <p:spPr>
          <a:xfrm>
            <a:off x="1124640" y="4343400"/>
            <a:ext cx="4608000" cy="4114440"/>
          </a:xfrm>
          <a:prstGeom prst="rect">
            <a:avLst/>
          </a:prstGeom>
        </p:spPr>
        <p:txBody>
          <a:bodyPr>
            <a:noAutofit/>
          </a:bodyPr>
          <a:lstStyle/>
          <a:p>
            <a:pPr>
              <a:lnSpc>
                <a:spcPct val="100000"/>
              </a:lnSpc>
            </a:pPr>
            <a:r>
              <a:rPr lang="es-ES" sz="2000" b="0" strike="noStrike" spc="-1">
                <a:latin typeface="Arial"/>
              </a:rPr>
              <a:t>Síndrome de diferenciación asociado al tratamiento de la leucemia aguda: l</a:t>
            </a:r>
            <a:r>
              <a:rPr lang="es-ES" sz="2000" b="1" strike="noStrike" spc="-1">
                <a:latin typeface="Arial"/>
              </a:rPr>
              <a:t>eucemia promielocítica aguda, LAM (mieloide aguda): relacionado con </a:t>
            </a:r>
            <a:r>
              <a:rPr lang="es-ES" sz="2000" b="0" strike="noStrike" spc="-1">
                <a:latin typeface="Arial"/>
              </a:rPr>
              <a:t>producción de citocinas inflamatorias: agente de diferenciación.</a:t>
            </a:r>
          </a:p>
          <a:p>
            <a:pPr>
              <a:lnSpc>
                <a:spcPct val="100000"/>
              </a:lnSpc>
            </a:pPr>
            <a:endParaRPr lang="es-ES" sz="2000" b="0" strike="noStrike" spc="-1">
              <a:latin typeface="Arial"/>
            </a:endParaRPr>
          </a:p>
          <a:p>
            <a:pPr>
              <a:lnSpc>
                <a:spcPct val="100000"/>
              </a:lnSpc>
            </a:pPr>
            <a:r>
              <a:rPr lang="es-ES" sz="2000" b="0" strike="noStrike" spc="-1">
                <a:latin typeface="Arial"/>
              </a:rPr>
              <a:t>Es menos probable que la interrupción de los inhibidores de IDH o FLT3 sea beneficiosa, dada su larga vida media. </a:t>
            </a: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u="sng" strike="noStrike" spc="-1">
                <a:solidFill>
                  <a:srgbClr val="000000"/>
                </a:solidFill>
                <a:uFillTx/>
                <a:latin typeface="Arial"/>
                <a:hlinkClick r:id="rId3"/>
              </a:rPr>
              <a:t>ácido retinoico todo trans</a:t>
            </a:r>
            <a:r>
              <a:rPr lang="es-ES" sz="2000" b="0" strike="noStrike" spc="-1">
                <a:solidFill>
                  <a:srgbClr val="000000"/>
                </a:solidFill>
                <a:latin typeface="Arial"/>
              </a:rPr>
              <a:t> ATRA, ATO  </a:t>
            </a:r>
            <a:r>
              <a:rPr lang="es-ES" sz="2000" b="0" u="sng" strike="noStrike" spc="-1">
                <a:solidFill>
                  <a:srgbClr val="000000"/>
                </a:solidFill>
                <a:uFillTx/>
                <a:latin typeface="Arial"/>
                <a:hlinkClick r:id="rId4"/>
              </a:rPr>
              <a:t>trióxido de arsénico</a:t>
            </a:r>
            <a:r>
              <a:rPr lang="es-ES" sz="2000" b="0" strike="noStrike" spc="-1">
                <a:solidFill>
                  <a:srgbClr val="000000"/>
                </a:solidFill>
                <a:latin typeface="Arial"/>
              </a:rPr>
              <a:t>, inhibidores de isocitrato deshidrogenasa (IDH; p. ej., inhibidor de IDH2, </a:t>
            </a:r>
            <a:r>
              <a:rPr lang="es-ES" sz="2000" b="0" u="sng" strike="noStrike" spc="-1">
                <a:solidFill>
                  <a:srgbClr val="000000"/>
                </a:solidFill>
                <a:uFillTx/>
                <a:latin typeface="Arial"/>
                <a:hlinkClick r:id="rId5"/>
              </a:rPr>
              <a:t>enasidenib</a:t>
            </a:r>
            <a:r>
              <a:rPr lang="es-ES" sz="2000" b="0" strike="noStrike" spc="-1">
                <a:solidFill>
                  <a:srgbClr val="000000"/>
                </a:solidFill>
                <a:latin typeface="Arial"/>
              </a:rPr>
              <a:t> ; inhibidor de IDH1, </a:t>
            </a:r>
            <a:r>
              <a:rPr lang="es-ES" sz="2000" b="0" u="sng" strike="noStrike" spc="-1">
                <a:solidFill>
                  <a:srgbClr val="000000"/>
                </a:solidFill>
                <a:uFillTx/>
                <a:latin typeface="Arial"/>
                <a:hlinkClick r:id="rId6"/>
              </a:rPr>
              <a:t>ivosidenib</a:t>
            </a:r>
            <a:r>
              <a:rPr lang="es-ES" sz="2000" b="0" strike="noStrike" spc="-1">
                <a:solidFill>
                  <a:srgbClr val="000000"/>
                </a:solidFill>
                <a:latin typeface="Arial"/>
              </a:rPr>
              <a:t> ), y tratamiento de AML con FLT3 mutante (tirosina quinasa 3 relacionada con Fms) con </a:t>
            </a:r>
            <a:r>
              <a:rPr lang="es-ES" sz="2000" b="0" u="sng" strike="noStrike" spc="-1">
                <a:solidFill>
                  <a:srgbClr val="000000"/>
                </a:solidFill>
                <a:uFillTx/>
                <a:latin typeface="Arial"/>
                <a:hlinkClick r:id="rId7"/>
              </a:rPr>
              <a:t>gilteritinib</a:t>
            </a:r>
            <a:r>
              <a:rPr lang="es-ES" sz="2000" b="0" strike="noStrike" spc="-1">
                <a:solidFill>
                  <a:srgbClr val="000000"/>
                </a:solidFill>
                <a:latin typeface="Arial"/>
              </a:rPr>
              <a:t> .</a:t>
            </a:r>
            <a:endParaRPr lang="es-ES" sz="2000" b="0" strike="noStrike" spc="-1">
              <a:latin typeface="Arial"/>
            </a:endParaRPr>
          </a:p>
          <a:p>
            <a:pPr>
              <a:lnSpc>
                <a:spcPct val="100000"/>
              </a:lnSpc>
            </a:pPr>
            <a:r>
              <a:rPr lang="es-ES" sz="2000" b="0" strike="noStrike" spc="-1">
                <a:solidFill>
                  <a:srgbClr val="000000"/>
                </a:solidFill>
                <a:latin typeface="Arial"/>
              </a:rPr>
              <a:t>La mayoría de los pacientes se recuperarán con el inicio rápido de glucocorticoides, y la continuación de los agentes de diferenciación permite un tratamiento óptimo de la leucemia.</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Clínica: disnea, fiebre, edema periférico, hipotensión, aumento de peso, derrame pleuropericárdico, insuficiencia renal aguda, dolor musculoesquelético e hiperbilirrubinemia </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SR Frankel. Ann Intern Med 1992 ;117:292-6</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Tallman MS, Andersen JW, Schiffer CA, et al. Clinical description of 44 patients with acute promyelocytic leukemia who developed the retinoic acid syndrome. Tallman MS. Blood 2000; 95:90.</a:t>
            </a:r>
            <a:endParaRPr lang="es-ES" sz="2000" b="0" strike="noStrike" spc="-1">
              <a:latin typeface="Arial"/>
            </a:endParaRPr>
          </a:p>
        </p:txBody>
      </p:sp>
      <p:sp>
        <p:nvSpPr>
          <p:cNvPr id="253"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3C21192D-4835-4B30-9DBF-06CBB70F1FFC}" type="slidenum">
              <a:rPr lang="es-ES" sz="1200" b="0" strike="noStrike" spc="-1">
                <a:solidFill>
                  <a:srgbClr val="000000"/>
                </a:solidFill>
                <a:latin typeface="+mn-lt"/>
                <a:ea typeface="+mn-ea"/>
              </a:rPr>
              <a:t>13</a:t>
            </a:fld>
            <a:endParaRPr lang="es-E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1143000" y="685800"/>
            <a:ext cx="4571640" cy="3428640"/>
          </a:xfrm>
          <a:prstGeom prst="rect">
            <a:avLst/>
          </a:prstGeom>
        </p:spPr>
      </p:sp>
      <p:sp>
        <p:nvSpPr>
          <p:cNvPr id="255"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0" strike="noStrike" spc="-1">
                <a:latin typeface="Arial"/>
              </a:rPr>
              <a:t>ADC sustancia compuesta por un Ac.monoclonal ligado químicamente a un medicamento: </a:t>
            </a:r>
            <a:r>
              <a:rPr lang="es-ES" sz="2000" b="1" strike="noStrike" spc="-1">
                <a:latin typeface="Arial"/>
              </a:rPr>
              <a:t>ADC</a:t>
            </a:r>
            <a:endParaRPr lang="es-ES" sz="2000" b="0" strike="noStrike" spc="-1">
              <a:latin typeface="Arial"/>
            </a:endParaRPr>
          </a:p>
          <a:p>
            <a:pPr marL="216000" indent="-216000">
              <a:lnSpc>
                <a:spcPct val="100000"/>
              </a:lnSpc>
            </a:pPr>
            <a:r>
              <a:rPr lang="es-ES" sz="2000" b="0" strike="noStrike" spc="-1">
                <a:latin typeface="Arial"/>
              </a:rPr>
              <a:t>Sustancia compuesta por un anticuerpo monoclonal ligado químicamente a un medicamento. El anticuerpo monoclonal se une a proteínas específicas o receptores de ciertos tipos de células, como las células cancerosas. El medicamento ligado entra en estas células y las destruye sin dañar otras células. Algunos ADC se utilizan para tratar el cáncer. También se llama conjugado anticuerpo-fármaco.</a:t>
            </a:r>
          </a:p>
          <a:p>
            <a:pPr marL="216000" indent="-216000">
              <a:lnSpc>
                <a:spcPct val="100000"/>
              </a:lnSpc>
            </a:pPr>
            <a:endParaRPr lang="es-ES" sz="2000" b="0" strike="noStrike" spc="-1">
              <a:latin typeface="Arial"/>
            </a:endParaRPr>
          </a:p>
          <a:p>
            <a:pPr marL="216000" indent="-216000">
              <a:lnSpc>
                <a:spcPct val="100000"/>
              </a:lnSpc>
            </a:pPr>
            <a:endParaRPr lang="es-ES" sz="2000" b="0" strike="noStrike" spc="-1">
              <a:latin typeface="Arial"/>
            </a:endParaRPr>
          </a:p>
          <a:p>
            <a:pPr marL="216000" indent="-216000">
              <a:lnSpc>
                <a:spcPct val="100000"/>
              </a:lnSpc>
            </a:pPr>
            <a:r>
              <a:rPr lang="es-ES" sz="2000" b="0" strike="noStrike" spc="-1">
                <a:latin typeface="Arial"/>
              </a:rPr>
              <a:t>Dasatinib</a:t>
            </a:r>
          </a:p>
          <a:p>
            <a:pPr marL="216000" indent="-216000">
              <a:lnSpc>
                <a:spcPct val="100000"/>
              </a:lnSpc>
            </a:pPr>
            <a:endParaRPr lang="es-ES" sz="2000" b="0" strike="noStrike" spc="-1">
              <a:latin typeface="Arial"/>
            </a:endParaRPr>
          </a:p>
          <a:p>
            <a:pPr marL="216000" indent="-216000">
              <a:lnSpc>
                <a:spcPct val="100000"/>
              </a:lnSpc>
            </a:pPr>
            <a:r>
              <a:rPr lang="es-ES" sz="2000" b="0" strike="noStrike" spc="-1">
                <a:latin typeface="Arial"/>
              </a:rPr>
              <a:t>Spagnollo: DI-ILD recurs in approximately one-third of rechallenged cases [65, 66]. However, successful rechallenge (i.e. the safe and efficacious re-administration of a drug previously discontinued due to lung toxicity) after remission of severe DI-ILD has also been reported [67, 68].</a:t>
            </a:r>
          </a:p>
          <a:p>
            <a:pPr marL="216000" indent="-216000">
              <a:lnSpc>
                <a:spcPct val="100000"/>
              </a:lnSpc>
            </a:pPr>
            <a:endParaRPr lang="es-ES" sz="2000" b="0" strike="noStrike" spc="-1">
              <a:latin typeface="Arial"/>
            </a:endParaRPr>
          </a:p>
          <a:p>
            <a:pPr marL="216000" indent="-216000">
              <a:lnSpc>
                <a:spcPct val="100000"/>
              </a:lnSpc>
            </a:pPr>
            <a:r>
              <a:rPr lang="es-ES" sz="1200" b="0" strike="noStrike" spc="-1">
                <a:solidFill>
                  <a:srgbClr val="000000"/>
                </a:solidFill>
                <a:latin typeface="+mn-lt"/>
                <a:ea typeface="+mn-ea"/>
              </a:rPr>
              <a:t>65) Sharma A, Provenzale D, McKusick A, et al. Interstitial pneumonitis after low-dose methotrexate therapy in primary biliary cirrhosis. Gastroenterology 1994; 107: 266–270 </a:t>
            </a:r>
            <a:r>
              <a:rPr lang="es-ES" sz="1200" b="0" strike="noStrike" spc="-1">
                <a:solidFill>
                  <a:srgbClr val="000000"/>
                </a:solidFill>
                <a:latin typeface="Wingdings"/>
                <a:ea typeface="+mn-ea"/>
              </a:rPr>
              <a:t></a:t>
            </a:r>
            <a:r>
              <a:rPr lang="es-ES" sz="1200" b="0" strike="noStrike" spc="-1">
                <a:solidFill>
                  <a:srgbClr val="000000"/>
                </a:solidFill>
                <a:latin typeface="+mn-lt"/>
                <a:ea typeface="+mn-ea"/>
              </a:rPr>
              <a:t> nada de reintroducir</a:t>
            </a:r>
            <a:r>
              <a:t/>
            </a:r>
            <a:br/>
            <a:r>
              <a:rPr lang="es-ES" sz="1200" b="0" strike="noStrike" spc="-1">
                <a:solidFill>
                  <a:srgbClr val="000000"/>
                </a:solidFill>
                <a:latin typeface="+mn-lt"/>
                <a:ea typeface="+mn-ea"/>
              </a:rPr>
              <a:t>66) Imokawa S, Colby TV, Leslie KO, et al. Methotrexate pneumonitis: review of the literature and histopathological findings in nine patients. Eur Respir J 2000; 15: 373–381. </a:t>
            </a:r>
            <a:r>
              <a:rPr lang="es-ES" sz="1200" b="0" strike="noStrike" spc="-1">
                <a:solidFill>
                  <a:srgbClr val="000000"/>
                </a:solidFill>
                <a:latin typeface="Wingdings"/>
                <a:ea typeface="+mn-ea"/>
              </a:rPr>
              <a:t></a:t>
            </a:r>
            <a:r>
              <a:rPr lang="es-ES" sz="1200" b="0" strike="noStrike" spc="-1">
                <a:solidFill>
                  <a:srgbClr val="000000"/>
                </a:solidFill>
                <a:latin typeface="+mn-lt"/>
                <a:ea typeface="+mn-ea"/>
              </a:rPr>
              <a:t> nada de reintroducir</a:t>
            </a:r>
            <a:endParaRPr lang="es-ES" sz="1200" b="0" strike="noStrike" spc="-1">
              <a:latin typeface="Arial"/>
            </a:endParaRPr>
          </a:p>
          <a:p>
            <a:pPr marL="216000" indent="-216000">
              <a:lnSpc>
                <a:spcPct val="100000"/>
              </a:lnSpc>
            </a:pP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67) Gadotti LL, Canedo FSNA, Ribeiro MFSA, et al. Successful drug rechallenge following severe acute alectinib-induced interstitial lung disease in a patient with advanced ALK-rearranged lung adenocarcinoma. Clin Lung Cancer 2021; 22: e481–e486.</a:t>
            </a:r>
            <a:r>
              <a:t/>
            </a:r>
            <a:br/>
            <a:r>
              <a:rPr lang="es-ES" sz="1200" b="0" strike="noStrike" spc="-1">
                <a:solidFill>
                  <a:srgbClr val="000000"/>
                </a:solidFill>
                <a:latin typeface="+mn-lt"/>
                <a:ea typeface="+mn-ea"/>
              </a:rPr>
              <a:t>68)Huang JR, Chou CW, Chao HS. Successful rechallenge of alectinib after remission of severe alectinib-induced interstitial lung disease. J Oncol Pharm Pract 2021; 27: 1311–1314. </a:t>
            </a:r>
            <a:endParaRPr lang="es-ES" sz="1200" b="0" strike="noStrike" spc="-1">
              <a:latin typeface="Arial"/>
            </a:endParaRPr>
          </a:p>
          <a:p>
            <a:pPr marL="216000" indent="-216000">
              <a:lnSpc>
                <a:spcPct val="100000"/>
              </a:lnSpc>
            </a:pPr>
            <a:endParaRPr lang="es-ES" sz="1200" b="0" strike="noStrike" spc="-1">
              <a:latin typeface="Arial"/>
            </a:endParaRPr>
          </a:p>
        </p:txBody>
      </p:sp>
      <p:sp>
        <p:nvSpPr>
          <p:cNvPr id="256"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1D9D0455-5F86-4B27-BBFC-E1378D9FD12C}" type="slidenum">
              <a:rPr lang="es-ES" sz="1200" b="0" strike="noStrike" spc="-1">
                <a:solidFill>
                  <a:srgbClr val="000000"/>
                </a:solidFill>
                <a:latin typeface="+mn-lt"/>
                <a:ea typeface="+mn-ea"/>
              </a:rPr>
              <a:t>14</a:t>
            </a:fld>
            <a:endParaRPr lang="es-E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1143000" y="685800"/>
            <a:ext cx="4571640" cy="3428640"/>
          </a:xfrm>
          <a:prstGeom prst="rect">
            <a:avLst/>
          </a:prstGeom>
        </p:spPr>
      </p:sp>
      <p:sp>
        <p:nvSpPr>
          <p:cNvPr id="258" name="PlaceHolder 2"/>
          <p:cNvSpPr>
            <a:spLocks noGrp="1"/>
          </p:cNvSpPr>
          <p:nvPr>
            <p:ph type="body"/>
          </p:nvPr>
        </p:nvSpPr>
        <p:spPr>
          <a:xfrm>
            <a:off x="1124640" y="4343400"/>
            <a:ext cx="4608000" cy="4114440"/>
          </a:xfrm>
          <a:prstGeom prst="rect">
            <a:avLst/>
          </a:prstGeom>
        </p:spPr>
        <p:txBody>
          <a:bodyPr>
            <a:noAutofit/>
          </a:bodyPr>
          <a:lstStyle/>
          <a:p>
            <a:endParaRPr lang="es-ES" sz="2000" b="0" strike="noStrike" spc="-1">
              <a:latin typeface="Arial"/>
            </a:endParaRPr>
          </a:p>
        </p:txBody>
      </p:sp>
      <p:sp>
        <p:nvSpPr>
          <p:cNvPr id="259"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91D939AA-0008-44CD-BFFC-12B2A6E51233}" type="slidenum">
              <a:rPr lang="es-ES" sz="1200" b="0" strike="noStrike" spc="-1">
                <a:solidFill>
                  <a:srgbClr val="000000"/>
                </a:solidFill>
                <a:latin typeface="+mn-lt"/>
                <a:ea typeface="+mn-ea"/>
              </a:rPr>
              <a:t>15</a:t>
            </a:fld>
            <a:endParaRPr lang="es-E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1143000" y="685800"/>
            <a:ext cx="4571640" cy="3428640"/>
          </a:xfrm>
          <a:prstGeom prst="rect">
            <a:avLst/>
          </a:prstGeom>
        </p:spPr>
      </p:sp>
      <p:sp>
        <p:nvSpPr>
          <p:cNvPr id="219"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1" strike="noStrike" spc="-1">
                <a:latin typeface="Arial"/>
              </a:rPr>
              <a:t>Open Respir Med J. 2012; 6: 63–74. </a:t>
            </a:r>
            <a:endParaRPr lang="es-ES" sz="2000" b="0" strike="noStrike" spc="-1">
              <a:latin typeface="Arial"/>
            </a:endParaRPr>
          </a:p>
          <a:p>
            <a:pPr marL="216000" indent="-216000">
              <a:lnSpc>
                <a:spcPct val="100000"/>
              </a:lnSpc>
            </a:pPr>
            <a:r>
              <a:rPr lang="es-ES" sz="2000" b="1" strike="noStrike" spc="-1">
                <a:latin typeface="Arial"/>
              </a:rPr>
              <a:t>Published online 2012 Jul 27. doi: 10.2174/1874306401206010063</a:t>
            </a:r>
            <a:endParaRPr lang="es-ES" sz="2000" b="0" strike="noStrike" spc="-1">
              <a:latin typeface="Arial"/>
            </a:endParaRPr>
          </a:p>
          <a:p>
            <a:pPr marL="216000" indent="-216000">
              <a:lnSpc>
                <a:spcPct val="100000"/>
              </a:lnSpc>
            </a:pPr>
            <a:r>
              <a:rPr lang="es-ES" sz="2000" b="1" strike="noStrike" spc="-1">
                <a:latin typeface="Arial"/>
              </a:rPr>
              <a:t>PMCID: PMC3415629</a:t>
            </a:r>
            <a:endParaRPr lang="es-ES" sz="2000" b="0" strike="noStrike" spc="-1">
              <a:latin typeface="Arial"/>
            </a:endParaRPr>
          </a:p>
          <a:p>
            <a:pPr marL="216000" indent="-216000">
              <a:lnSpc>
                <a:spcPct val="100000"/>
              </a:lnSpc>
            </a:pPr>
            <a:r>
              <a:rPr lang="es-ES" sz="2000" b="1" strike="noStrike" spc="-1">
                <a:latin typeface="Arial"/>
              </a:rPr>
              <a:t>PMID: 22896776</a:t>
            </a:r>
            <a:endParaRPr lang="es-ES" sz="2000" b="0" strike="noStrike" spc="-1">
              <a:latin typeface="Arial"/>
            </a:endParaRPr>
          </a:p>
          <a:p>
            <a:pPr marL="216000" indent="-216000">
              <a:lnSpc>
                <a:spcPct val="100000"/>
              </a:lnSpc>
            </a:pPr>
            <a:r>
              <a:rPr lang="es-ES" sz="2000" b="1" strike="noStrike" spc="-1">
                <a:latin typeface="Arial"/>
              </a:rPr>
              <a:t>Drug Induced Interstitial Lung Disease</a:t>
            </a:r>
            <a:endParaRPr lang="es-ES" sz="2000" b="0" strike="noStrike" spc="-1">
              <a:latin typeface="Arial"/>
            </a:endParaRPr>
          </a:p>
          <a:p>
            <a:pPr marL="216000" indent="-216000">
              <a:lnSpc>
                <a:spcPct val="100000"/>
              </a:lnSpc>
            </a:pPr>
            <a:r>
              <a:rPr lang="es-ES" sz="2000" b="1" strike="noStrike" spc="-1">
                <a:latin typeface="Arial"/>
              </a:rPr>
              <a:t>Martin Schwaiblmair,</a:t>
            </a:r>
            <a:endParaRPr lang="es-ES" sz="2000" b="0" strike="noStrike" spc="-1">
              <a:latin typeface="Arial"/>
            </a:endParaRPr>
          </a:p>
          <a:p>
            <a:pPr marL="216000" indent="-216000">
              <a:lnSpc>
                <a:spcPct val="100000"/>
              </a:lnSpc>
            </a:pPr>
            <a:endParaRPr lang="es-ES" sz="2000" b="0" strike="noStrike" spc="-1">
              <a:latin typeface="Arial"/>
            </a:endParaRPr>
          </a:p>
          <a:p>
            <a:pPr marL="216000" indent="-216000">
              <a:lnSpc>
                <a:spcPct val="100000"/>
              </a:lnSpc>
            </a:pPr>
            <a:endParaRPr lang="es-ES" sz="2000" b="0" strike="noStrike" spc="-1">
              <a:latin typeface="Arial"/>
            </a:endParaRPr>
          </a:p>
          <a:p>
            <a:pPr marL="216000" indent="-216000">
              <a:lnSpc>
                <a:spcPct val="100000"/>
              </a:lnSpc>
            </a:pPr>
            <a:r>
              <a:rPr lang="es-ES" sz="2000" b="1" strike="noStrike" spc="-1">
                <a:latin typeface="Arial"/>
              </a:rPr>
              <a:t>PRONÓSTICO</a:t>
            </a:r>
            <a:endParaRPr lang="es-ES" sz="2000" b="0" strike="noStrike" spc="-1">
              <a:latin typeface="Arial"/>
            </a:endParaRPr>
          </a:p>
          <a:p>
            <a:pPr marL="216000" indent="-216000">
              <a:lnSpc>
                <a:spcPct val="100000"/>
              </a:lnSpc>
            </a:pPr>
            <a:r>
              <a:rPr lang="es-ES" sz="2000" b="0" strike="noStrike" spc="-1">
                <a:latin typeface="Arial"/>
              </a:rPr>
              <a:t>El pronóstico de la EPID aguda puede ser satisfactorio si el diagnóstico se realiza de manera temprana. Por lo tanto, se podría lograr una recuperación completa. Por otro lado, la falta de reconocimiento de una enfermedad pulmonar mediada por fármacos puede conducir a una morbilidad y mortalidad significativas. El pronóstico es variable y depende del fármaco específico y de la gravedad clínica, fisiológica y patológica subyacente de la enfermedad pulmonar. Las complicaciones típicas de la DILD son la fibrosis pulmonar y la insuficiencia respiratoria que requiere ventilación mecánica. Desafortunadamente, si no se detiene la lesión inicial o la reparación anormal de la lesión, el daño tisular progresivo puede conducir a un empeoramiento del deterioro fisiológico e incluso a la muerte.</a:t>
            </a:r>
          </a:p>
          <a:p>
            <a:pPr marL="216000" indent="-216000">
              <a:lnSpc>
                <a:spcPct val="100000"/>
              </a:lnSpc>
            </a:pPr>
            <a:r>
              <a:rPr lang="es-ES" sz="2000" b="0" strike="noStrike" spc="-1">
                <a:latin typeface="Arial"/>
              </a:rPr>
              <a:t>El pronóstico no parece estar relacionado con la gravedad del cuadro clínico inicial o con la naturaleza del trastorno neoplásico subyacente, sino con el grado de fibrosis pulmonar [ 114 </a:t>
            </a:r>
            <a:r>
              <a:rPr lang="es-ES" sz="2000" b="0" u="sng" strike="noStrike" spc="-1">
                <a:solidFill>
                  <a:srgbClr val="000000"/>
                </a:solidFill>
                <a:uFillTx/>
                <a:latin typeface="Arial"/>
                <a:hlinkClick r:id="rId3"/>
              </a:rPr>
              <a:t>]</a:t>
            </a:r>
            <a:r>
              <a:rPr lang="es-ES" sz="2000" b="0" strike="noStrike" spc="-1">
                <a:solidFill>
                  <a:srgbClr val="000000"/>
                </a:solidFill>
                <a:latin typeface="Arial"/>
              </a:rPr>
              <a:t> . La mortalidad en la toxicidad pulmonar aguda por amiodarona se acerca al 40-50%, a pesar de la suspensión del fármaco y la terapia con corticosteroides. En general, la mortalidad en la toxicidad pulmonar por amiodarona es inferior al 10 % en pacientes ambulatorios, pero es mayor (20-33 %) en pacientes que se diagnostican más tarde o que requieren ingreso hospitalario por esta afección [ 101 </a:t>
            </a:r>
            <a:r>
              <a:rPr lang="es-ES" sz="2000" b="0" u="sng" strike="noStrike" spc="-1">
                <a:solidFill>
                  <a:srgbClr val="000000"/>
                </a:solidFill>
                <a:uFillTx/>
                <a:latin typeface="Arial"/>
                <a:hlinkClick r:id="rId4"/>
              </a:rPr>
              <a:t>,</a:t>
            </a:r>
            <a:r>
              <a:rPr lang="es-ES" sz="2000" b="0" strike="noStrike" spc="-1">
                <a:solidFill>
                  <a:srgbClr val="000000"/>
                </a:solidFill>
                <a:latin typeface="Arial"/>
              </a:rPr>
              <a:t> 115 </a:t>
            </a:r>
            <a:r>
              <a:rPr lang="es-ES" sz="2000" b="0" u="sng" strike="noStrike" spc="-1">
                <a:solidFill>
                  <a:srgbClr val="000000"/>
                </a:solidFill>
                <a:uFillTx/>
                <a:latin typeface="Arial"/>
                <a:hlinkClick r:id="rId5"/>
              </a:rPr>
              <a:t>]</a:t>
            </a:r>
            <a:r>
              <a:rPr lang="es-ES" sz="2000" b="0" strike="noStrike" spc="-1">
                <a:solidFill>
                  <a:srgbClr val="000000"/>
                </a:solidFill>
                <a:latin typeface="Arial"/>
              </a:rPr>
              <a:t> . En pulmón con metotrexato, una tasa de mortalidad del 15% en una serie subraya la necesidad de un manejo cuidadoso de esta condición [ </a:t>
            </a:r>
            <a:r>
              <a:rPr lang="es-ES" sz="2000" b="0" u="sng" strike="noStrike" spc="-1">
                <a:solidFill>
                  <a:srgbClr val="000000"/>
                </a:solidFill>
                <a:uFillTx/>
                <a:latin typeface="Arial"/>
                <a:hlinkClick r:id="rId6"/>
              </a:rPr>
              <a:t>116</a:t>
            </a:r>
            <a:r>
              <a:rPr lang="es-ES" sz="2000" b="0" strike="noStrike" spc="-1">
                <a:solidFill>
                  <a:srgbClr val="000000"/>
                </a:solidFill>
                <a:latin typeface="Arial"/>
              </a:rPr>
              <a:t> ].</a:t>
            </a:r>
            <a:endParaRPr lang="es-ES" sz="2000" b="0" strike="noStrike" spc="-1">
              <a:latin typeface="Arial"/>
            </a:endParaRPr>
          </a:p>
          <a:p>
            <a:pPr marL="216000" indent="-216000">
              <a:lnSpc>
                <a:spcPct val="100000"/>
              </a:lnSpc>
            </a:pPr>
            <a:endParaRPr lang="es-ES" sz="2000" b="0" strike="noStrike" spc="-1">
              <a:latin typeface="Arial"/>
            </a:endParaRPr>
          </a:p>
          <a:p>
            <a:pPr marL="216000" indent="-216000">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rPr>
              <a:t>Open Respir Med J. 2012; 6: 63–74. </a:t>
            </a:r>
            <a:endParaRPr lang="es-ES" sz="2000" b="0" strike="noStrike" spc="-1">
              <a:latin typeface="Arial"/>
            </a:endParaRPr>
          </a:p>
          <a:p>
            <a:pPr>
              <a:lnSpc>
                <a:spcPct val="100000"/>
              </a:lnSpc>
            </a:pPr>
            <a:r>
              <a:rPr lang="es-ES" sz="2000" b="1" strike="noStrike" spc="-1">
                <a:solidFill>
                  <a:srgbClr val="000000"/>
                </a:solidFill>
                <a:latin typeface="Arial"/>
              </a:rPr>
              <a:t>TRATAMIENTO</a:t>
            </a:r>
            <a:endParaRPr lang="es-ES" sz="2000" b="0" strike="noStrike" spc="-1">
              <a:latin typeface="Arial"/>
            </a:endParaRPr>
          </a:p>
          <a:p>
            <a:pPr>
              <a:lnSpc>
                <a:spcPct val="100000"/>
              </a:lnSpc>
            </a:pPr>
            <a:r>
              <a:rPr lang="es-ES" sz="2000" b="0" strike="noStrike" spc="-1">
                <a:solidFill>
                  <a:srgbClr val="000000"/>
                </a:solidFill>
                <a:latin typeface="Arial"/>
              </a:rPr>
              <a:t>El objetivo principal del tratamiento es suprimir la respuesta inflamatoria y prevenir el depósito de tejido fibrótico. La estrategia de manejo depende de la gravedad de la enfermedad. En un primer paso se debe retirar la medicación y el tratamiento de la EPID consiste en el manejo adecuado de los síntomas pulmonares, luego de descartadas otras posibilidades y alta sospecha de EPID. Idealmente, los síntomas deben remitir y el manejo incluye atención de apoyo. Los episodios agudos de enfermedad pulmonar inducida por fármacos generalmente desaparecen 24 a 48 horas después de suspender el fármaco, pero los síndromes crónicos pueden tardar más en resolverse. Debido a que la hipoxemia es común en DILD, a menudo se prescribe oxigenoterapia suplementaria.</a:t>
            </a:r>
            <a:endParaRPr lang="es-ES" sz="2000" b="0" strike="noStrike" spc="-1">
              <a:latin typeface="Arial"/>
            </a:endParaRPr>
          </a:p>
          <a:p>
            <a:pPr>
              <a:lnSpc>
                <a:spcPct val="100000"/>
              </a:lnSpc>
            </a:pPr>
            <a:r>
              <a:rPr lang="es-ES" sz="2000" b="0" strike="noStrike" spc="-1">
                <a:solidFill>
                  <a:srgbClr val="000000"/>
                </a:solidFill>
                <a:latin typeface="Arial"/>
              </a:rPr>
              <a:t>En segundo lugar, si la enfermedad inducida por fármacos citotóxicos es grave o parece progresar a pesar de la eliminación de la exposición adicional al fármaco, se recomienda un curso empírico de glucocorticoides. En ciertas DILD como BOOP, neumonía eosinofílica y HP, existe evidencia de que los corticosteroides pueden acelerar la resolución de los síntomas. La neumonía eosinofílica aguda inducida por fármacos generalmente responde a la abstinencia del fármaco y la terapia con corticosteroides, pero tiende a recaer si el paciente vuelve a recibir el fármaco, especialmente en el contexto de la abstinencia temprana de corticosteroides. En tercer lugar, en otras entidades como la fibrosis pulmonar, los corticosteroides no tienen ningún papel y la enfermedad puede ser progresiva incluso después de retirar el agente causal. Si un paciente vuelve a ser expuesto al fármaco, los síntomas pueden reaparecer o no. Esta es una decisión que debe sopesarse cuidadosamente según la gravedad de la toxicidad pulmonar relacionada con el fármaco y la morbilidad asociada con no tratar la enfermedad subyacente. Si hay agentes alternativos disponibles, deben usarse.</a:t>
            </a:r>
            <a:endParaRPr lang="es-ES" sz="2000" b="0" strike="noStrike" spc="-1">
              <a:latin typeface="Arial"/>
            </a:endParaRPr>
          </a:p>
          <a:p>
            <a:pPr>
              <a:lnSpc>
                <a:spcPct val="100000"/>
              </a:lnSpc>
            </a:pPr>
            <a:r>
              <a:rPr lang="es-ES" sz="2000" b="0" strike="noStrike" spc="-1">
                <a:solidFill>
                  <a:srgbClr val="000000"/>
                </a:solidFill>
                <a:latin typeface="Arial"/>
              </a:rPr>
              <a:t>Debido a que muchos pacientes con DILD son tratados con medicamentos inmunosupresores y tienen un riesgo ligeramente mayor de desarrollar infecciones, los pacientes con DILD deben recibir una vacuna antineumocócica y una vacuna anual contra el virus de la influenza. Además, la tuberculosis puede estar asociada con la terapia con anticuerpos monoclonales anti-factor de necrosis tumoral. El aumento del riesgo con el tratamiento anti-TNF precoz y la ausencia de un correcto tratamiento quimioprofiláctico favorecen la reactivación de la tuberculosis latente [ </a:t>
            </a:r>
            <a:r>
              <a:rPr lang="es-ES" sz="2000" b="0" u="sng" strike="noStrike" spc="-1">
                <a:solidFill>
                  <a:srgbClr val="000000"/>
                </a:solidFill>
                <a:uFillTx/>
                <a:latin typeface="Arial"/>
                <a:hlinkClick r:id="rId7"/>
              </a:rPr>
              <a:t>113</a:t>
            </a:r>
            <a:r>
              <a:rPr lang="es-ES" sz="2000" b="0" strike="noStrike" spc="-1">
                <a:solidFill>
                  <a:srgbClr val="000000"/>
                </a:solidFill>
                <a:latin typeface="Arial"/>
              </a:rPr>
              <a:t> ]. Es necesaria una mayor conciencia de los pacientes con factores de riesgo, en particular el origen étnico, para facilitar una orientación más adecuada de la quimioprofilaxis [ </a:t>
            </a:r>
            <a:r>
              <a:rPr lang="es-ES" sz="2000" b="0" u="sng" strike="noStrike" spc="-1">
                <a:solidFill>
                  <a:srgbClr val="000000"/>
                </a:solidFill>
                <a:uFillTx/>
                <a:latin typeface="Arial"/>
                <a:hlinkClick r:id="rId3"/>
              </a:rPr>
              <a:t>114</a:t>
            </a:r>
            <a:r>
              <a:rPr lang="es-ES" sz="2000" b="0" strike="noStrike" spc="-1">
                <a:solidFill>
                  <a:srgbClr val="000000"/>
                </a:solidFill>
                <a:latin typeface="Arial"/>
              </a:rPr>
              <a:t> ].</a:t>
            </a:r>
            <a:endParaRPr lang="es-ES" sz="2000" b="0" strike="noStrike" spc="-1">
              <a:latin typeface="Arial"/>
            </a:endParaRPr>
          </a:p>
          <a:p>
            <a:pPr>
              <a:lnSpc>
                <a:spcPct val="100000"/>
              </a:lnSpc>
            </a:pPr>
            <a:endParaRPr lang="es-ES" sz="2000" b="0" strike="noStrike" spc="-1">
              <a:latin typeface="Arial"/>
            </a:endParaRPr>
          </a:p>
        </p:txBody>
      </p:sp>
      <p:sp>
        <p:nvSpPr>
          <p:cNvPr id="220"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5D34304C-24F8-469C-B304-4599C0DB97DD}" type="slidenum">
              <a:rPr lang="es-ES" sz="1200" b="0" strike="noStrike" spc="-1">
                <a:solidFill>
                  <a:srgbClr val="000000"/>
                </a:solidFill>
                <a:latin typeface="+mn-lt"/>
                <a:ea typeface="+mn-ea"/>
              </a:rPr>
              <a:t>2</a:t>
            </a:fld>
            <a:endParaRPr lang="es-E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1143000" y="685800"/>
            <a:ext cx="4571640" cy="3428640"/>
          </a:xfrm>
          <a:prstGeom prst="rect">
            <a:avLst/>
          </a:prstGeom>
        </p:spPr>
      </p:sp>
      <p:sp>
        <p:nvSpPr>
          <p:cNvPr id="222"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0" strike="noStrike" spc="-1">
                <a:latin typeface="Arial"/>
              </a:rPr>
              <a:t>agentes citotóxicos 21,1% (16/76); agente dirigido molecularmente, 9,5% (2/21); e ICI, 17,4% (4/23</a:t>
            </a:r>
          </a:p>
        </p:txBody>
      </p:sp>
      <p:sp>
        <p:nvSpPr>
          <p:cNvPr id="223"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F416F384-2D5C-4C6F-BC0A-6DD9EBA04A26}" type="slidenum">
              <a:rPr lang="es-ES" sz="1200" b="0" strike="noStrike" spc="-1">
                <a:solidFill>
                  <a:srgbClr val="000000"/>
                </a:solidFill>
                <a:latin typeface="+mn-lt"/>
                <a:ea typeface="+mn-ea"/>
              </a:rPr>
              <a:t>3</a:t>
            </a:fld>
            <a:endParaRPr lang="es-E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1143000" y="685800"/>
            <a:ext cx="4571640" cy="3428640"/>
          </a:xfrm>
          <a:prstGeom prst="rect">
            <a:avLst/>
          </a:prstGeom>
        </p:spPr>
      </p:sp>
      <p:sp>
        <p:nvSpPr>
          <p:cNvPr id="225"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0" strike="noStrike" spc="-1">
                <a:latin typeface="Arial"/>
              </a:rPr>
              <a:t>Spagnollo</a:t>
            </a:r>
          </a:p>
          <a:p>
            <a:pPr marL="216000" indent="-216000">
              <a:lnSpc>
                <a:spcPct val="100000"/>
              </a:lnSpc>
            </a:pPr>
            <a:endParaRPr lang="es-ES" sz="2000" b="0" strike="noStrike" spc="-1">
              <a:latin typeface="Arial"/>
            </a:endParaRPr>
          </a:p>
          <a:p>
            <a:pPr>
              <a:lnSpc>
                <a:spcPct val="100000"/>
              </a:lnSpc>
            </a:pPr>
            <a:r>
              <a:rPr lang="es-ES" sz="1200" b="0" strike="noStrike" spc="-1">
                <a:solidFill>
                  <a:srgbClr val="000000"/>
                </a:solidFill>
                <a:latin typeface="+mn-lt"/>
                <a:ea typeface="+mn-ea"/>
              </a:rPr>
              <a:t>Management of patients with drug-induced interstitial lung disease. #: careful continuation of antineoplastic drugs/immunotherapy may be considered (grade 1 and grade 2 toxicities), particularly in the absence of valid alternative treatment options; ¶: multidisciplinary discussion in a reference centre highly recommended; +: depending on disease severity. </a:t>
            </a:r>
            <a:endParaRPr lang="es-ES" sz="1200" b="0" strike="noStrike" spc="-1">
              <a:latin typeface="Arial"/>
            </a:endParaRPr>
          </a:p>
          <a:p>
            <a:pPr>
              <a:lnSpc>
                <a:spcPct val="100000"/>
              </a:lnSpc>
            </a:pPr>
            <a:endParaRPr lang="es-ES" sz="1200" b="0" strike="noStrike" spc="-1">
              <a:latin typeface="Arial"/>
            </a:endParaRPr>
          </a:p>
          <a:p>
            <a:pPr>
              <a:lnSpc>
                <a:spcPct val="100000"/>
              </a:lnSpc>
            </a:pPr>
            <a:endParaRPr lang="es-ES" sz="1200" b="0" strike="noStrike" spc="-1">
              <a:latin typeface="Arial"/>
            </a:endParaRPr>
          </a:p>
          <a:p>
            <a:pPr>
              <a:lnSpc>
                <a:spcPct val="100000"/>
              </a:lnSpc>
            </a:pPr>
            <a:r>
              <a:rPr lang="es-ES" sz="2000" b="0" strike="noStrike" spc="-1">
                <a:solidFill>
                  <a:srgbClr val="000000"/>
                </a:solidFill>
                <a:latin typeface="+mn-lt"/>
                <a:ea typeface="+mn-ea"/>
              </a:rPr>
              <a:t>Up to date: </a:t>
            </a:r>
            <a:endParaRPr lang="es-ES" sz="2000" b="0" strike="noStrike" spc="-1">
              <a:latin typeface="Arial"/>
            </a:endParaRPr>
          </a:p>
          <a:p>
            <a:pPr>
              <a:lnSpc>
                <a:spcPct val="100000"/>
              </a:lnSpc>
            </a:pPr>
            <a:r>
              <a:rPr lang="es-ES" sz="2000" b="0" strike="noStrike" spc="-1">
                <a:solidFill>
                  <a:srgbClr val="000000"/>
                </a:solidFill>
                <a:latin typeface="+mn-lt"/>
                <a:ea typeface="+mn-ea"/>
              </a:rPr>
              <a:t>TRATAMIENTO: En general, el tratamiento de la lesión pulmonar inducida por agentes antineoplásicos es más empírico que basado en la evidencia. Los componentes clave incluyen la interrupción del fármaco, la terapia con glucocorticoides y la atención de apoyo.</a:t>
            </a:r>
            <a:endParaRPr lang="es-ES" sz="2000" b="0" strike="noStrike" spc="-1">
              <a:latin typeface="Arial"/>
            </a:endParaRPr>
          </a:p>
          <a:p>
            <a:pPr>
              <a:lnSpc>
                <a:spcPct val="100000"/>
              </a:lnSpc>
            </a:pPr>
            <a:r>
              <a:rPr lang="es-ES" sz="2000" b="0" strike="noStrike" spc="-1">
                <a:solidFill>
                  <a:srgbClr val="000000"/>
                </a:solidFill>
                <a:latin typeface="+mn-lt"/>
                <a:ea typeface="+mn-ea"/>
              </a:rPr>
              <a:t>Interrupción del fármaco  :  para la mayoría de los agentes antineoplásicos, ningún tratamiento específico ha demostrado ser eficaz además de la interrupción del agente agresor sospechoso. En general, la sospecha de toxicidad pulmonar significativa justifica la suspensión del fármaco. Sin embargo, el médico involucrado en el proceso de toma de decisiones debe sopesar cuidadosamente los riesgos y beneficios, así como la disponibilidad de tratamientos alternativos, ya que la interrupción del fármaco puede resultar en la eliminación de un agente altamente eficaz.</a:t>
            </a:r>
            <a:endParaRPr lang="es-ES" sz="2000" b="0" strike="noStrike" spc="-1">
              <a:latin typeface="Arial"/>
            </a:endParaRPr>
          </a:p>
          <a:p>
            <a:pPr>
              <a:lnSpc>
                <a:spcPct val="100000"/>
              </a:lnSpc>
            </a:pPr>
            <a:r>
              <a:rPr lang="es-ES" sz="2000" b="0" strike="noStrike" spc="-1">
                <a:solidFill>
                  <a:srgbClr val="000000"/>
                </a:solidFill>
                <a:latin typeface="+mn-lt"/>
                <a:ea typeface="+mn-ea"/>
              </a:rPr>
              <a:t>Una excepción a esta regla es el síndrome de diferenciación observado en pacientes con leucemia promielocítica aguda que son tratados con un agente de diferenciación (es decir, </a:t>
            </a:r>
            <a:r>
              <a:rPr lang="es-ES" sz="2000" b="0" u="sng" strike="noStrike" spc="-1">
                <a:solidFill>
                  <a:srgbClr val="000000"/>
                </a:solidFill>
                <a:uFillTx/>
                <a:latin typeface="+mn-lt"/>
                <a:ea typeface="+mn-ea"/>
                <a:hlinkClick r:id="rId3"/>
              </a:rPr>
              <a:t>ácido retinoico todo trans</a:t>
            </a:r>
            <a:r>
              <a:rPr lang="es-ES" sz="2000" b="0" strike="noStrike" spc="-1">
                <a:solidFill>
                  <a:srgbClr val="000000"/>
                </a:solidFill>
                <a:latin typeface="+mn-lt"/>
                <a:ea typeface="+mn-ea"/>
              </a:rPr>
              <a:t> o </a:t>
            </a:r>
            <a:r>
              <a:rPr lang="es-ES" sz="2000" b="0" u="sng" strike="noStrike" spc="-1">
                <a:solidFill>
                  <a:srgbClr val="000000"/>
                </a:solidFill>
                <a:uFillTx/>
                <a:latin typeface="+mn-lt"/>
                <a:ea typeface="+mn-ea"/>
                <a:hlinkClick r:id="rId4"/>
              </a:rPr>
              <a:t>trióxido de arsénico</a:t>
            </a:r>
            <a:r>
              <a:rPr lang="es-ES" sz="2000" b="0" strike="noStrike" spc="-1">
                <a:solidFill>
                  <a:srgbClr val="000000"/>
                </a:solidFill>
                <a:latin typeface="+mn-lt"/>
                <a:ea typeface="+mn-ea"/>
              </a:rPr>
              <a:t> ). En el síndrome de diferenciación, por lo general se puede continuar con el agente de diferenciación, siempre que se inicie rápidamente la terapia con glucocorticoides [ </a:t>
            </a:r>
            <a:r>
              <a:rPr lang="es-ES" sz="2000" b="0" u="sng" strike="noStrike" spc="-1">
                <a:solidFill>
                  <a:srgbClr val="000000"/>
                </a:solidFill>
                <a:uFillTx/>
                <a:latin typeface="+mn-lt"/>
                <a:ea typeface="+mn-ea"/>
                <a:hlinkClick r:id="rId5"/>
              </a:rPr>
              <a:t>30</a:t>
            </a:r>
            <a:r>
              <a:rPr lang="es-ES" sz="2000" b="0" strike="noStrike" spc="-1">
                <a:solidFill>
                  <a:srgbClr val="000000"/>
                </a:solidFill>
                <a:latin typeface="+mn-lt"/>
                <a:ea typeface="+mn-ea"/>
              </a:rPr>
              <a:t> ]. Sin embargo, el desarrollo de compromiso respiratorio severo puede forzar la interrupción del agente diferenciador. (Consulte </a:t>
            </a:r>
            <a:r>
              <a:rPr lang="es-ES" sz="2000" b="0" u="sng" strike="noStrike" spc="-1">
                <a:solidFill>
                  <a:srgbClr val="000000"/>
                </a:solidFill>
                <a:uFillTx/>
                <a:latin typeface="+mn-lt"/>
                <a:ea typeface="+mn-ea"/>
                <a:hlinkClick r:id="rId6"/>
              </a:rPr>
              <a:t>"Síndrome de diferenciación asociado con el tratamiento de la leucemia aguda"</a:t>
            </a:r>
            <a:r>
              <a:rPr lang="es-ES" sz="2000" b="0" strike="noStrike" spc="-1">
                <a:solidFill>
                  <a:srgbClr val="000000"/>
                </a:solidFill>
                <a:latin typeface="+mn-lt"/>
                <a:ea typeface="+mn-ea"/>
              </a:rPr>
              <a:t> .)</a:t>
            </a:r>
            <a:endParaRPr lang="es-ES" sz="2000" b="0" strike="noStrike" spc="-1">
              <a:latin typeface="Arial"/>
            </a:endParaRPr>
          </a:p>
          <a:p>
            <a:pPr>
              <a:lnSpc>
                <a:spcPct val="100000"/>
              </a:lnSpc>
            </a:pPr>
            <a:r>
              <a:rPr lang="es-ES" sz="2000" b="0" strike="noStrike" spc="-1">
                <a:solidFill>
                  <a:srgbClr val="000000"/>
                </a:solidFill>
                <a:latin typeface="+mn-lt"/>
                <a:ea typeface="+mn-ea"/>
              </a:rPr>
              <a:t>Glucocorticoides  :  la decisión de iniciar la terapia con glucocorticoides generalmente depende de la gravedad y la rapidez del empeoramiento de la insuficiencia pulmonar. La evidencia que respalda el beneficio de los glucocorticoides en el contexto de la toxicidad pulmonar inducida por fármacos es en gran medida observacional [ </a:t>
            </a:r>
            <a:r>
              <a:rPr lang="es-ES" sz="2000" b="0" u="sng" strike="noStrike" spc="-1">
                <a:solidFill>
                  <a:srgbClr val="000000"/>
                </a:solidFill>
                <a:uFillTx/>
                <a:latin typeface="+mn-lt"/>
                <a:ea typeface="+mn-ea"/>
                <a:hlinkClick r:id="rId7"/>
              </a:rPr>
              <a:t>27</a:t>
            </a:r>
            <a:r>
              <a:rPr lang="es-ES" sz="2000" b="0" strike="noStrike" spc="-1">
                <a:solidFill>
                  <a:srgbClr val="000000"/>
                </a:solidFill>
                <a:latin typeface="+mn-lt"/>
                <a:ea typeface="+mn-ea"/>
              </a:rPr>
              <a:t> ]. El apoyo adicional proviene de la observación de que un patrón histopatológico compatible con la capacidad de respuesta a los glucocorticoides (p. ej., neumonía intersticial inespecífica, neumonía organizada, neumonía eosinofílica) a menudo se observa en pacientes con inicio agudo o subagudo de toxicidad pulmonar que se someten a una biopsia pulmonar. Sin embargo, los médicos a menudo se enfrentan a la elección de iniciar o no glucocorticoides sistémicos antes de que se disponga de un diagnóstico histopatológico.</a:t>
            </a:r>
            <a:endParaRPr lang="es-ES" sz="2000" b="0" strike="noStrike" spc="-1">
              <a:latin typeface="Arial"/>
            </a:endParaRPr>
          </a:p>
          <a:p>
            <a:pPr>
              <a:lnSpc>
                <a:spcPct val="100000"/>
              </a:lnSpc>
            </a:pPr>
            <a:r>
              <a:rPr lang="es-ES" sz="2000" b="0" strike="noStrike" spc="-1">
                <a:solidFill>
                  <a:srgbClr val="000000"/>
                </a:solidFill>
                <a:latin typeface="+mn-lt"/>
                <a:ea typeface="+mn-ea"/>
              </a:rPr>
              <a:t>Para los pacientes que tienen neumonitis estable o que mejora, con la excepción del síndrome de diferenciación descrito anteriormente, los glucocorticoides generalmente se suspenden mientras se observa una mejoría espontánea, ya que la resolución de la toxicidad pulmonar a menudo acompaña a la interrupción del fármaco.</a:t>
            </a:r>
            <a:endParaRPr lang="es-ES" sz="2000" b="0" strike="noStrike" spc="-1">
              <a:latin typeface="Arial"/>
            </a:endParaRPr>
          </a:p>
          <a:p>
            <a:pPr>
              <a:lnSpc>
                <a:spcPct val="100000"/>
              </a:lnSpc>
            </a:pPr>
            <a:r>
              <a:rPr lang="es-ES" sz="2000" b="0" strike="noStrike" spc="-1">
                <a:solidFill>
                  <a:srgbClr val="000000"/>
                </a:solidFill>
                <a:latin typeface="+mn-lt"/>
                <a:ea typeface="+mn-ea"/>
              </a:rPr>
              <a:t>Por el contrario, la terapia empírica con glucocorticoides generalmente se inicia en un paciente que tiene una toxicidad pulmonar rápidamente progresiva o más grave, aunque faltan pruebas de ensayos aleatorios que respalden esta práctica. La toxicidad pulmonar grave se caracteriza por disnea en reposo, disminución de la saturación de oxígeno por debajo del 90 % o más del 4 % desde el inicio, empeoramiento del estado clínico o necesidad de soporte ventilatorio. De acuerdo con los criterios comunes de toxicidad del Instituto Nacional del Cáncer (NCI-CTC) utilizados para clasificar la gravedad de la neumonitis/infiltrados pulmonares, esta gravedad constituye una toxicidad de grado 3 o 4 ( </a:t>
            </a:r>
            <a:r>
              <a:rPr lang="es-ES" sz="2000" b="0" u="sng" strike="noStrike" spc="-1">
                <a:solidFill>
                  <a:srgbClr val="000000"/>
                </a:solidFill>
                <a:uFillTx/>
                <a:latin typeface="+mn-lt"/>
                <a:ea typeface="+mn-ea"/>
                <a:hlinkClick r:id="rId8"/>
              </a:rPr>
              <a:t>tabla 3</a:t>
            </a:r>
            <a:r>
              <a:rPr lang="es-ES" sz="2000" b="0" strike="noStrike" spc="-1">
                <a:solidFill>
                  <a:srgbClr val="000000"/>
                </a:solidFill>
                <a:latin typeface="+mn-lt"/>
                <a:ea typeface="+mn-ea"/>
              </a:rPr>
              <a:t> ).</a:t>
            </a:r>
            <a:endParaRPr lang="es-ES" sz="2000" b="0" strike="noStrike" spc="-1">
              <a:latin typeface="Arial"/>
            </a:endParaRPr>
          </a:p>
          <a:p>
            <a:pPr>
              <a:lnSpc>
                <a:spcPct val="100000"/>
              </a:lnSpc>
            </a:pPr>
            <a:r>
              <a:rPr lang="es-ES" sz="2000" b="0" strike="noStrike" spc="-1">
                <a:solidFill>
                  <a:srgbClr val="000000"/>
                </a:solidFill>
                <a:latin typeface="+mn-lt"/>
                <a:ea typeface="+mn-ea"/>
              </a:rPr>
              <a:t>Las posibles excepciones al uso empírico de glucocorticoides incluirían pacientes con una fuerte contraindicación para los glucocorticoides y aquellos con evidencia de un proceso de enfermedad que es poco probable que responda a los glucocorticoides, como la enfermedad venooclusiva o la neumonía intersticial habitual avanzada. (Ver </a:t>
            </a:r>
            <a:r>
              <a:rPr lang="es-ES" sz="2000" b="0" u="sng" strike="noStrike" spc="-1">
                <a:solidFill>
                  <a:srgbClr val="000000"/>
                </a:solidFill>
                <a:uFillTx/>
                <a:latin typeface="+mn-lt"/>
                <a:ea typeface="+mn-ea"/>
                <a:hlinkClick r:id="rId9"/>
              </a:rPr>
              <a:t>"Epidemiología, patogenia, evaluación clínica y diagnóstico de la enfermedad venooclusiva pulmonar/hemangiomatosis capilar pulmonar en adultos", apartado de 'Evaluación y abordaje del diagnóstico clínico'</a:t>
            </a:r>
            <a:r>
              <a:rPr lang="es-ES" sz="2000" b="0" strike="noStrike" spc="-1">
                <a:solidFill>
                  <a:srgbClr val="000000"/>
                </a:solidFill>
                <a:latin typeface="+mn-lt"/>
                <a:ea typeface="+mn-ea"/>
              </a:rPr>
              <a:t> y </a:t>
            </a:r>
            <a:r>
              <a:rPr lang="es-ES" sz="2000" b="0" u="sng" strike="noStrike" spc="-1">
                <a:solidFill>
                  <a:srgbClr val="000000"/>
                </a:solidFill>
                <a:uFillTx/>
                <a:latin typeface="+mn-lt"/>
                <a:ea typeface="+mn-ea"/>
                <a:hlinkClick r:id="rId10"/>
              </a:rPr>
              <a:t>"Neumonías intersticiales idiopáticas: clasificación y patología", apartado de ' Neumonía intersticial habitual'</a:t>
            </a:r>
            <a:r>
              <a:rPr lang="es-ES" sz="2000" b="0" strike="noStrike" spc="-1">
                <a:solidFill>
                  <a:srgbClr val="000000"/>
                </a:solidFill>
                <a:latin typeface="+mn-lt"/>
                <a:ea typeface="+mn-ea"/>
              </a:rPr>
              <a:t> y </a:t>
            </a:r>
            <a:r>
              <a:rPr lang="es-ES" sz="2000" b="0" u="sng" strike="noStrike" spc="-1">
                <a:solidFill>
                  <a:srgbClr val="000000"/>
                </a:solidFill>
                <a:uFillTx/>
                <a:latin typeface="+mn-lt"/>
                <a:ea typeface="+mn-ea"/>
                <a:hlinkClick r:id="rId11"/>
              </a:rPr>
              <a:t>"Tratamiento de la fibrosis pulmonar idiopática"</a:t>
            </a:r>
            <a:r>
              <a:rPr lang="es-ES" sz="2000" b="0" strike="noStrike" spc="-1">
                <a:solidFill>
                  <a:srgbClr val="000000"/>
                </a:solidFill>
                <a:latin typeface="+mn-lt"/>
                <a:ea typeface="+mn-ea"/>
              </a:rPr>
              <a:t> .)</a:t>
            </a:r>
            <a:endParaRPr lang="es-ES" sz="2000" b="0" strike="noStrike" spc="-1">
              <a:latin typeface="Arial"/>
            </a:endParaRPr>
          </a:p>
          <a:p>
            <a:pPr>
              <a:lnSpc>
                <a:spcPct val="100000"/>
              </a:lnSpc>
            </a:pPr>
            <a:r>
              <a:rPr lang="es-ES" sz="2000" b="0" strike="noStrike" spc="-1">
                <a:solidFill>
                  <a:srgbClr val="000000"/>
                </a:solidFill>
                <a:latin typeface="+mn-lt"/>
                <a:ea typeface="+mn-ea"/>
              </a:rPr>
              <a:t>Al considerar la opción de la terapia con glucocorticoides sistémicos, es obligatorio excluir una etiología infecciosa con tinciones y cultivos apropiados, que a menudo incluyen BAL. La terapia antimicrobiana empírica dirigida a patógenos probables a menudo está indicada mientras se realizan procedimientos de diagnóstico y cultivos. (Consulte </a:t>
            </a:r>
            <a:r>
              <a:rPr lang="es-ES" sz="2000" b="0" u="sng" strike="noStrike" spc="-1">
                <a:solidFill>
                  <a:srgbClr val="000000"/>
                </a:solidFill>
                <a:uFillTx/>
                <a:latin typeface="+mn-lt"/>
                <a:ea typeface="+mn-ea"/>
                <a:hlinkClick r:id="rId12"/>
              </a:rPr>
              <a:t>'Broncoscopia'</a:t>
            </a:r>
            <a:r>
              <a:rPr lang="es-ES" sz="2000" b="0" strike="noStrike" spc="-1">
                <a:solidFill>
                  <a:srgbClr val="000000"/>
                </a:solidFill>
                <a:latin typeface="+mn-lt"/>
                <a:ea typeface="+mn-ea"/>
              </a:rPr>
              <a:t> arriba y </a:t>
            </a:r>
            <a:r>
              <a:rPr lang="es-ES" sz="2000" b="0" u="sng" strike="noStrike" spc="-1">
                <a:solidFill>
                  <a:srgbClr val="000000"/>
                </a:solidFill>
                <a:uFillTx/>
                <a:latin typeface="+mn-lt"/>
                <a:ea typeface="+mn-ea"/>
                <a:hlinkClick r:id="rId13"/>
              </a:rPr>
              <a:t>'Biopsia'</a:t>
            </a:r>
            <a:r>
              <a:rPr lang="es-ES" sz="2000" b="0" strike="noStrike" spc="-1">
                <a:solidFill>
                  <a:srgbClr val="000000"/>
                </a:solidFill>
                <a:latin typeface="+mn-lt"/>
                <a:ea typeface="+mn-ea"/>
              </a:rPr>
              <a:t> arriba).</a:t>
            </a:r>
            <a:endParaRPr lang="es-ES" sz="2000" b="0" strike="noStrike" spc="-1">
              <a:latin typeface="Arial"/>
            </a:endParaRPr>
          </a:p>
          <a:p>
            <a:pPr>
              <a:lnSpc>
                <a:spcPct val="100000"/>
              </a:lnSpc>
            </a:pPr>
            <a:r>
              <a:rPr lang="es-ES" sz="2000" b="0" strike="noStrike" spc="-1">
                <a:solidFill>
                  <a:srgbClr val="000000"/>
                </a:solidFill>
                <a:latin typeface="+mn-lt"/>
                <a:ea typeface="+mn-ea"/>
              </a:rPr>
              <a:t>No existe un programa establecido de tratamiento con glucocorticoides, pero el compromiso respiratorio grave a menudo se trata con 40 a 60 mg de </a:t>
            </a:r>
            <a:r>
              <a:rPr lang="es-ES" sz="2000" b="0" u="sng" strike="noStrike" spc="-1">
                <a:solidFill>
                  <a:srgbClr val="000000"/>
                </a:solidFill>
                <a:uFillTx/>
                <a:latin typeface="+mn-lt"/>
                <a:ea typeface="+mn-ea"/>
                <a:hlinkClick r:id="rId14"/>
              </a:rPr>
              <a:t>prednisona al día; </a:t>
            </a:r>
            <a:r>
              <a:rPr lang="es-ES" sz="2000" b="0" strike="noStrike" spc="-1">
                <a:solidFill>
                  <a:srgbClr val="000000"/>
                </a:solidFill>
                <a:latin typeface="+mn-lt"/>
                <a:ea typeface="+mn-ea"/>
              </a:rPr>
              <a:t>glucocorticoides intravenosos (p. ej., </a:t>
            </a:r>
            <a:r>
              <a:rPr lang="es-ES" sz="2000" b="0" u="sng" strike="noStrike" spc="-1">
                <a:solidFill>
                  <a:srgbClr val="000000"/>
                </a:solidFill>
                <a:uFillTx/>
                <a:latin typeface="+mn-lt"/>
                <a:ea typeface="+mn-ea"/>
                <a:hlinkClick r:id="rId15"/>
              </a:rPr>
              <a:t>metilprednisolona</a:t>
            </a:r>
            <a:r>
              <a:rPr lang="es-ES" sz="2000" b="0" strike="noStrike" spc="-1">
                <a:solidFill>
                  <a:srgbClr val="000000"/>
                </a:solidFill>
                <a:latin typeface="+mn-lt"/>
                <a:ea typeface="+mn-ea"/>
              </a:rPr>
              <a:t>con dosis de hasta 1 g al día durante tres días) se han utilizado en pacientes con insuficiencia respiratoria inminente o que requieren ventilación mecánica. Si la respuesta del paciente lo permite, la reducción gradual de la dosis oral puede llevarse a cabo durante uno o dos meses. La terapia con glucocorticoides sistémicos se asocia con una serie de efectos adversos, incluida la infección oportunista. Dependiendo del grado de inmunosupresión debido a agentes concomitantes, trasplante de células hematopoyéticas, malignidad subyacente o SIDA, puede estar indicada la profilaxis. Las indicaciones para la profilaxis de Pneumocystis jirovecii se discuten por separado. (Ver </a:t>
            </a:r>
            <a:r>
              <a:rPr lang="es-ES" sz="2000" b="0" u="sng" strike="noStrike" spc="-1">
                <a:solidFill>
                  <a:srgbClr val="000000"/>
                </a:solidFill>
                <a:uFillTx/>
                <a:latin typeface="+mn-lt"/>
                <a:ea typeface="+mn-ea"/>
                <a:hlinkClick r:id="rId16"/>
              </a:rPr>
              <a:t>"Efectos secundarios principales de los glucocorticoides sistémicos"</a:t>
            </a:r>
            <a:r>
              <a:rPr lang="es-ES" sz="2000" b="0" strike="noStrike" spc="-1">
                <a:solidFill>
                  <a:srgbClr val="000000"/>
                </a:solidFill>
                <a:latin typeface="+mn-lt"/>
                <a:ea typeface="+mn-ea"/>
              </a:rPr>
              <a:t> y </a:t>
            </a:r>
            <a:r>
              <a:rPr lang="es-ES" sz="2000" b="0" u="sng" strike="noStrike" spc="-1">
                <a:solidFill>
                  <a:srgbClr val="000000"/>
                </a:solidFill>
                <a:uFillTx/>
                <a:latin typeface="+mn-lt"/>
                <a:ea typeface="+mn-ea"/>
                <a:hlinkClick r:id="rId17"/>
              </a:rPr>
              <a:t>"Tratamiento y prevención de la neumonía por Pneumocystis en pacientes sin VIH", sección sobre 'Profilaxis'</a:t>
            </a:r>
            <a:endParaRPr lang="es-ES" sz="2000" b="0" strike="noStrike" spc="-1">
              <a:latin typeface="Arial"/>
            </a:endParaRPr>
          </a:p>
          <a:p>
            <a:pPr>
              <a:lnSpc>
                <a:spcPct val="100000"/>
              </a:lnSpc>
            </a:pPr>
            <a:r>
              <a:rPr lang="es-ES" sz="2000" b="0" strike="noStrike" spc="-1">
                <a:solidFill>
                  <a:srgbClr val="000000"/>
                </a:solidFill>
                <a:latin typeface="+mn-lt"/>
                <a:ea typeface="+mn-ea"/>
              </a:rPr>
              <a:t>Atención de apoyo  :  la atención de apoyo puede incluir oxígeno suplementario, medicamentos broncodilatadores inhalados (p. ej., agonistas beta) cuando hay evidencia de broncoconstricción (p. ej., sibilancias, obstrucción del flujo de aire en las pruebas de función pulmonar) y ventilación mecánica, si está clínicamente indicada [ </a:t>
            </a:r>
            <a:r>
              <a:rPr lang="es-ES" sz="2000" b="0" u="sng" strike="noStrike" spc="-1">
                <a:solidFill>
                  <a:srgbClr val="000000"/>
                </a:solidFill>
                <a:uFillTx/>
                <a:latin typeface="+mn-lt"/>
                <a:ea typeface="+mn-ea"/>
                <a:hlinkClick r:id="rId18"/>
              </a:rPr>
              <a:t>12,31</a:t>
            </a:r>
            <a:r>
              <a:rPr lang="es-ES" sz="2000" b="0" strike="noStrike" spc="-1">
                <a:solidFill>
                  <a:srgbClr val="000000"/>
                </a:solidFill>
                <a:latin typeface="+mn-lt"/>
                <a:ea typeface="+mn-ea"/>
              </a:rPr>
              <a:t> ] .</a:t>
            </a:r>
            <a:endParaRPr lang="es-ES" sz="2000" b="0" strike="noStrike" spc="-1">
              <a:latin typeface="Arial"/>
            </a:endParaRPr>
          </a:p>
          <a:p>
            <a:pPr>
              <a:lnSpc>
                <a:spcPct val="100000"/>
              </a:lnSpc>
            </a:pPr>
            <a:r>
              <a:rPr lang="es-ES" sz="2000" b="0" strike="noStrike" spc="-1">
                <a:solidFill>
                  <a:srgbClr val="000000"/>
                </a:solidFill>
                <a:latin typeface="+mn-lt"/>
                <a:ea typeface="+mn-ea"/>
              </a:rPr>
              <a:t>Particularmente en pacientes que han recibido </a:t>
            </a:r>
            <a:r>
              <a:rPr lang="es-ES" sz="2000" b="0" u="sng" strike="noStrike" spc="-1">
                <a:solidFill>
                  <a:srgbClr val="000000"/>
                </a:solidFill>
                <a:uFillTx/>
                <a:latin typeface="+mn-lt"/>
                <a:ea typeface="+mn-ea"/>
                <a:hlinkClick r:id="rId19"/>
              </a:rPr>
              <a:t>bleomicina</a:t>
            </a:r>
            <a:r>
              <a:rPr lang="es-ES" sz="2000" b="0" strike="noStrike" spc="-1">
                <a:solidFill>
                  <a:srgbClr val="000000"/>
                </a:solidFill>
                <a:latin typeface="+mn-lt"/>
                <a:ea typeface="+mn-ea"/>
              </a:rPr>
              <a:t> , debe evitarse el oxígeno suplementario usando altas concentraciones inspiradas de O2; El oxígeno suplementario solo debe agregarse cuando la saturación de oxígeno está por debajo del 89 por ciento y luego debe titularse a una saturación de oxígeno de 89 a 93 por ciento. (Consulte </a:t>
            </a:r>
            <a:r>
              <a:rPr lang="es-ES" sz="2000" b="0" u="sng" strike="noStrike" spc="-1">
                <a:solidFill>
                  <a:srgbClr val="000000"/>
                </a:solidFill>
                <a:uFillTx/>
                <a:latin typeface="+mn-lt"/>
                <a:ea typeface="+mn-ea"/>
                <a:hlinkClick r:id="rId20"/>
              </a:rPr>
              <a:t>"Lesión pulmonar inducida por bleomicina", sección "Fracción alta de oxígeno inspirado"</a:t>
            </a:r>
            <a:r>
              <a:rPr lang="es-ES" sz="2000" b="0" strike="noStrike" spc="-1">
                <a:solidFill>
                  <a:srgbClr val="000000"/>
                </a:solidFill>
                <a:latin typeface="+mn-lt"/>
                <a:ea typeface="+mn-ea"/>
              </a:rPr>
              <a:t> y </a:t>
            </a:r>
            <a:r>
              <a:rPr lang="es-ES" sz="2000" b="0" u="sng" strike="noStrike" spc="-1">
                <a:solidFill>
                  <a:srgbClr val="000000"/>
                </a:solidFill>
                <a:uFillTx/>
                <a:latin typeface="+mn-lt"/>
                <a:ea typeface="+mn-ea"/>
                <a:hlinkClick r:id="rId21"/>
              </a:rPr>
              <a:t>"Lesión pulmonar inducida por bleomicina"</a:t>
            </a:r>
            <a:r>
              <a:rPr lang="es-ES" sz="2000" b="0" strike="noStrike" spc="-1">
                <a:solidFill>
                  <a:srgbClr val="000000"/>
                </a:solidFill>
                <a:latin typeface="+mn-lt"/>
                <a:ea typeface="+mn-ea"/>
              </a:rPr>
              <a:t> .)</a:t>
            </a:r>
            <a:endParaRPr lang="es-ES" sz="2000" b="0" strike="noStrike" spc="-1">
              <a:latin typeface="Arial"/>
            </a:endParaRPr>
          </a:p>
          <a:p>
            <a:pPr>
              <a:lnSpc>
                <a:spcPct val="100000"/>
              </a:lnSpc>
            </a:pPr>
            <a:r>
              <a:rPr lang="es-ES" sz="2000" b="0" strike="noStrike" spc="-1">
                <a:solidFill>
                  <a:srgbClr val="000000"/>
                </a:solidFill>
                <a:latin typeface="+mn-lt"/>
                <a:ea typeface="+mn-ea"/>
              </a:rPr>
              <a:t>Nueva provocación  :  la decisión de reintroducir el mismo fármaco en un paciente que se ha recuperado de la toxicidad pulmonar inducida por el fármaco debe tomarse caso por caso y debe basarse en el agente individual, la gravedad de la reacción y la disponibilidad de terapias alternativas. Cuando el diagnóstico de toxicidad pulmonar sintomática por un agente antineoplásico es razonablemente seguro, generalmente no reintroducimos el agente. Sin embargo hay algunas excepciones. Por ejemplo, se informó una nueva exposición exitosa con los agentes diferenciadores (es decir, </a:t>
            </a:r>
            <a:r>
              <a:rPr lang="es-ES" sz="2000" b="0" u="sng" strike="noStrike" spc="-1">
                <a:solidFill>
                  <a:srgbClr val="000000"/>
                </a:solidFill>
                <a:uFillTx/>
                <a:latin typeface="+mn-lt"/>
                <a:ea typeface="+mn-ea"/>
                <a:hlinkClick r:id="rId3"/>
              </a:rPr>
              <a:t>ácido retinoico todo trans</a:t>
            </a:r>
            <a:r>
              <a:rPr lang="es-ES" sz="2000" b="0" strike="noStrike" spc="-1">
                <a:solidFill>
                  <a:srgbClr val="000000"/>
                </a:solidFill>
                <a:latin typeface="+mn-lt"/>
                <a:ea typeface="+mn-ea"/>
              </a:rPr>
              <a:t> o </a:t>
            </a:r>
            <a:r>
              <a:rPr lang="es-ES" sz="2000" b="0" u="sng" strike="noStrike" spc="-1">
                <a:solidFill>
                  <a:srgbClr val="000000"/>
                </a:solidFill>
                <a:uFillTx/>
                <a:latin typeface="+mn-lt"/>
                <a:ea typeface="+mn-ea"/>
                <a:hlinkClick r:id="rId4"/>
              </a:rPr>
              <a:t>trióxido de arsénico</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22"/>
              </a:rPr>
              <a:t>dasatinib</a:t>
            </a:r>
            <a:r>
              <a:rPr lang="es-ES" sz="2000" b="0" strike="noStrike" spc="-1">
                <a:solidFill>
                  <a:srgbClr val="000000"/>
                </a:solidFill>
                <a:latin typeface="+mn-lt"/>
                <a:ea typeface="+mn-ea"/>
              </a:rPr>
              <a:t> y posiblemente </a:t>
            </a:r>
            <a:r>
              <a:rPr lang="es-ES" sz="2000" b="0" u="sng" strike="noStrike" spc="-1">
                <a:solidFill>
                  <a:srgbClr val="000000"/>
                </a:solidFill>
                <a:uFillTx/>
                <a:latin typeface="+mn-lt"/>
                <a:ea typeface="+mn-ea"/>
                <a:hlinkClick r:id="rId23"/>
              </a:rPr>
              <a:t>temsirolimus</a:t>
            </a:r>
            <a:r>
              <a:rPr lang="es-ES" sz="2000" b="0" strike="noStrike" spc="-1">
                <a:solidFill>
                  <a:srgbClr val="000000"/>
                </a:solidFill>
                <a:latin typeface="+mn-lt"/>
                <a:ea typeface="+mn-ea"/>
              </a:rPr>
              <a:t> o </a:t>
            </a:r>
            <a:r>
              <a:rPr lang="es-ES" sz="2000" b="0" u="sng" strike="noStrike" spc="-1">
                <a:solidFill>
                  <a:srgbClr val="000000"/>
                </a:solidFill>
                <a:uFillTx/>
                <a:latin typeface="+mn-lt"/>
                <a:ea typeface="+mn-ea"/>
                <a:hlinkClick r:id="rId24"/>
              </a:rPr>
              <a:t>everolimus</a:t>
            </a:r>
            <a:r>
              <a:rPr lang="es-ES" sz="2000" b="0" strike="noStrike" spc="-1">
                <a:solidFill>
                  <a:srgbClr val="000000"/>
                </a:solidFill>
                <a:latin typeface="+mn-lt"/>
                <a:ea typeface="+mn-ea"/>
              </a:rPr>
              <a:t> . (Ver </a:t>
            </a:r>
            <a:r>
              <a:rPr lang="es-ES" sz="2000" b="0" u="sng" strike="noStrike" spc="-1">
                <a:solidFill>
                  <a:srgbClr val="000000"/>
                </a:solidFill>
                <a:uFillTx/>
                <a:latin typeface="+mn-lt"/>
                <a:ea typeface="+mn-ea"/>
                <a:hlinkClick r:id="rId6"/>
              </a:rPr>
              <a:t>"Síndrome de diferenciación asociado al tratamiento de la leucemia aguda"</a:t>
            </a:r>
            <a:r>
              <a:rPr lang="es-ES" sz="2000" b="0" strike="noStrike" spc="-1">
                <a:solidFill>
                  <a:srgbClr val="000000"/>
                </a:solidFill>
                <a:latin typeface="+mn-lt"/>
                <a:ea typeface="+mn-ea"/>
              </a:rPr>
              <a:t> y </a:t>
            </a:r>
            <a:r>
              <a:rPr lang="es-ES" sz="2000" b="0" u="sng" strike="noStrike" spc="-1">
                <a:solidFill>
                  <a:srgbClr val="000000"/>
                </a:solidFill>
                <a:uFillTx/>
                <a:latin typeface="+mn-lt"/>
                <a:ea typeface="+mn-ea"/>
                <a:hlinkClick r:id="rId25"/>
              </a:rPr>
              <a:t>"Toxicidad pulmonar asociada al tratamiento antineoplásico: Agentes dirigidos molecularmente", apartado sobre 'Inhibidores de la tirosina quinasa Bcr-Abl'</a:t>
            </a:r>
            <a:r>
              <a:rPr lang="es-ES" sz="2000" b="0" strike="noStrike" spc="-1">
                <a:solidFill>
                  <a:srgbClr val="000000"/>
                </a:solidFill>
                <a:latin typeface="+mn-lt"/>
                <a:ea typeface="+mn-ea"/>
              </a:rPr>
              <a:t> y </a:t>
            </a:r>
            <a:r>
              <a:rPr lang="es-ES" sz="2000" b="0" u="sng" strike="noStrike" spc="-1">
                <a:solidFill>
                  <a:srgbClr val="000000"/>
                </a:solidFill>
                <a:uFillTx/>
                <a:latin typeface="+mn-lt"/>
                <a:ea typeface="+mn-ea"/>
                <a:hlinkClick r:id="rId26"/>
              </a:rPr>
              <a:t>"Toxicidad pulmonar asociada al tratamiento antineoplásico: Agentes dirigidos molecularmente", apartado sobre 'Rapamicina y análogos'</a:t>
            </a:r>
            <a:r>
              <a:rPr lang="es-ES" sz="2000" b="0" strike="noStrike" spc="-1">
                <a:solidFill>
                  <a:srgbClr val="000000"/>
                </a:solidFill>
                <a:latin typeface="+mn-lt"/>
                <a:ea typeface="+mn-ea"/>
              </a:rPr>
              <a:t> .)</a:t>
            </a:r>
            <a:endParaRPr lang="es-ES" sz="2000" b="0" strike="noStrike" spc="-1">
              <a:latin typeface="Arial"/>
            </a:endParaRPr>
          </a:p>
          <a:p>
            <a:pPr>
              <a:lnSpc>
                <a:spcPct val="100000"/>
              </a:lnSpc>
            </a:pPr>
            <a:endParaRPr lang="es-ES" sz="2000" b="0" strike="noStrike" spc="-1">
              <a:latin typeface="Arial"/>
            </a:endParaRPr>
          </a:p>
        </p:txBody>
      </p:sp>
      <p:sp>
        <p:nvSpPr>
          <p:cNvPr id="226"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676FE581-4338-40E7-9F02-39B552D2C43C}" type="slidenum">
              <a:rPr lang="es-ES" sz="1200" b="0" strike="noStrike" spc="-1">
                <a:solidFill>
                  <a:srgbClr val="000000"/>
                </a:solidFill>
                <a:latin typeface="+mn-lt"/>
                <a:ea typeface="+mn-ea"/>
              </a:rPr>
              <a:t>4</a:t>
            </a:fld>
            <a:endParaRPr lang="es-E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1143000" y="685800"/>
            <a:ext cx="4571640" cy="3428640"/>
          </a:xfrm>
          <a:prstGeom prst="rect">
            <a:avLst/>
          </a:prstGeom>
        </p:spPr>
      </p:sp>
      <p:sp>
        <p:nvSpPr>
          <p:cNvPr id="228" name="PlaceHolder 2"/>
          <p:cNvSpPr>
            <a:spLocks noGrp="1"/>
          </p:cNvSpPr>
          <p:nvPr>
            <p:ph type="body"/>
          </p:nvPr>
        </p:nvSpPr>
        <p:spPr>
          <a:xfrm>
            <a:off x="1124640" y="4343400"/>
            <a:ext cx="4608000" cy="4114440"/>
          </a:xfrm>
          <a:prstGeom prst="rect">
            <a:avLst/>
          </a:prstGeom>
        </p:spPr>
        <p:txBody>
          <a:bodyPr>
            <a:noAutofit/>
          </a:bodyPr>
          <a:lstStyle/>
          <a:p>
            <a:pPr>
              <a:lnSpc>
                <a:spcPct val="100000"/>
              </a:lnSpc>
            </a:pPr>
            <a:r>
              <a:rPr lang="es-ES" sz="2000" b="1" strike="noStrike" spc="-1">
                <a:latin typeface="Arial"/>
              </a:rPr>
              <a:t>Consensus statement for the diagnosis and treatment of drug-induced lung injuries. Kubo K</a:t>
            </a:r>
            <a:endParaRPr lang="es-ES" sz="2000" b="0" strike="noStrike" spc="-1">
              <a:latin typeface="Arial"/>
            </a:endParaRPr>
          </a:p>
          <a:p>
            <a:pPr>
              <a:lnSpc>
                <a:spcPct val="100000"/>
              </a:lnSpc>
            </a:pPr>
            <a:r>
              <a:rPr lang="es-ES" sz="2000" b="1" strike="noStrike" spc="-1">
                <a:latin typeface="Arial"/>
              </a:rPr>
              <a:t>Respir Investig 2013 Dec;51(4):260-77</a:t>
            </a:r>
            <a:endParaRPr lang="es-ES" sz="2000" b="0" strike="noStrike" spc="-1">
              <a:latin typeface="Arial"/>
            </a:endParaRPr>
          </a:p>
          <a:p>
            <a:pPr>
              <a:lnSpc>
                <a:spcPct val="100000"/>
              </a:lnSpc>
            </a:pPr>
            <a:r>
              <a:rPr lang="es-ES" sz="2000" b="1" strike="noStrike" spc="-1">
                <a:latin typeface="Arial"/>
              </a:rPr>
              <a:t>Declaración de Consenso de la Sociedad Respiratoria Japonesa.</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latin typeface="Arial"/>
              </a:rPr>
              <a:t>2.2 . Respuesta al tratamiento</a:t>
            </a:r>
            <a:endParaRPr lang="es-ES" sz="2000" b="0" strike="noStrike" spc="-1">
              <a:latin typeface="Arial"/>
            </a:endParaRPr>
          </a:p>
          <a:p>
            <a:pPr>
              <a:lnSpc>
                <a:spcPct val="100000"/>
              </a:lnSpc>
            </a:pPr>
            <a:r>
              <a:rPr lang="es-ES" sz="2000" b="0" strike="noStrike" spc="-1">
                <a:latin typeface="Arial"/>
              </a:rPr>
              <a:t>Como se describe a continuación, ciertas presentaciones clínicas de DLI tienen un curso clínico favorable, mientras que otras no. Los tipos de enfermedades como la neumonía eosinofílica (EP), HP y OP generalmente tienen un curso clínico favorable y la mayoría de los pacientes se resuelven después de la interrupción del fármaco o el tratamiento con esteroides adrenocorticales (corticosteroides). Por el contrario, la DAD rara vez responde al tratamiento y tiene un mal pronóstico, e incluso si se resuelve, la fibrosis permanece como </a:t>
            </a:r>
            <a:r>
              <a:rPr lang="es-ES" sz="2000" b="0" u="sng" strike="noStrike" spc="-1">
                <a:solidFill>
                  <a:srgbClr val="000000"/>
                </a:solidFill>
                <a:uFillTx/>
                <a:latin typeface="Arial"/>
                <a:hlinkClick r:id="rId3"/>
              </a:rPr>
              <a:t>secuela</a:t>
            </a:r>
            <a:r>
              <a:rPr lang="es-ES" sz="2000" b="0" strike="noStrike" spc="-1">
                <a:solidFill>
                  <a:srgbClr val="000000"/>
                </a:solidFill>
                <a:latin typeface="Arial"/>
              </a:rPr>
              <a:t> . </a:t>
            </a:r>
            <a:r>
              <a:rPr lang="es-ES" sz="2000" b="0" u="sng" strike="noStrike" spc="-1">
                <a:solidFill>
                  <a:srgbClr val="000000"/>
                </a:solidFill>
                <a:uFillTx/>
                <a:latin typeface="Arial"/>
                <a:hlinkClick r:id="rId4"/>
              </a:rPr>
              <a:t>La neumonía intersticial habitual (NIU) </a:t>
            </a:r>
            <a:r>
              <a:rPr lang="es-ES" sz="2000" b="0" strike="noStrike" spc="-1">
                <a:solidFill>
                  <a:srgbClr val="000000"/>
                </a:solidFill>
                <a:latin typeface="Arial"/>
              </a:rPr>
              <a:t>crónica también es refractaria al tratamiento.</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rPr>
              <a:t>7 . Estado actual del tratamiento para DLI y respuestas al tratamiento</a:t>
            </a:r>
            <a:endParaRPr lang="es-ES" sz="2000" b="0" strike="noStrike" spc="-1">
              <a:latin typeface="Arial"/>
            </a:endParaRPr>
          </a:p>
          <a:p>
            <a:pPr>
              <a:lnSpc>
                <a:spcPct val="100000"/>
              </a:lnSpc>
            </a:pPr>
            <a:r>
              <a:rPr lang="es-ES" sz="2000" b="1" strike="noStrike" spc="-1">
                <a:solidFill>
                  <a:srgbClr val="000000"/>
                </a:solidFill>
                <a:latin typeface="Arial"/>
              </a:rPr>
              <a:t>7.1 . Estado actual del tratamiento ( </a:t>
            </a:r>
            <a:r>
              <a:rPr lang="es-ES" sz="2000" b="1" u="sng" strike="noStrike" spc="-1">
                <a:solidFill>
                  <a:srgbClr val="000000"/>
                </a:solidFill>
                <a:uFillTx/>
                <a:latin typeface="Arial"/>
                <a:hlinkClick r:id="rId5"/>
              </a:rPr>
              <a:t>Fig. 5</a:t>
            </a:r>
            <a:r>
              <a:rPr lang="es-ES" sz="2000" b="1" strike="noStrike" spc="-1">
                <a:solidFill>
                  <a:srgbClr val="000000"/>
                </a:solidFill>
                <a:latin typeface="Arial"/>
              </a:rPr>
              <a:t> , </a:t>
            </a:r>
            <a:r>
              <a:rPr lang="es-ES" sz="2000" b="1" u="sng" strike="noStrike" spc="-1">
                <a:solidFill>
                  <a:srgbClr val="000000"/>
                </a:solidFill>
                <a:uFillTx/>
                <a:latin typeface="Arial"/>
                <a:hlinkClick r:id="rId6"/>
              </a:rPr>
              <a:t>Tabla 8</a:t>
            </a:r>
            <a:r>
              <a:rPr lang="es-ES" sz="2000" b="1" strike="noStrike" spc="-1">
                <a:solidFill>
                  <a:srgbClr val="000000"/>
                </a:solidFill>
                <a:latin typeface="Arial"/>
              </a:rPr>
              <a:t> )</a:t>
            </a:r>
            <a:endParaRPr lang="es-ES" sz="2000" b="0" strike="noStrike" spc="-1">
              <a:latin typeface="Arial"/>
            </a:endParaRPr>
          </a:p>
          <a:p>
            <a:pPr>
              <a:lnSpc>
                <a:spcPct val="100000"/>
              </a:lnSpc>
            </a:pPr>
            <a:r>
              <a:rPr lang="es-ES" sz="2000" b="0" strike="noStrike" spc="-1">
                <a:solidFill>
                  <a:srgbClr val="000000"/>
                </a:solidFill>
                <a:latin typeface="Arial"/>
              </a:rPr>
              <a:t>Cualquier fármaco que se sospeche que cause una DLI debe suspenderse inmediatamente en todos los casos. Si es necesario continuar con el tratamiento, el fármaco sospechoso debe reemplazarse por un fármaco que tenga menos probabilidades de inducir una lesión pulmonar. </a:t>
            </a:r>
            <a:r>
              <a:rPr lang="es-ES" sz="2000" b="0" u="sng" strike="noStrike" spc="-1">
                <a:solidFill>
                  <a:srgbClr val="000000"/>
                </a:solidFill>
                <a:uFillTx/>
                <a:latin typeface="Arial"/>
                <a:hlinkClick r:id="rId7"/>
              </a:rPr>
              <a:t>Sin embargo, la terapia con medicamentos contra el cáncer</a:t>
            </a:r>
            <a:r>
              <a:rPr lang="es-ES" sz="2000" b="0" strike="noStrike" spc="-1">
                <a:solidFill>
                  <a:srgbClr val="000000"/>
                </a:solidFill>
                <a:latin typeface="Arial"/>
              </a:rPr>
              <a:t> no debe reanudarse hasta que la lesión se haya resuelto. Recientemente, los enfoques de tratamiento para la enfermedad pulmonar intersticial inducida por everolimus o temsirolimus deben basarse en la gravedad de la enfermedad, como se menciona en la </a:t>
            </a:r>
            <a:r>
              <a:rPr lang="es-ES" sz="2000" b="0" u="sng" strike="noStrike" spc="-1">
                <a:solidFill>
                  <a:srgbClr val="000000"/>
                </a:solidFill>
                <a:uFillTx/>
                <a:latin typeface="Arial"/>
                <a:hlinkClick r:id="rId8"/>
              </a:rPr>
              <a:t>Sección 9.2</a:t>
            </a:r>
            <a:r>
              <a:rPr lang="es-ES" sz="2000" b="0" strike="noStrike" spc="-1">
                <a:solidFill>
                  <a:srgbClr val="000000"/>
                </a:solidFill>
                <a:latin typeface="Arial"/>
              </a:rPr>
              <a:t> Fármacos anticancerosos dirigidos molecularmente.</a:t>
            </a:r>
            <a:endParaRPr lang="es-ES" sz="2000" b="0" strike="noStrike" spc="-1">
              <a:latin typeface="Arial"/>
            </a:endParaRPr>
          </a:p>
          <a:p>
            <a:pPr>
              <a:lnSpc>
                <a:spcPct val="100000"/>
              </a:lnSpc>
            </a:pPr>
            <a:r>
              <a:rPr lang="es-ES" sz="2000" b="0" strike="noStrike" spc="-1">
                <a:solidFill>
                  <a:srgbClr val="000000"/>
                </a:solidFill>
                <a:latin typeface="Arial"/>
              </a:rPr>
              <a:t>Los pacientes con ILD moderada deben ser tratados con corticoides a una dosis equivalente a 0,5-1,0 mg/kg/día de </a:t>
            </a:r>
            <a:r>
              <a:rPr lang="es-ES" sz="2000" b="0" u="sng" strike="noStrike" spc="-1">
                <a:solidFill>
                  <a:srgbClr val="000000"/>
                </a:solidFill>
                <a:uFillTx/>
                <a:latin typeface="Arial"/>
                <a:hlinkClick r:id="rId9"/>
              </a:rPr>
              <a:t>prednisolona</a:t>
            </a:r>
            <a:r>
              <a:rPr lang="es-ES" sz="2000" b="0" strike="noStrike" spc="-1">
                <a:solidFill>
                  <a:srgbClr val="000000"/>
                </a:solidFill>
                <a:latin typeface="Arial"/>
              </a:rPr>
              <a:t> (PSL), según el fármaco sospechoso y el estado del paciente, además de la suspensión del fármaco sospechoso . El tratamiento con la dosis inicial debe continuarse durante 2 a 4 semanas y luego disminuir gradualmente. Los pacientes con DLI grave deben ser tratados con terapia de pulso </a:t>
            </a:r>
            <a:r>
              <a:rPr lang="es-ES" sz="2000" b="0" u="sng" strike="noStrike" spc="-1">
                <a:solidFill>
                  <a:srgbClr val="000000"/>
                </a:solidFill>
                <a:uFillTx/>
                <a:latin typeface="Arial"/>
                <a:hlinkClick r:id="rId10"/>
              </a:rPr>
              <a:t>de metilprednisolona</a:t>
            </a:r>
            <a:r>
              <a:rPr lang="es-ES" sz="2000" b="0" strike="noStrike" spc="-1">
                <a:solidFill>
                  <a:srgbClr val="000000"/>
                </a:solidFill>
                <a:latin typeface="Arial"/>
              </a:rPr>
              <a:t> (mPSL) que consiste en una dosis equivalente de 500-1000 mg/día de mPSL durante 3 días, seguida de tratamiento con corticosteroides a una dosis equivalente a 0,5-1,0 mg/kg/día de PSL durante 2 a 4 semanas y luego se reduce gradualmente. Si la lesión pulmonar y </a:t>
            </a:r>
            <a:r>
              <a:rPr lang="es-ES" sz="2000" b="0" u="sng" strike="noStrike" spc="-1">
                <a:solidFill>
                  <a:srgbClr val="000000"/>
                </a:solidFill>
                <a:uFillTx/>
                <a:latin typeface="Arial"/>
                <a:hlinkClick r:id="rId11"/>
              </a:rPr>
              <a:t>la hipoxemia</a:t>
            </a:r>
            <a:r>
              <a:rPr lang="es-ES" sz="2000" b="0" strike="noStrike" spc="-1">
                <a:solidFill>
                  <a:srgbClr val="000000"/>
                </a:solidFill>
                <a:latin typeface="Arial"/>
              </a:rPr>
              <a:t>   se resuelven inmediatamente, los corticosteroides se pueden completar en uno o dos meses.</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rPr>
              <a:t>7.2 . Respuestas al tratamiento</a:t>
            </a:r>
            <a:endParaRPr lang="es-ES" sz="2000" b="0" strike="noStrike" spc="-1">
              <a:latin typeface="Arial"/>
            </a:endParaRPr>
          </a:p>
          <a:p>
            <a:pPr>
              <a:lnSpc>
                <a:spcPct val="100000"/>
              </a:lnSpc>
            </a:pPr>
            <a:r>
              <a:rPr lang="es-ES" sz="2000" b="0" strike="noStrike" spc="-1">
                <a:solidFill>
                  <a:srgbClr val="000000"/>
                </a:solidFill>
                <a:latin typeface="Arial"/>
              </a:rPr>
              <a:t>En general, se puede esperar que las DLI causadas por reacciones alérgicas o del tipo EP respondan a los corticosteroides. Los tipos de DLI NSIP, OP o EP celulares responden bien a los corticosteroides. La DLI tipo DAD causada por mecanismos citotóxicos puede no responder a los corticosteroides. Con respecto a los hallazgos histopatológicos, se puede esperar que los siguientes tipos de casos de DLI respondan a los corticosteroides: casos en los que los hallazgos histopatológicos son indicativos de inflamación caracterizada por infiltración de linfocitos </a:t>
            </a:r>
            <a:r>
              <a:rPr lang="es-ES" sz="2000" b="0" u="sng" strike="noStrike" spc="-1">
                <a:solidFill>
                  <a:srgbClr val="000000"/>
                </a:solidFill>
                <a:uFillTx/>
                <a:latin typeface="Arial"/>
                <a:hlinkClick r:id="rId12"/>
              </a:rPr>
              <a:t>o </a:t>
            </a:r>
            <a:r>
              <a:rPr lang="es-ES" sz="2000" b="0" strike="noStrike" spc="-1">
                <a:solidFill>
                  <a:srgbClr val="000000"/>
                </a:solidFill>
                <a:latin typeface="Arial"/>
              </a:rPr>
              <a:t>la aparición de </a:t>
            </a:r>
            <a:r>
              <a:rPr lang="es-ES" sz="2000" b="0" u="sng" strike="noStrike" spc="-1">
                <a:solidFill>
                  <a:srgbClr val="000000"/>
                </a:solidFill>
                <a:uFillTx/>
                <a:latin typeface="Arial"/>
                <a:hlinkClick r:id="rId13"/>
              </a:rPr>
              <a:t>lesiones granulomatosas</a:t>
            </a:r>
            <a:r>
              <a:rPr lang="es-ES" sz="2000" b="0" strike="noStrike" spc="-1">
                <a:solidFill>
                  <a:srgbClr val="000000"/>
                </a:solidFill>
                <a:latin typeface="Arial"/>
              </a:rPr>
              <a:t> sin daño tisular o fibrosis, o si están presentes, cambios extremadamente leves; y casos en los que los hallazgos histopatológicos sugieran DLI tipo EP o cambios orgánicos en los </a:t>
            </a:r>
            <a:r>
              <a:rPr lang="es-ES" sz="2000" b="0" u="sng" strike="noStrike" spc="-1">
                <a:solidFill>
                  <a:srgbClr val="000000"/>
                </a:solidFill>
                <a:uFillTx/>
                <a:latin typeface="Arial"/>
                <a:hlinkClick r:id="rId14"/>
              </a:rPr>
              <a:t>alvéolos</a:t>
            </a:r>
            <a:r>
              <a:rPr lang="es-ES" sz="2000" b="0" strike="noStrike" spc="-1">
                <a:solidFill>
                  <a:srgbClr val="000000"/>
                </a:solidFill>
                <a:latin typeface="Arial"/>
              </a:rPr>
              <a:t>. Sin embargo, es poco probable que los casos de DLI tipo DAD o aquellos que involucran fibrosis avanzada respondan a los corticosteroides.</a:t>
            </a:r>
            <a:endParaRPr lang="es-ES" sz="2000" b="0" strike="noStrike" spc="-1">
              <a:latin typeface="Arial"/>
            </a:endParaRPr>
          </a:p>
          <a:p>
            <a:pPr>
              <a:lnSpc>
                <a:spcPct val="100000"/>
              </a:lnSpc>
            </a:pPr>
            <a:r>
              <a:rPr lang="es-ES" sz="2000" b="0" strike="noStrike" spc="-1">
                <a:solidFill>
                  <a:srgbClr val="000000"/>
                </a:solidFill>
                <a:latin typeface="Arial"/>
              </a:rPr>
              <a:t>Los casos de DLI en los que los hallazgos de la radiografía de tórax y la HRCT ( </a:t>
            </a:r>
            <a:r>
              <a:rPr lang="es-ES" sz="2000" b="0" u="sng" strike="noStrike" spc="-1">
                <a:solidFill>
                  <a:srgbClr val="000000"/>
                </a:solidFill>
                <a:uFillTx/>
                <a:latin typeface="Arial"/>
                <a:hlinkClick r:id="rId15"/>
              </a:rPr>
              <a:t>Tabla 7</a:t>
            </a:r>
            <a:r>
              <a:rPr lang="es-ES" sz="2000" b="0" strike="noStrike" spc="-1">
                <a:solidFill>
                  <a:srgbClr val="000000"/>
                </a:solidFill>
                <a:latin typeface="Arial"/>
              </a:rPr>
              <a:t> ) </a:t>
            </a:r>
            <a:r>
              <a:rPr lang="es-ES" sz="2000" b="0" u="sng" strike="noStrike" spc="-1">
                <a:solidFill>
                  <a:srgbClr val="000000"/>
                </a:solidFill>
                <a:uFillTx/>
                <a:latin typeface="Arial"/>
                <a:hlinkClick r:id="rId16"/>
              </a:rPr>
              <a:t>[18]</a:t>
            </a:r>
            <a:r>
              <a:rPr lang="es-ES" sz="2000" b="0" strike="noStrike" spc="-1">
                <a:solidFill>
                  <a:srgbClr val="000000"/>
                </a:solidFill>
                <a:latin typeface="Arial"/>
              </a:rPr>
              <a:t> sugieren que EP, OP o HP probablemente respondan a los corticosteroides. Dado que los tipos de enfermedad OP, EP y HP con niveles séricos normales de KL-6 responden a los corticosteroides, es probable que los casos de DLI con niveles normales de KL-6 respondan a los corticosteroides siempre que la lesión se encuentre en cualquiera de los tipos de enfermedad clínica de OP y HP. DLI ( </a:t>
            </a:r>
            <a:r>
              <a:rPr lang="es-ES" sz="2000" b="0" u="sng" strike="noStrike" spc="-1">
                <a:solidFill>
                  <a:srgbClr val="000000"/>
                </a:solidFill>
                <a:uFillTx/>
                <a:latin typeface="Arial"/>
                <a:hlinkClick r:id="rId17"/>
              </a:rPr>
              <a:t>figura 4</a:t>
            </a:r>
            <a:r>
              <a:rPr lang="es-ES" sz="2000" b="0" strike="noStrike" spc="-1">
                <a:solidFill>
                  <a:srgbClr val="000000"/>
                </a:solidFill>
                <a:latin typeface="Arial"/>
              </a:rPr>
              <a:t> ) </a:t>
            </a:r>
            <a:r>
              <a:rPr lang="es-ES" sz="2000" b="0" u="sng" strike="noStrike" spc="-1">
                <a:solidFill>
                  <a:srgbClr val="000000"/>
                </a:solidFill>
                <a:uFillTx/>
                <a:latin typeface="Arial"/>
                <a:hlinkClick r:id="rId18"/>
              </a:rPr>
              <a:t>[15]</a:t>
            </a:r>
            <a:r>
              <a:rPr lang="es-ES" sz="2000" b="0" strike="noStrike" spc="-1">
                <a:solidFill>
                  <a:srgbClr val="000000"/>
                </a:solidFill>
                <a:latin typeface="Arial"/>
              </a:rPr>
              <a:t> .</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p:txBody>
      </p:sp>
      <p:sp>
        <p:nvSpPr>
          <p:cNvPr id="229"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D5004905-1D72-4DA2-A86E-70B4C4EB19CE}" type="slidenum">
              <a:rPr lang="es-ES" sz="1200" b="0" strike="noStrike" spc="-1">
                <a:solidFill>
                  <a:srgbClr val="000000"/>
                </a:solidFill>
                <a:latin typeface="+mn-lt"/>
                <a:ea typeface="+mn-ea"/>
              </a:rPr>
              <a:t>5</a:t>
            </a:fld>
            <a:endParaRPr lang="es-E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1143000" y="685800"/>
            <a:ext cx="4571640" cy="3428640"/>
          </a:xfrm>
          <a:prstGeom prst="rect">
            <a:avLst/>
          </a:prstGeom>
        </p:spPr>
      </p:sp>
      <p:sp>
        <p:nvSpPr>
          <p:cNvPr id="231" name="PlaceHolder 2"/>
          <p:cNvSpPr>
            <a:spLocks noGrp="1"/>
          </p:cNvSpPr>
          <p:nvPr>
            <p:ph type="body"/>
          </p:nvPr>
        </p:nvSpPr>
        <p:spPr>
          <a:xfrm>
            <a:off x="1124640" y="4343400"/>
            <a:ext cx="4608000" cy="4114440"/>
          </a:xfrm>
          <a:prstGeom prst="rect">
            <a:avLst/>
          </a:prstGeom>
        </p:spPr>
        <p:txBody>
          <a:bodyPr>
            <a:noAutofit/>
          </a:bodyPr>
          <a:lstStyle/>
          <a:p>
            <a:pPr marL="228600" indent="-228240">
              <a:lnSpc>
                <a:spcPct val="100000"/>
              </a:lnSpc>
              <a:buClr>
                <a:srgbClr val="000000"/>
              </a:buClr>
              <a:buFont typeface="StarSymbol"/>
              <a:buAutoNum type="alphaUcParenR"/>
            </a:pPr>
            <a:r>
              <a:rPr lang="es-ES" sz="2000" b="0" strike="noStrike" spc="-1">
                <a:latin typeface="Arial"/>
              </a:rPr>
              <a:t>DIILD puede presentarse con un espectro de gravedades clínicas según el grado de compromiso del intersticio pulmonar y la condición clínica del paciente y, por lo tanto, puede variar en las manifestaciones clínicas y los resultados incluso con el mismo agente. En oncología, la gravedad de DIILD se clasifica según las manifestaciones clínicas, de acuerdo con los Criterios de Terminología Común para Eventos Adversos (CTCAE v5.0)</a:t>
            </a:r>
            <a:r>
              <a:rPr lang="es-ES" sz="2000" b="0" strike="noStrike" spc="-1">
                <a:latin typeface="Wingdings"/>
              </a:rPr>
              <a:t> </a:t>
            </a:r>
            <a:r>
              <a:rPr lang="es-ES" sz="1200" b="0" strike="noStrike" spc="-1">
                <a:solidFill>
                  <a:srgbClr val="000000"/>
                </a:solidFill>
                <a:latin typeface="+mn-lt"/>
                <a:ea typeface="+mn-ea"/>
              </a:rPr>
              <a:t>National Cancer Institute Common Terminology Criteria for Adverse Events [NCI CTCAE] V5.0. [Available from: https://ctep.cancer.gov/protocolDevelopment/ electronic_applications/ctc.htm#ctc_50] </a:t>
            </a:r>
            <a:endParaRPr lang="es-ES" sz="1200" b="0" strike="noStrike" spc="-1">
              <a:latin typeface="Arial"/>
            </a:endParaRPr>
          </a:p>
          <a:p>
            <a:pPr>
              <a:lnSpc>
                <a:spcPct val="100000"/>
              </a:lnSpc>
            </a:pPr>
            <a:endParaRPr lang="es-ES" sz="1200" b="0" strike="noStrike" spc="-1">
              <a:latin typeface="Arial"/>
            </a:endParaRPr>
          </a:p>
          <a:p>
            <a:pPr>
              <a:lnSpc>
                <a:spcPct val="100000"/>
              </a:lnSpc>
            </a:pPr>
            <a:r>
              <a:rPr lang="es-ES" sz="2000" b="0" strike="noStrike" spc="-1">
                <a:solidFill>
                  <a:srgbClr val="000000"/>
                </a:solidFill>
                <a:latin typeface="+mn-lt"/>
                <a:ea typeface="+mn-ea"/>
              </a:rPr>
              <a:t>Tabla 2) ASCO. </a:t>
            </a:r>
            <a:r>
              <a:rPr lang="es-ES" sz="1200" b="0" strike="noStrike" spc="-1">
                <a:solidFill>
                  <a:srgbClr val="000000"/>
                </a:solidFill>
                <a:latin typeface="+mn-lt"/>
                <a:ea typeface="+mn-ea"/>
              </a:rPr>
              <a:t>the grading of pulmonary toxicity/pneumonitis by the American Society of Clinical Oncology (ASCO) guideline on the </a:t>
            </a:r>
            <a:endParaRPr lang="es-ES" sz="1200" b="0" strike="noStrike" spc="-1">
              <a:latin typeface="Arial"/>
            </a:endParaRPr>
          </a:p>
          <a:p>
            <a:pPr>
              <a:lnSpc>
                <a:spcPct val="100000"/>
              </a:lnSpc>
            </a:pPr>
            <a:r>
              <a:rPr lang="es-ES" sz="1200" b="0" strike="noStrike" spc="-1">
                <a:solidFill>
                  <a:srgbClr val="000000"/>
                </a:solidFill>
                <a:latin typeface="+mn-lt"/>
                <a:ea typeface="+mn-ea"/>
              </a:rPr>
              <a:t>Current Medical Science 43(1):2023 management of immune-related adverse events (table 4), </a:t>
            </a:r>
            <a:endParaRPr lang="es-ES" sz="1200" b="0" strike="noStrike" spc="-1">
              <a:latin typeface="Arial"/>
            </a:endParaRPr>
          </a:p>
          <a:p>
            <a:pPr>
              <a:lnSpc>
                <a:spcPct val="100000"/>
              </a:lnSpc>
            </a:pPr>
            <a:endParaRPr lang="es-ES" sz="1200" b="0" strike="noStrike" spc="-1">
              <a:latin typeface="Arial"/>
            </a:endParaRPr>
          </a:p>
          <a:p>
            <a:pPr>
              <a:lnSpc>
                <a:spcPct val="100000"/>
              </a:lnSpc>
            </a:pPr>
            <a:endParaRPr lang="es-ES" sz="1200" b="0" strike="noStrike" spc="-1">
              <a:latin typeface="Arial"/>
            </a:endParaRPr>
          </a:p>
          <a:p>
            <a:pPr>
              <a:lnSpc>
                <a:spcPct val="100000"/>
              </a:lnSpc>
            </a:pPr>
            <a:r>
              <a:rPr lang="es-ES" sz="2000" b="0" strike="noStrike" spc="-1">
                <a:solidFill>
                  <a:srgbClr val="000000"/>
                </a:solidFill>
                <a:latin typeface="+mn-lt"/>
                <a:ea typeface="+mn-ea"/>
              </a:rPr>
              <a:t>El primer método de calificación se centra principalmente en el grado de lóbulos pulmonares afectados, mientras que el segundo es más fácil de aplicar clínicamente [2].</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https://doi.org/10.1016/j.esmoop.2022.100404 ).28</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JAMA Oncol  2021 Dec 1;7(12):1873-1881. doi: 10.1001/jamaoncol.2021.3595. </a:t>
            </a:r>
            <a:endParaRPr lang="es-ES" sz="2000" b="0" strike="noStrike" spc="-1">
              <a:latin typeface="Arial"/>
            </a:endParaRPr>
          </a:p>
          <a:p>
            <a:pPr>
              <a:lnSpc>
                <a:spcPct val="100000"/>
              </a:lnSpc>
            </a:pPr>
            <a:r>
              <a:rPr lang="es-ES" sz="2000" b="1" strike="noStrike" spc="-1">
                <a:solidFill>
                  <a:srgbClr val="000000"/>
                </a:solidFill>
                <a:latin typeface="+mn-lt"/>
                <a:ea typeface="+mn-ea"/>
              </a:rPr>
              <a:t>Interstitial Lung Disease Induced by Anti-ERBB2 Antibody-Drug Conjugates: A Review </a:t>
            </a:r>
            <a:endParaRPr lang="es-ES" sz="2000" b="0" strike="noStrike" spc="-1">
              <a:latin typeface="Arial"/>
            </a:endParaRPr>
          </a:p>
          <a:p>
            <a:pPr>
              <a:lnSpc>
                <a:spcPct val="100000"/>
              </a:lnSpc>
            </a:pPr>
            <a:r>
              <a:rPr lang="es-ES" sz="2000" b="0" u="sng" strike="noStrike" spc="-1">
                <a:solidFill>
                  <a:srgbClr val="000000"/>
                </a:solidFill>
                <a:uFillTx/>
                <a:latin typeface="+mn-lt"/>
                <a:ea typeface="+mn-ea"/>
                <a:hlinkClick r:id="rId3"/>
              </a:rPr>
              <a:t>Paolo Tarantino</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Los autores concluyen que el diagnóstico temprano y un tratamiento más apropiado de la EPI inducida por ADC pueden mejorar el índice terapéutico de esta clase relevante de agentes anticancerígenos, lo que permite una extensión segura del uso de ADC anti-HER2 en diferentes tipos de tumores.</a:t>
            </a:r>
            <a:endParaRPr lang="es-ES" sz="2000" b="0" strike="noStrike" spc="-1">
              <a:latin typeface="Arial"/>
            </a:endParaRPr>
          </a:p>
        </p:txBody>
      </p:sp>
      <p:sp>
        <p:nvSpPr>
          <p:cNvPr id="232"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6B63484E-439A-4368-91D7-B9D5B744184F}" type="slidenum">
              <a:rPr lang="es-ES" sz="1200" b="0" strike="noStrike" spc="-1">
                <a:solidFill>
                  <a:srgbClr val="000000"/>
                </a:solidFill>
                <a:latin typeface="+mn-lt"/>
                <a:ea typeface="+mn-ea"/>
              </a:rPr>
              <a:t>6</a:t>
            </a:fld>
            <a:endParaRPr lang="es-E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1143000" y="685800"/>
            <a:ext cx="4571640" cy="3428640"/>
          </a:xfrm>
          <a:prstGeom prst="rect">
            <a:avLst/>
          </a:prstGeom>
        </p:spPr>
      </p:sp>
      <p:sp>
        <p:nvSpPr>
          <p:cNvPr id="234"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1" strike="noStrike" spc="-1">
                <a:latin typeface="Arial"/>
              </a:rPr>
              <a:t>Revisión </a:t>
            </a:r>
            <a:r>
              <a:rPr lang="es-ES" sz="2000" b="0" strike="noStrike" spc="-1">
                <a:latin typeface="Arial"/>
              </a:rPr>
              <a:t>A) J Clin Med. 2018 Oct; 7(10): 356. . doi: 10.3390/jcm7100356</a:t>
            </a:r>
          </a:p>
          <a:p>
            <a:pPr marL="216000" indent="-216000">
              <a:lnSpc>
                <a:spcPct val="100000"/>
              </a:lnSpc>
            </a:pPr>
            <a:r>
              <a:rPr lang="es-ES" sz="2000" b="0" strike="noStrike" spc="-1">
                <a:latin typeface="Arial"/>
              </a:rPr>
              <a:t>Drug-Induced Interstitial Lung Disease: A Systematic Review</a:t>
            </a:r>
          </a:p>
          <a:p>
            <a:pPr marL="216000" indent="-216000">
              <a:lnSpc>
                <a:spcPct val="100000"/>
              </a:lnSpc>
            </a:pPr>
            <a:r>
              <a:rPr lang="es-ES" sz="2000" b="0" strike="noStrike" spc="-1">
                <a:latin typeface="Arial"/>
              </a:rPr>
              <a:t>Sarah Skeoch</a:t>
            </a:r>
          </a:p>
          <a:p>
            <a:pPr marL="216000" indent="-216000">
              <a:lnSpc>
                <a:spcPct val="100000"/>
              </a:lnSpc>
            </a:pPr>
            <a:endParaRPr lang="es-ES" sz="2000" b="0" strike="noStrike" spc="-1">
              <a:latin typeface="Arial"/>
            </a:endParaRPr>
          </a:p>
          <a:p>
            <a:pPr>
              <a:lnSpc>
                <a:spcPct val="100000"/>
              </a:lnSpc>
            </a:pPr>
            <a:r>
              <a:rPr lang="es-ES" sz="2000" b="1" strike="noStrike" spc="-1">
                <a:latin typeface="Arial"/>
              </a:rPr>
              <a:t>HSP: </a:t>
            </a:r>
            <a:r>
              <a:rPr lang="es-ES" sz="2000" b="0" strike="noStrike" spc="-1">
                <a:latin typeface="Arial"/>
              </a:rPr>
              <a:t>Kakugawa T.</a:t>
            </a:r>
            <a:r>
              <a:rPr lang="es-ES" sz="2000" b="1" strike="noStrike" spc="-1">
                <a:latin typeface="Arial"/>
              </a:rPr>
              <a:t> </a:t>
            </a:r>
            <a:r>
              <a:rPr lang="es-ES" sz="2000" b="0" strike="noStrike" spc="-1">
                <a:latin typeface="Arial"/>
              </a:rPr>
              <a:t>Respir Res 2013;14:133. Serum heat shock protein 47 levels in patients with drug-induced lung disease </a:t>
            </a:r>
          </a:p>
          <a:p>
            <a:pPr>
              <a:lnSpc>
                <a:spcPct val="100000"/>
              </a:lnSpc>
            </a:pPr>
            <a:r>
              <a:rPr lang="es-ES" sz="2000" b="0" strike="noStrike" spc="-1">
                <a:latin typeface="Arial"/>
              </a:rPr>
              <a:t>KL.6. H Ohnishi. Thorax 2003;58:872-5. </a:t>
            </a:r>
          </a:p>
          <a:p>
            <a:pPr>
              <a:lnSpc>
                <a:spcPct val="100000"/>
              </a:lnSpc>
            </a:pPr>
            <a:r>
              <a:rPr lang="es-ES" sz="2000" b="0" strike="noStrike" spc="-1">
                <a:latin typeface="Arial"/>
              </a:rPr>
              <a:t>doi: 10.1136/thorax.58.10.872. </a:t>
            </a:r>
          </a:p>
          <a:p>
            <a:pPr>
              <a:lnSpc>
                <a:spcPct val="100000"/>
              </a:lnSpc>
            </a:pPr>
            <a:r>
              <a:rPr lang="es-ES" sz="2000" b="0" strike="noStrike" spc="-1">
                <a:latin typeface="Arial"/>
              </a:rPr>
              <a:t>Circulating KL-6 levels in patients with drug induced pneumonitis </a:t>
            </a:r>
          </a:p>
          <a:p>
            <a:pPr>
              <a:lnSpc>
                <a:spcPct val="100000"/>
              </a:lnSpc>
            </a:pPr>
            <a:endParaRPr lang="es-ES" sz="2000" b="0" strike="noStrike" spc="-1">
              <a:latin typeface="Arial"/>
            </a:endParaRPr>
          </a:p>
          <a:p>
            <a:pPr>
              <a:lnSpc>
                <a:spcPct val="100000"/>
              </a:lnSpc>
            </a:pPr>
            <a:r>
              <a:rPr lang="es-ES" sz="2000" b="0" strike="noStrike" spc="-1">
                <a:latin typeface="Arial"/>
              </a:rPr>
              <a:t>Correlación TC: JR Cleverley. Clin Radiol  2002;57:292-9.  Drug-induced lung disease: high-resolution CT and histological findings. </a:t>
            </a: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latin typeface="Arial"/>
              </a:rPr>
              <a:t>3.7. Pronóstico</a:t>
            </a:r>
            <a:endParaRPr lang="es-ES" sz="2000" b="0" strike="noStrike" spc="-1">
              <a:latin typeface="Arial"/>
            </a:endParaRPr>
          </a:p>
          <a:p>
            <a:pPr>
              <a:lnSpc>
                <a:spcPct val="100000"/>
              </a:lnSpc>
            </a:pPr>
            <a:r>
              <a:rPr lang="es-ES" sz="2000" b="0" strike="noStrike" spc="-1">
                <a:latin typeface="Arial"/>
              </a:rPr>
              <a:t>El pronóstico de DIILD varía entre los fármacos y los diferentes estudios. La recuperación completa es posible después de la reducción de la dosis, la retirada del fármaco y/o el uso concomitante de GC [ </a:t>
            </a:r>
            <a:r>
              <a:rPr lang="es-ES" sz="2000" b="0" u="sng" strike="noStrike" spc="-1">
                <a:solidFill>
                  <a:srgbClr val="000000"/>
                </a:solidFill>
                <a:uFillTx/>
                <a:latin typeface="Arial"/>
                <a:hlinkClick r:id="rId3"/>
              </a:rPr>
              <a:t>17</a:t>
            </a:r>
            <a:r>
              <a:rPr lang="es-ES" sz="2000" b="0" strike="noStrike" spc="-1">
                <a:solidFill>
                  <a:srgbClr val="000000"/>
                </a:solidFill>
                <a:latin typeface="Arial"/>
              </a:rPr>
              <a:t> , </a:t>
            </a:r>
            <a:r>
              <a:rPr lang="es-ES" sz="2000" b="0" u="sng" strike="noStrike" spc="-1">
                <a:solidFill>
                  <a:srgbClr val="000000"/>
                </a:solidFill>
                <a:uFillTx/>
                <a:latin typeface="Arial"/>
                <a:hlinkClick r:id="rId4"/>
              </a:rPr>
              <a:t>34</a:t>
            </a:r>
            <a:r>
              <a:rPr lang="es-ES" sz="2000" b="0" strike="noStrike" spc="-1">
                <a:solidFill>
                  <a:srgbClr val="000000"/>
                </a:solidFill>
                <a:latin typeface="Arial"/>
              </a:rPr>
              <a:t> , </a:t>
            </a:r>
            <a:r>
              <a:rPr lang="es-ES" sz="2000" b="0" u="sng" strike="noStrike" spc="-1">
                <a:solidFill>
                  <a:srgbClr val="000000"/>
                </a:solidFill>
                <a:uFillTx/>
                <a:latin typeface="Arial"/>
                <a:hlinkClick r:id="rId5"/>
              </a:rPr>
              <a:t>45</a:t>
            </a:r>
            <a:r>
              <a:rPr lang="es-ES" sz="2000" b="0" strike="noStrike" spc="-1">
                <a:solidFill>
                  <a:srgbClr val="000000"/>
                </a:solidFill>
                <a:latin typeface="Arial"/>
              </a:rPr>
              <a:t> , </a:t>
            </a:r>
            <a:r>
              <a:rPr lang="es-ES" sz="2000" b="0" u="sng" strike="noStrike" spc="-1">
                <a:solidFill>
                  <a:srgbClr val="000000"/>
                </a:solidFill>
                <a:uFillTx/>
                <a:latin typeface="Arial"/>
                <a:hlinkClick r:id="rId6"/>
              </a:rPr>
              <a:t>73</a:t>
            </a:r>
            <a:r>
              <a:rPr lang="es-ES" sz="2000" b="0" strike="noStrike" spc="-1">
                <a:solidFill>
                  <a:srgbClr val="000000"/>
                </a:solidFill>
                <a:latin typeface="Arial"/>
              </a:rPr>
              <a:t> , </a:t>
            </a:r>
            <a:r>
              <a:rPr lang="es-ES" sz="2000" b="0" u="sng" strike="noStrike" spc="-1">
                <a:solidFill>
                  <a:srgbClr val="000000"/>
                </a:solidFill>
                <a:uFillTx/>
                <a:latin typeface="Arial"/>
                <a:hlinkClick r:id="rId7"/>
              </a:rPr>
              <a:t>91</a:t>
            </a:r>
            <a:r>
              <a:rPr lang="es-ES" sz="2000" b="0" strike="noStrike" spc="-1">
                <a:solidFill>
                  <a:srgbClr val="000000"/>
                </a:solidFill>
                <a:latin typeface="Arial"/>
              </a:rPr>
              <a:t> , </a:t>
            </a:r>
            <a:r>
              <a:rPr lang="es-ES" sz="2000" b="0" u="sng" strike="noStrike" spc="-1">
                <a:solidFill>
                  <a:srgbClr val="000000"/>
                </a:solidFill>
                <a:uFillTx/>
                <a:latin typeface="Arial"/>
                <a:hlinkClick r:id="rId8"/>
              </a:rPr>
              <a:t>110</a:t>
            </a:r>
            <a:r>
              <a:rPr lang="es-ES" sz="2000" b="0" strike="noStrike" spc="-1">
                <a:solidFill>
                  <a:srgbClr val="000000"/>
                </a:solidFill>
                <a:latin typeface="Arial"/>
              </a:rPr>
              <a:t> ]. Sin embargo, una proporción significativa no mejora o sigue un curso clínico progresivo [ </a:t>
            </a:r>
            <a:r>
              <a:rPr lang="es-ES" sz="2000" b="0" u="sng" strike="noStrike" spc="-1">
                <a:solidFill>
                  <a:srgbClr val="000000"/>
                </a:solidFill>
                <a:uFillTx/>
                <a:latin typeface="Arial"/>
                <a:hlinkClick r:id="rId9"/>
              </a:rPr>
              <a:t>29</a:t>
            </a:r>
            <a:r>
              <a:rPr lang="es-ES" sz="2000" b="0" strike="noStrike" spc="-1">
                <a:solidFill>
                  <a:srgbClr val="000000"/>
                </a:solidFill>
                <a:latin typeface="Arial"/>
              </a:rPr>
              <a:t> , </a:t>
            </a:r>
            <a:r>
              <a:rPr lang="es-ES" sz="2000" b="0" u="sng" strike="noStrike" spc="-1">
                <a:solidFill>
                  <a:srgbClr val="000000"/>
                </a:solidFill>
                <a:uFillTx/>
                <a:latin typeface="Arial"/>
                <a:hlinkClick r:id="rId4"/>
              </a:rPr>
              <a:t>34</a:t>
            </a:r>
            <a:r>
              <a:rPr lang="es-ES" sz="2000" b="0" strike="noStrike" spc="-1">
                <a:solidFill>
                  <a:srgbClr val="000000"/>
                </a:solidFill>
                <a:latin typeface="Arial"/>
              </a:rPr>
              <a:t> , </a:t>
            </a:r>
            <a:r>
              <a:rPr lang="es-ES" sz="2000" b="0" u="sng" strike="noStrike" spc="-1">
                <a:solidFill>
                  <a:srgbClr val="000000"/>
                </a:solidFill>
                <a:uFillTx/>
                <a:latin typeface="Arial"/>
                <a:hlinkClick r:id="rId7"/>
              </a:rPr>
              <a:t>91</a:t>
            </a:r>
            <a:r>
              <a:rPr lang="es-ES" sz="2000" b="0" strike="noStrike" spc="-1">
                <a:solidFill>
                  <a:srgbClr val="000000"/>
                </a:solidFill>
                <a:latin typeface="Arial"/>
              </a:rPr>
              <a:t> , </a:t>
            </a:r>
            <a:r>
              <a:rPr lang="es-ES" sz="2000" b="0" u="sng" strike="noStrike" spc="-1">
                <a:solidFill>
                  <a:srgbClr val="000000"/>
                </a:solidFill>
                <a:uFillTx/>
                <a:latin typeface="Arial"/>
                <a:hlinkClick r:id="rId8"/>
              </a:rPr>
              <a:t>110</a:t>
            </a:r>
            <a:r>
              <a:rPr lang="es-ES" sz="2000" b="0" strike="noStrike" spc="-1">
                <a:solidFill>
                  <a:srgbClr val="000000"/>
                </a:solidFill>
                <a:latin typeface="Arial"/>
              </a:rPr>
              <a:t> ]. La mortalidad por DIILD a menudo se debe a insuficiencia respiratoria, falla multiorgánica, progresión de la enfermedad primaria subyacente o como un efecto adverso de la terapia con GC (por ejemplo, infección) [ </a:t>
            </a:r>
            <a:r>
              <a:rPr lang="es-ES" sz="2000" b="0" u="sng" strike="noStrike" spc="-1">
                <a:solidFill>
                  <a:srgbClr val="000000"/>
                </a:solidFill>
                <a:uFillTx/>
                <a:latin typeface="Arial"/>
                <a:hlinkClick r:id="rId10"/>
              </a:rPr>
              <a:t>80</a:t>
            </a:r>
            <a:r>
              <a:rPr lang="es-ES" sz="2000" b="0" strike="noStrike" spc="-1">
                <a:solidFill>
                  <a:srgbClr val="000000"/>
                </a:solidFill>
                <a:latin typeface="Arial"/>
              </a:rPr>
              <a:t> , </a:t>
            </a:r>
            <a:r>
              <a:rPr lang="es-ES" sz="2000" b="0" u="sng" strike="noStrike" spc="-1">
                <a:solidFill>
                  <a:srgbClr val="000000"/>
                </a:solidFill>
                <a:uFillTx/>
                <a:latin typeface="Arial"/>
                <a:hlinkClick r:id="rId11"/>
              </a:rPr>
              <a:t>106</a:t>
            </a:r>
            <a:r>
              <a:rPr lang="es-ES" sz="2000" b="0" strike="noStrike" spc="-1">
                <a:solidFill>
                  <a:srgbClr val="000000"/>
                </a:solidFill>
                <a:latin typeface="Arial"/>
              </a:rPr>
              <a:t>]. En el contexto de la oncología, la mortalidad oscila entre el 14 y el 51,3 % [ </a:t>
            </a:r>
            <a:r>
              <a:rPr lang="es-ES" sz="2000" b="0" u="sng" strike="noStrike" spc="-1">
                <a:solidFill>
                  <a:srgbClr val="000000"/>
                </a:solidFill>
                <a:uFillTx/>
                <a:latin typeface="Arial"/>
                <a:hlinkClick r:id="rId12"/>
              </a:rPr>
              <a:t>13</a:t>
            </a:r>
            <a:r>
              <a:rPr lang="es-ES" sz="2000" b="0" strike="noStrike" spc="-1">
                <a:solidFill>
                  <a:srgbClr val="000000"/>
                </a:solidFill>
                <a:latin typeface="Arial"/>
              </a:rPr>
              <a:t> , </a:t>
            </a:r>
            <a:r>
              <a:rPr lang="es-ES" sz="2000" b="0" u="sng" strike="noStrike" spc="-1">
                <a:solidFill>
                  <a:srgbClr val="000000"/>
                </a:solidFill>
                <a:uFillTx/>
                <a:latin typeface="Arial"/>
                <a:hlinkClick r:id="rId13"/>
              </a:rPr>
              <a:t>22</a:t>
            </a:r>
            <a:r>
              <a:rPr lang="es-ES" sz="2000" b="0" strike="noStrike" spc="-1">
                <a:solidFill>
                  <a:srgbClr val="000000"/>
                </a:solidFill>
                <a:latin typeface="Arial"/>
              </a:rPr>
              <a:t> , </a:t>
            </a:r>
            <a:r>
              <a:rPr lang="es-ES" sz="2000" b="0" u="sng" strike="noStrike" spc="-1">
                <a:solidFill>
                  <a:srgbClr val="000000"/>
                </a:solidFill>
                <a:uFillTx/>
                <a:latin typeface="Arial"/>
                <a:hlinkClick r:id="rId14"/>
              </a:rPr>
              <a:t>30</a:t>
            </a:r>
            <a:r>
              <a:rPr lang="es-ES" sz="2000" b="0" strike="noStrike" spc="-1">
                <a:solidFill>
                  <a:srgbClr val="000000"/>
                </a:solidFill>
                <a:latin typeface="Arial"/>
              </a:rPr>
              <a:t> , </a:t>
            </a:r>
            <a:r>
              <a:rPr lang="es-ES" sz="2000" b="0" u="sng" strike="noStrike" spc="-1">
                <a:solidFill>
                  <a:srgbClr val="000000"/>
                </a:solidFill>
                <a:uFillTx/>
                <a:latin typeface="Arial"/>
                <a:hlinkClick r:id="rId15"/>
              </a:rPr>
              <a:t>33</a:t>
            </a:r>
            <a:r>
              <a:rPr lang="es-ES" sz="2000" b="0" strike="noStrike" spc="-1">
                <a:solidFill>
                  <a:srgbClr val="000000"/>
                </a:solidFill>
                <a:latin typeface="Arial"/>
              </a:rPr>
              <a:t> , </a:t>
            </a:r>
            <a:r>
              <a:rPr lang="es-ES" sz="2000" b="0" u="sng" strike="noStrike" spc="-1">
                <a:solidFill>
                  <a:srgbClr val="000000"/>
                </a:solidFill>
                <a:uFillTx/>
                <a:latin typeface="Arial"/>
                <a:hlinkClick r:id="rId4"/>
              </a:rPr>
              <a:t>34</a:t>
            </a:r>
            <a:r>
              <a:rPr lang="es-ES" sz="2000" b="0" strike="noStrike" spc="-1">
                <a:solidFill>
                  <a:srgbClr val="000000"/>
                </a:solidFill>
                <a:latin typeface="Arial"/>
              </a:rPr>
              <a:t> , </a:t>
            </a:r>
            <a:r>
              <a:rPr lang="es-ES" sz="2000" b="0" u="sng" strike="noStrike" spc="-1">
                <a:solidFill>
                  <a:srgbClr val="000000"/>
                </a:solidFill>
                <a:uFillTx/>
                <a:latin typeface="Arial"/>
                <a:hlinkClick r:id="rId16"/>
              </a:rPr>
              <a:t>40</a:t>
            </a:r>
            <a:r>
              <a:rPr lang="es-ES" sz="2000" b="0" strike="noStrike" spc="-1">
                <a:solidFill>
                  <a:srgbClr val="000000"/>
                </a:solidFill>
                <a:latin typeface="Arial"/>
              </a:rPr>
              <a:t> , </a:t>
            </a:r>
            <a:r>
              <a:rPr lang="es-ES" sz="2000" b="0" u="sng" strike="noStrike" spc="-1">
                <a:solidFill>
                  <a:srgbClr val="000000"/>
                </a:solidFill>
                <a:uFillTx/>
                <a:latin typeface="Arial"/>
                <a:hlinkClick r:id="rId17"/>
              </a:rPr>
              <a:t>93</a:t>
            </a:r>
            <a:r>
              <a:rPr lang="es-ES" sz="2000" b="0" strike="noStrike" spc="-1">
                <a:solidFill>
                  <a:srgbClr val="000000"/>
                </a:solidFill>
                <a:latin typeface="Arial"/>
              </a:rPr>
              <a:t> , </a:t>
            </a:r>
            <a:r>
              <a:rPr lang="es-ES" sz="2000" b="0" u="sng" strike="noStrike" spc="-1">
                <a:solidFill>
                  <a:srgbClr val="000000"/>
                </a:solidFill>
                <a:uFillTx/>
                <a:latin typeface="Arial"/>
                <a:hlinkClick r:id="rId18"/>
              </a:rPr>
              <a:t>109</a:t>
            </a:r>
            <a:r>
              <a:rPr lang="es-ES" sz="2000" b="0" strike="noStrike" spc="-1">
                <a:solidFill>
                  <a:srgbClr val="000000"/>
                </a:solidFill>
                <a:latin typeface="Arial"/>
              </a:rPr>
              <a:t> ], mientras que en entornos no relacionados con el cáncer, la mortalidad oscila entre el 0 y el 41 % [ </a:t>
            </a:r>
            <a:r>
              <a:rPr lang="es-ES" sz="2000" b="0" u="sng" strike="noStrike" spc="-1">
                <a:solidFill>
                  <a:srgbClr val="000000"/>
                </a:solidFill>
                <a:uFillTx/>
                <a:latin typeface="Arial"/>
                <a:hlinkClick r:id="rId19"/>
              </a:rPr>
              <a:t>26</a:t>
            </a:r>
            <a:r>
              <a:rPr lang="es-ES" sz="2000" b="0" strike="noStrike" spc="-1">
                <a:solidFill>
                  <a:srgbClr val="000000"/>
                </a:solidFill>
                <a:latin typeface="Arial"/>
              </a:rPr>
              <a:t> , </a:t>
            </a:r>
            <a:r>
              <a:rPr lang="es-ES" sz="2000" b="0" u="sng" strike="noStrike" spc="-1">
                <a:solidFill>
                  <a:srgbClr val="000000"/>
                </a:solidFill>
                <a:uFillTx/>
                <a:latin typeface="Arial"/>
                <a:hlinkClick r:id="rId20"/>
              </a:rPr>
              <a:t>59</a:t>
            </a:r>
            <a:r>
              <a:rPr lang="es-ES" sz="2000" b="0" strike="noStrike" spc="-1">
                <a:solidFill>
                  <a:srgbClr val="000000"/>
                </a:solidFill>
                <a:latin typeface="Arial"/>
              </a:rPr>
              <a:t> , </a:t>
            </a:r>
            <a:r>
              <a:rPr lang="es-ES" sz="2000" b="0" u="sng" strike="noStrike" spc="-1">
                <a:solidFill>
                  <a:srgbClr val="000000"/>
                </a:solidFill>
                <a:uFillTx/>
                <a:latin typeface="Arial"/>
                <a:hlinkClick r:id="rId21"/>
              </a:rPr>
              <a:t>60</a:t>
            </a:r>
            <a:r>
              <a:rPr lang="es-ES" sz="2000" b="0" strike="noStrike" spc="-1">
                <a:solidFill>
                  <a:srgbClr val="000000"/>
                </a:solidFill>
                <a:latin typeface="Arial"/>
              </a:rPr>
              <a:t> , </a:t>
            </a:r>
            <a:r>
              <a:rPr lang="es-ES" sz="2000" b="0" u="sng" strike="noStrike" spc="-1">
                <a:solidFill>
                  <a:srgbClr val="000000"/>
                </a:solidFill>
                <a:uFillTx/>
                <a:latin typeface="Arial"/>
                <a:hlinkClick r:id="rId22"/>
              </a:rPr>
              <a:t>61</a:t>
            </a:r>
            <a:r>
              <a:rPr lang="es-ES" sz="2000" b="0" strike="noStrike" spc="-1">
                <a:solidFill>
                  <a:srgbClr val="000000"/>
                </a:solidFill>
                <a:latin typeface="Arial"/>
              </a:rPr>
              <a:t> , </a:t>
            </a:r>
            <a:r>
              <a:rPr lang="es-ES" sz="2000" b="0" u="sng" strike="noStrike" spc="-1">
                <a:solidFill>
                  <a:srgbClr val="000000"/>
                </a:solidFill>
                <a:uFillTx/>
                <a:latin typeface="Arial"/>
                <a:hlinkClick r:id="rId23"/>
              </a:rPr>
              <a:t>63</a:t>
            </a:r>
            <a:r>
              <a:rPr lang="es-ES" sz="2000" b="0" strike="noStrike" spc="-1">
                <a:solidFill>
                  <a:srgbClr val="000000"/>
                </a:solidFill>
                <a:latin typeface="Arial"/>
              </a:rPr>
              <a:t> , </a:t>
            </a:r>
            <a:r>
              <a:rPr lang="es-ES" sz="2000" b="0" u="sng" strike="noStrike" spc="-1">
                <a:solidFill>
                  <a:srgbClr val="000000"/>
                </a:solidFill>
                <a:uFillTx/>
                <a:latin typeface="Arial"/>
                <a:hlinkClick r:id="rId24"/>
              </a:rPr>
              <a:t>64</a:t>
            </a:r>
            <a:r>
              <a:rPr lang="es-ES" sz="2000" b="0" strike="noStrike" spc="-1">
                <a:solidFill>
                  <a:srgbClr val="000000"/>
                </a:solidFill>
                <a:latin typeface="Arial"/>
              </a:rPr>
              <a:t> , </a:t>
            </a:r>
            <a:r>
              <a:rPr lang="es-ES" sz="2000" b="0" u="sng" strike="noStrike" spc="-1">
                <a:solidFill>
                  <a:srgbClr val="000000"/>
                </a:solidFill>
                <a:uFillTx/>
                <a:latin typeface="Arial"/>
                <a:hlinkClick r:id="rId25"/>
              </a:rPr>
              <a:t>71</a:t>
            </a:r>
            <a:r>
              <a:rPr lang="es-ES" sz="2000" b="0" strike="noStrike" spc="-1">
                <a:solidFill>
                  <a:srgbClr val="000000"/>
                </a:solidFill>
                <a:latin typeface="Arial"/>
              </a:rPr>
              <a:t> , </a:t>
            </a:r>
            <a:r>
              <a:rPr lang="es-ES" sz="2000" b="0" u="sng" strike="noStrike" spc="-1">
                <a:solidFill>
                  <a:srgbClr val="000000"/>
                </a:solidFill>
                <a:uFillTx/>
                <a:latin typeface="Arial"/>
                <a:hlinkClick r:id="rId11"/>
              </a:rPr>
              <a:t>106</a:t>
            </a:r>
            <a:r>
              <a:rPr lang="es-ES" sz="2000" b="0" strike="noStrike" spc="-1">
                <a:solidFill>
                  <a:srgbClr val="000000"/>
                </a:solidFill>
                <a:latin typeface="Arial"/>
              </a:rPr>
              <a:t> ].</a:t>
            </a:r>
            <a:endParaRPr lang="es-ES" sz="2000" b="0" strike="noStrike" spc="-1">
              <a:latin typeface="Arial"/>
            </a:endParaRPr>
          </a:p>
          <a:p>
            <a:pPr>
              <a:lnSpc>
                <a:spcPct val="100000"/>
              </a:lnSpc>
            </a:pPr>
            <a:r>
              <a:rPr lang="es-ES" sz="2000" b="1" strike="noStrike" spc="-1">
                <a:solidFill>
                  <a:srgbClr val="000000"/>
                </a:solidFill>
                <a:latin typeface="Arial"/>
              </a:rPr>
              <a:t>Factores que predicen la mortalidad</a:t>
            </a:r>
            <a:endParaRPr lang="es-ES" sz="2000" b="0" strike="noStrike" spc="-1">
              <a:latin typeface="Arial"/>
            </a:endParaRPr>
          </a:p>
          <a:p>
            <a:pPr>
              <a:lnSpc>
                <a:spcPct val="100000"/>
              </a:lnSpc>
            </a:pPr>
            <a:r>
              <a:rPr lang="es-ES" sz="2000" b="0" strike="noStrike" spc="-1">
                <a:solidFill>
                  <a:srgbClr val="000000"/>
                </a:solidFill>
                <a:latin typeface="Arial"/>
              </a:rPr>
              <a:t>Características clínicas: Las presentaciones agudas y graves son los predictores más consistentes de mortalidad. En particular, la necesidad de ventilación mecánica se asocia con tasas de mortalidad &gt;60 % [ </a:t>
            </a:r>
            <a:r>
              <a:rPr lang="es-ES" sz="2000" b="0" u="sng" strike="noStrike" spc="-1">
                <a:solidFill>
                  <a:srgbClr val="000000"/>
                </a:solidFill>
                <a:uFillTx/>
                <a:latin typeface="Arial"/>
                <a:hlinkClick r:id="rId26"/>
              </a:rPr>
              <a:t>135</a:t>
            </a:r>
            <a:r>
              <a:rPr lang="es-ES" sz="2000" b="0" strike="noStrike" spc="-1">
                <a:solidFill>
                  <a:srgbClr val="000000"/>
                </a:solidFill>
                <a:latin typeface="Arial"/>
              </a:rPr>
              <a:t> , </a:t>
            </a:r>
            <a:r>
              <a:rPr lang="es-ES" sz="2000" b="0" u="sng" strike="noStrike" spc="-1">
                <a:solidFill>
                  <a:srgbClr val="000000"/>
                </a:solidFill>
                <a:uFillTx/>
                <a:latin typeface="Arial"/>
                <a:hlinkClick r:id="rId27"/>
              </a:rPr>
              <a:t>136</a:t>
            </a:r>
            <a:r>
              <a:rPr lang="es-ES" sz="2000" b="0" strike="noStrike" spc="-1">
                <a:solidFill>
                  <a:srgbClr val="000000"/>
                </a:solidFill>
                <a:latin typeface="Arial"/>
              </a:rPr>
              <a:t>: Support. Care Cancer </a:t>
            </a:r>
            <a:r>
              <a:rPr lang="es-ES" sz="2000" b="1" strike="noStrike" spc="-1">
                <a:solidFill>
                  <a:srgbClr val="000000"/>
                </a:solidFill>
                <a:latin typeface="Arial"/>
              </a:rPr>
              <a:t>2013</a:t>
            </a:r>
            <a:r>
              <a:rPr lang="es-ES" sz="2000" b="0" strike="noStrike" spc="-1">
                <a:solidFill>
                  <a:srgbClr val="000000"/>
                </a:solidFill>
                <a:latin typeface="Arial"/>
              </a:rPr>
              <a:t>, 21, 1647–1653 *** estudio observacional retrospectivo de pacientes que se sometieron a quimioterapia ambulatoria, 51 pacientes cumplieron los criterios de inclusión, mediana de 65 años, 42 pacientes (82,3%) con cáncer de pulmón. La causa más frecuente de insuficiencia respiratoria aguda fue la neumonía (n = 24, 47,1 %), seguida de la insuficiencia respiratoria aguda por infección extrapulmonar, neumonitis inducida por fármacos, hemorragia alveolar y progresión del cáncer. Mortalidad del 68,6% y la causa más común de muerte en la UCI fue la causa no corregida de insuficiencia respiratoria aguda. FR ajustó por edad, sexo y puntuación de la Evaluación de Salud Crónica y Fisiológica Aguda II, solo la PS ECOG deficiente (≥2) se asoció significativamente con la mortalidad en la UCI [OR 6,36 (IC del 95 % (1,02-39,5))]. </a:t>
            </a:r>
            <a:endParaRPr lang="es-ES" sz="2000" b="0" strike="noStrike" spc="-1">
              <a:latin typeface="Arial"/>
            </a:endParaRPr>
          </a:p>
          <a:p>
            <a:pPr>
              <a:lnSpc>
                <a:spcPct val="100000"/>
              </a:lnSpc>
            </a:pPr>
            <a:r>
              <a:rPr lang="es-ES" sz="2000" b="1" strike="noStrike" spc="-1">
                <a:solidFill>
                  <a:srgbClr val="000000"/>
                </a:solidFill>
                <a:latin typeface="Arial"/>
              </a:rPr>
              <a:t>Conclusiones: </a:t>
            </a:r>
            <a:r>
              <a:rPr lang="es-ES" sz="2000" b="0" strike="noStrike" spc="-1">
                <a:solidFill>
                  <a:srgbClr val="000000"/>
                </a:solidFill>
                <a:latin typeface="Arial"/>
              </a:rPr>
              <a:t>El resultado de los pacientes con insuficiencia respiratoria aguda que necesitan ventilación mecánica invasiva durante la quimioterapia ambulatoria para el cáncer sólido es pobre. El estado funcional previo a la quimioterapia es un predictor independiente de mortalidad. </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*El inicio rápido de los síntomas, una mayor gravedad inicial de la enfermedad y la hipoxemia en la presentación también predicen la mortalidad [ </a:t>
            </a:r>
            <a:r>
              <a:rPr lang="es-ES" sz="2000" b="0" u="sng" strike="noStrike" spc="-1">
                <a:solidFill>
                  <a:srgbClr val="000000"/>
                </a:solidFill>
                <a:uFillTx/>
                <a:latin typeface="Arial"/>
                <a:hlinkClick r:id="rId23"/>
              </a:rPr>
              <a:t>63</a:t>
            </a:r>
            <a:r>
              <a:rPr lang="es-ES" sz="2000" b="0" strike="noStrike" spc="-1">
                <a:solidFill>
                  <a:srgbClr val="000000"/>
                </a:solidFill>
                <a:latin typeface="Arial"/>
              </a:rPr>
              <a:t> leflunomida , </a:t>
            </a:r>
            <a:r>
              <a:rPr lang="es-ES" sz="2000" b="0" u="sng" strike="noStrike" spc="-1">
                <a:solidFill>
                  <a:srgbClr val="000000"/>
                </a:solidFill>
                <a:uFillTx/>
                <a:latin typeface="Arial"/>
                <a:hlinkClick r:id="rId24"/>
              </a:rPr>
              <a:t>64</a:t>
            </a:r>
            <a:r>
              <a:rPr lang="es-ES" sz="2000" b="0" strike="noStrike" spc="-1">
                <a:solidFill>
                  <a:srgbClr val="000000"/>
                </a:solidFill>
                <a:latin typeface="Arial"/>
              </a:rPr>
              <a:t> leflunomida , </a:t>
            </a:r>
            <a:r>
              <a:rPr lang="es-ES" sz="2000" b="0" u="sng" strike="noStrike" spc="-1">
                <a:solidFill>
                  <a:srgbClr val="000000"/>
                </a:solidFill>
                <a:uFillTx/>
                <a:latin typeface="Arial"/>
                <a:hlinkClick r:id="rId10"/>
              </a:rPr>
              <a:t>80</a:t>
            </a:r>
            <a:r>
              <a:rPr lang="es-ES" sz="2000" b="0" strike="noStrike" spc="-1">
                <a:solidFill>
                  <a:srgbClr val="000000"/>
                </a:solidFill>
                <a:latin typeface="Arial"/>
              </a:rPr>
              <a:t> amiodarona ]. </a:t>
            </a:r>
            <a:endParaRPr lang="es-ES" sz="2000" b="0" strike="noStrike" spc="-1">
              <a:latin typeface="Arial"/>
            </a:endParaRPr>
          </a:p>
          <a:p>
            <a:pPr>
              <a:lnSpc>
                <a:spcPct val="100000"/>
              </a:lnSpc>
            </a:pPr>
            <a:r>
              <a:rPr lang="es-ES" sz="2000" b="0" strike="noStrike" spc="-1">
                <a:solidFill>
                  <a:srgbClr val="000000"/>
                </a:solidFill>
                <a:latin typeface="Arial"/>
              </a:rPr>
              <a:t>80) Amiodarona n= 46, La rápida aparición del cuadro clínico, la gravedad inicial (PaO2/FiO2), la extensión de la lesión pulmonar en la TCAR y la distribución homogénea fueron factores de mal pronóstico.</a:t>
            </a:r>
            <a:endParaRPr lang="es-ES" sz="2000" b="0" strike="noStrike" spc="-1">
              <a:latin typeface="Arial"/>
            </a:endParaRPr>
          </a:p>
          <a:p>
            <a:pPr>
              <a:lnSpc>
                <a:spcPct val="100000"/>
              </a:lnSpc>
            </a:pPr>
            <a:r>
              <a:rPr lang="es-ES" sz="2000" b="0" strike="noStrike" spc="-1">
                <a:solidFill>
                  <a:srgbClr val="000000"/>
                </a:solidFill>
                <a:latin typeface="Arial"/>
              </a:rPr>
              <a:t>Inicio clínico más corto y una hipoxemia más severa en los pacientes que no sobrevivieron.</a:t>
            </a:r>
            <a:endParaRPr lang="es-ES" sz="2000" b="0" strike="noStrike" spc="-1">
              <a:latin typeface="Arial"/>
            </a:endParaRPr>
          </a:p>
          <a:p>
            <a:pPr>
              <a:lnSpc>
                <a:spcPct val="100000"/>
              </a:lnSpc>
            </a:pPr>
            <a:r>
              <a:rPr lang="es-ES" sz="2000" b="0" strike="noStrike" spc="-1">
                <a:solidFill>
                  <a:srgbClr val="000000"/>
                </a:solidFill>
                <a:latin typeface="Arial"/>
              </a:rPr>
              <a:t>Observamos que los pacientes tratados con inhibidores del sistema renina-angiotensina tenían un menor riesgo de mortalidad. Algunos autores han informado que estos agentes tienen un efecto protector contra APT [</a:t>
            </a:r>
            <a:r>
              <a:rPr lang="es-ES" sz="2000" b="0" u="sng" strike="noStrike" spc="-1">
                <a:solidFill>
                  <a:srgbClr val="000000"/>
                </a:solidFill>
                <a:uFillTx/>
                <a:latin typeface="Arial"/>
                <a:hlinkClick r:id="rId28"/>
              </a:rPr>
              <a:t>[26]</a:t>
            </a:r>
            <a:endParaRPr lang="es-ES" sz="2000" b="0" strike="noStrike" spc="-1">
              <a:latin typeface="Arial"/>
            </a:endParaRPr>
          </a:p>
          <a:p>
            <a:pPr>
              <a:lnSpc>
                <a:spcPct val="100000"/>
              </a:lnSpc>
            </a:pPr>
            <a:r>
              <a:rPr lang="es-ES" sz="2000" b="0" strike="noStrike" spc="-1">
                <a:solidFill>
                  <a:srgbClr val="000000"/>
                </a:solidFill>
                <a:latin typeface="Arial"/>
              </a:rPr>
              <a:t>]. </a:t>
            </a:r>
            <a:r>
              <a:rPr lang="es-ES" sz="2000" b="0" i="1" strike="noStrike" spc="-1">
                <a:solidFill>
                  <a:srgbClr val="000000"/>
                </a:solidFill>
                <a:latin typeface="Arial"/>
              </a:rPr>
              <a:t>In vitro</a:t>
            </a:r>
            <a:r>
              <a:rPr lang="es-ES" sz="2000" b="0" strike="noStrike" spc="-1">
                <a:solidFill>
                  <a:srgbClr val="000000"/>
                </a:solidFill>
                <a:latin typeface="Arial"/>
              </a:rPr>
              <a:t> , la apoptosis de las células epiteliales alveolares inducida por amiodarona aumenta en presencia de angiotensina II y se reduce con antagonistas del sistema renina-angiotensina.</a:t>
            </a:r>
            <a:r>
              <a:rPr lang="es-ES" sz="2000" b="0" u="sng" strike="noStrike" spc="-1">
                <a:solidFill>
                  <a:srgbClr val="000000"/>
                </a:solidFill>
                <a:uFillTx/>
                <a:latin typeface="Arial"/>
                <a:hlinkClick r:id="rId28"/>
              </a:rPr>
              <a:t>[26]</a:t>
            </a:r>
            <a:r>
              <a:rPr lang="es-ES" sz="2000" b="0" strike="noStrike" spc="-1">
                <a:solidFill>
                  <a:srgbClr val="000000"/>
                </a:solidFill>
                <a:latin typeface="Arial"/>
              </a:rPr>
              <a:t>.</a:t>
            </a:r>
            <a:endParaRPr lang="es-ES" sz="2000" b="0" strike="noStrike" spc="-1">
              <a:latin typeface="Arial"/>
            </a:endParaRPr>
          </a:p>
          <a:p>
            <a:pPr>
              <a:lnSpc>
                <a:spcPct val="100000"/>
              </a:lnSpc>
            </a:pPr>
            <a:r>
              <a:rPr lang="es-ES" sz="2000" b="0" strike="noStrike" spc="-1">
                <a:solidFill>
                  <a:srgbClr val="000000"/>
                </a:solidFill>
                <a:latin typeface="Arial"/>
              </a:rPr>
              <a:t>Se inició tratamiento con corticoides sistémicos en el 60% de los pacientes supervivientes (9/15) durante un periodo de 3 a 29 meses. Los corticosteroides actualmente se recomiendan durante 6 a 12 meses en pacientes con la presentación más grave o que no muestran mejoría después de suspender la amiodarona, sin evidencia de ningún impacto en la mortalidad.</a:t>
            </a:r>
            <a:r>
              <a:rPr lang="es-ES" sz="2000" b="0" u="sng" strike="noStrike" spc="-1">
                <a:solidFill>
                  <a:srgbClr val="000000"/>
                </a:solidFill>
                <a:uFillTx/>
                <a:latin typeface="Arial"/>
                <a:hlinkClick r:id="rId29"/>
              </a:rPr>
              <a:t>9</a:t>
            </a:r>
            <a:endParaRPr lang="es-ES" sz="2000" b="0" strike="noStrike" spc="-1">
              <a:latin typeface="Arial"/>
            </a:endParaRPr>
          </a:p>
          <a:p>
            <a:pPr>
              <a:lnSpc>
                <a:spcPct val="100000"/>
              </a:lnSpc>
            </a:pPr>
            <a:r>
              <a:rPr lang="es-ES" sz="2000" b="0" strike="noStrike" spc="-1">
                <a:solidFill>
                  <a:srgbClr val="000000"/>
                </a:solidFill>
                <a:latin typeface="Arial"/>
              </a:rPr>
              <a:t>, </a:t>
            </a:r>
            <a:r>
              <a:rPr lang="es-ES" sz="2000" b="0" u="sng" strike="noStrike" spc="-1">
                <a:solidFill>
                  <a:srgbClr val="000000"/>
                </a:solidFill>
                <a:uFillTx/>
                <a:latin typeface="Arial"/>
                <a:hlinkClick r:id="rId29"/>
              </a:rPr>
              <a:t>25</a:t>
            </a:r>
            <a:endParaRPr lang="es-ES" sz="2000" b="0" strike="noStrike" spc="-1">
              <a:latin typeface="Arial"/>
            </a:endParaRPr>
          </a:p>
          <a:p>
            <a:pPr>
              <a:lnSpc>
                <a:spcPct val="100000"/>
              </a:lnSpc>
            </a:pPr>
            <a:r>
              <a:rPr lang="es-ES" sz="2000" b="0" strike="noStrike" spc="-1">
                <a:solidFill>
                  <a:srgbClr val="000000"/>
                </a:solidFill>
                <a:latin typeface="Arial"/>
              </a:rPr>
              <a:t>]. En nuestro estudio, los corticoides se iniciaron en los casos más graves y tuvieron un efecto positivo sobre las opacidades alveolares observadas al diagnóstico de TPA. Además, a pesar de la terapia con corticosteroides, la puntuación de fibrosis de algunos pacientes aumentó a mediano plazo (1 a 6 meses). Se observó recaída de APT cuando el tratamiento duró menos de tres meses, pero no cuando duró más de seis meses. La larga vida media de eliminación de la amiodarona (40-70 días) y su almacenamiento en el parénquima pulmonar probablemente explican la lenta mejoría de la APT y la recaída dentro de los tres meses de la terapia con corticosteroides.</a:t>
            </a:r>
            <a:r>
              <a:rPr lang="es-ES" sz="2000" b="0" u="sng" strike="noStrike" spc="-1">
                <a:solidFill>
                  <a:srgbClr val="000000"/>
                </a:solidFill>
                <a:uFillTx/>
                <a:latin typeface="Arial"/>
                <a:hlinkClick r:id="rId30"/>
              </a:rPr>
              <a:t>[7]</a:t>
            </a:r>
            <a:endParaRPr lang="es-ES" sz="2000" b="0" strike="noStrike" spc="-1">
              <a:latin typeface="Arial"/>
            </a:endParaRPr>
          </a:p>
          <a:p>
            <a:pPr>
              <a:lnSpc>
                <a:spcPct val="100000"/>
              </a:lnSpc>
            </a:pPr>
            <a:r>
              <a:rPr lang="es-ES" sz="2000" b="0" strike="noStrike" spc="-1">
                <a:solidFill>
                  <a:srgbClr val="000000"/>
                </a:solidFill>
                <a:latin typeface="Arial"/>
              </a:rPr>
              <a:t>].</a:t>
            </a:r>
            <a:endParaRPr lang="es-ES" sz="2000" b="0" strike="noStrike" spc="-1">
              <a:latin typeface="Arial"/>
            </a:endParaRPr>
          </a:p>
          <a:p>
            <a:pPr>
              <a:lnSpc>
                <a:spcPct val="100000"/>
              </a:lnSpc>
            </a:pPr>
            <a:r>
              <a:rPr lang="es-ES" sz="2000" b="0" strike="noStrike" spc="-1">
                <a:solidFill>
                  <a:srgbClr val="000000"/>
                </a:solidFill>
                <a:latin typeface="Arial"/>
              </a:rPr>
              <a:t>].</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Arial"/>
              </a:rPr>
              <a:t>La EPI preexistente, el sexo masculino, la edad &gt;65 años y un diagnóstico de NSCLC también se asocian con tasas más altas de letalidad [ </a:t>
            </a:r>
            <a:r>
              <a:rPr lang="es-ES" sz="2000" b="0" u="sng" strike="noStrike" spc="-1">
                <a:solidFill>
                  <a:srgbClr val="000000"/>
                </a:solidFill>
                <a:uFillTx/>
                <a:latin typeface="Arial"/>
                <a:hlinkClick r:id="rId17"/>
              </a:rPr>
              <a:t>93</a:t>
            </a:r>
            <a:r>
              <a:rPr lang="es-ES" sz="2000" b="0" strike="noStrike" spc="-1">
                <a:solidFill>
                  <a:srgbClr val="000000"/>
                </a:solidFill>
                <a:latin typeface="Arial"/>
              </a:rPr>
              <a:t>: Irinotecan: </a:t>
            </a:r>
            <a:r>
              <a:rPr lang="es-ES" sz="1200" b="0" strike="noStrike" spc="-1">
                <a:solidFill>
                  <a:srgbClr val="000000"/>
                </a:solidFill>
                <a:latin typeface="+mn-lt"/>
                <a:ea typeface="+mn-ea"/>
              </a:rPr>
              <a:t>When the relative risk of a fatal outcome was compared</a:t>
            </a:r>
            <a:r>
              <a:t/>
            </a:r>
            <a:br/>
            <a:r>
              <a:rPr lang="es-ES" sz="1200" b="0" strike="noStrike" spc="-1">
                <a:solidFill>
                  <a:srgbClr val="000000"/>
                </a:solidFill>
                <a:latin typeface="+mn-lt"/>
                <a:ea typeface="+mn-ea"/>
              </a:rPr>
              <a:t>between five patients with and 15 patients without pre-existing ILD, the relative risk ratio was 2.25 (P = 0.29)</a:t>
            </a:r>
            <a:r>
              <a:rPr lang="es-ES" sz="2000" b="0" strike="noStrike" spc="-1">
                <a:solidFill>
                  <a:srgbClr val="000000"/>
                </a:solidFill>
                <a:latin typeface="+mn-lt"/>
                <a:ea typeface="+mn-ea"/>
              </a:rPr>
              <a:t> ]. En los pacientes con NSCLC, un estado funcional deficiente (2–4), ≥2 regímenes de quimioterapia previos y &lt;50 % del área pulmonar normal restante también predicen la mortalidad por DIILD [ </a:t>
            </a:r>
            <a:r>
              <a:rPr lang="es-ES" sz="2000" b="0" u="sng" strike="noStrike" spc="-1">
                <a:solidFill>
                  <a:srgbClr val="000000"/>
                </a:solidFill>
                <a:uFillTx/>
                <a:latin typeface="+mn-lt"/>
                <a:ea typeface="+mn-ea"/>
                <a:hlinkClick r:id="rId4"/>
              </a:rPr>
              <a:t>34</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31"/>
              </a:rPr>
              <a:t>10</a:t>
            </a:r>
            <a:r>
              <a:rPr lang="es-ES" sz="2000" b="0" u="sng" strike="noStrike" spc="-1">
                <a:solidFill>
                  <a:srgbClr val="000000"/>
                </a:solidFill>
                <a:uFillTx/>
                <a:latin typeface="+mn-lt"/>
                <a:ea typeface="+mn-ea"/>
                <a:hlinkClick r:id="rId31"/>
              </a:rPr>
              <a:t> NADA</a:t>
            </a:r>
            <a:r>
              <a:rPr lang="es-ES" sz="2000" b="0" u="sng" strike="noStrike" spc="-1">
                <a:solidFill>
                  <a:srgbClr val="000000"/>
                </a:solidFill>
                <a:uFillTx/>
                <a:latin typeface="+mn-lt"/>
                <a:ea typeface="+mn-ea"/>
                <a:hlinkClick r:id="rId31"/>
              </a:rPr>
              <a:t> QUE VER</a:t>
            </a:r>
            <a:r>
              <a:rPr lang="es-ES" sz="2000" b="0" u="sng" strike="noStrike" spc="-1">
                <a:solidFill>
                  <a:srgbClr val="000000"/>
                </a:solidFill>
                <a:uFillTx/>
                <a:latin typeface="+mn-lt"/>
                <a:ea typeface="+mn-ea"/>
                <a:hlinkClick r:id="rId31"/>
              </a:rPr>
              <a:t>8</a:t>
            </a:r>
            <a:r>
              <a:rPr lang="es-ES" sz="2000" b="0" strike="noStrike" spc="-1">
                <a:solidFill>
                  <a:srgbClr val="000000"/>
                </a:solidFill>
                <a:latin typeface="+mn-lt"/>
                <a:ea typeface="+mn-ea"/>
              </a:rPr>
              <a:t>: Ann Pharmacother </a:t>
            </a:r>
            <a:endParaRPr lang="es-ES" sz="2000" b="0" strike="noStrike" spc="-1">
              <a:latin typeface="Arial"/>
            </a:endParaRPr>
          </a:p>
          <a:p>
            <a:pPr>
              <a:lnSpc>
                <a:spcPct val="100000"/>
              </a:lnSpc>
            </a:pPr>
            <a:r>
              <a:rPr lang="es-ES" sz="2000" b="0" strike="noStrike" spc="-1">
                <a:solidFill>
                  <a:srgbClr val="000000"/>
                </a:solidFill>
                <a:latin typeface="+mn-lt"/>
                <a:ea typeface="+mn-ea"/>
              </a:rPr>
              <a:t>. 2015 Apr;49(4):398-404. Characteristics of and risk factors for interstitial lung disease induced by chemotherapy for lung cancer ].</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Patrones radiológicos: para la TC, una mayor extensión de la lesión pulmonar y un patrón homogéneo se asocian con una mayor mortalidad en los pacientes tratados con amiodarona [ </a:t>
            </a:r>
            <a:r>
              <a:rPr lang="es-ES" sz="2000" b="0" u="sng" strike="noStrike" spc="-1">
                <a:solidFill>
                  <a:srgbClr val="000000"/>
                </a:solidFill>
                <a:uFillTx/>
                <a:latin typeface="+mn-lt"/>
                <a:ea typeface="+mn-ea"/>
                <a:hlinkClick r:id="rId11"/>
              </a:rPr>
              <a:t>106</a:t>
            </a:r>
            <a:r>
              <a:rPr lang="es-ES" sz="2000" b="0" strike="noStrike" spc="-1">
                <a:solidFill>
                  <a:srgbClr val="000000"/>
                </a:solidFill>
                <a:latin typeface="+mn-lt"/>
                <a:ea typeface="+mn-ea"/>
              </a:rPr>
              <a:t> ]. Los patrones DAD y NSIP también predicen peores resultados [ </a:t>
            </a:r>
            <a:r>
              <a:rPr lang="es-ES" sz="2000" b="0" u="sng" strike="noStrike" spc="-1">
                <a:solidFill>
                  <a:srgbClr val="000000"/>
                </a:solidFill>
                <a:uFillTx/>
                <a:latin typeface="+mn-lt"/>
                <a:ea typeface="+mn-ea"/>
                <a:hlinkClick r:id="rId10"/>
              </a:rPr>
              <a:t>80</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32"/>
              </a:rPr>
              <a:t>119</a:t>
            </a:r>
            <a:r>
              <a:rPr lang="es-ES" sz="2000" b="0" strike="noStrike" spc="-1">
                <a:solidFill>
                  <a:srgbClr val="000000"/>
                </a:solidFill>
                <a:latin typeface="+mn-lt"/>
                <a:ea typeface="+mn-ea"/>
              </a:rPr>
              <a:t>: Clin Radiol  2002 Apr;57(4):292-9.  Drug-induced lung disease: high-resolution CT and histological findings Joanne R Cleverley: </a:t>
            </a:r>
            <a:r>
              <a:rPr lang="es-ES" sz="2000" b="1" strike="noStrike" spc="-1">
                <a:solidFill>
                  <a:srgbClr val="000000"/>
                </a:solidFill>
                <a:latin typeface="+mn-lt"/>
                <a:ea typeface="+mn-ea"/>
              </a:rPr>
              <a:t>Objetivo: </a:t>
            </a:r>
            <a:r>
              <a:rPr lang="es-ES" sz="2000" b="0" strike="noStrike" spc="-1">
                <a:solidFill>
                  <a:srgbClr val="000000"/>
                </a:solidFill>
                <a:latin typeface="+mn-lt"/>
                <a:ea typeface="+mn-ea"/>
              </a:rPr>
              <a:t>comparar las apariencias de la tomografía computarizada de alta resolución (HRCT, por sus siglas en inglés) del parénquima con los hallazgos histológicos en pacientes con enfermedad pulmonar inducida por fármacos y determinar el valor pronóstico de la HRCT. </a:t>
            </a:r>
            <a:r>
              <a:rPr lang="es-ES" sz="2000" b="1" strike="noStrike" spc="-1">
                <a:solidFill>
                  <a:srgbClr val="000000"/>
                </a:solidFill>
                <a:latin typeface="+mn-lt"/>
                <a:ea typeface="+mn-ea"/>
              </a:rPr>
              <a:t>Materiales y métodos: </a:t>
            </a:r>
            <a:r>
              <a:rPr lang="es-ES" sz="2000" b="0" strike="noStrike" spc="-1">
                <a:solidFill>
                  <a:srgbClr val="000000"/>
                </a:solidFill>
                <a:latin typeface="+mn-lt"/>
                <a:ea typeface="+mn-ea"/>
              </a:rPr>
              <a:t>Se revisaron retrospectivamente los antecedentes de fármacos, las características de la TCAR, los hallazgos histológicos y el resultado a los 3 meses en 20 pacientes con enfermedad pulmonar inducida por fármacos. Las imágenes de HRCT se evaluaron en cuanto al patrón y la distribución de las anomalías y se clasificaron como más indicativas de neumonitis/fibrosis intersticial, daño alveolar difuso (DAD), reacción de neumonía organizada (OP) o reacción de hipersensibilidad. </a:t>
            </a:r>
            <a:endParaRPr lang="es-ES" sz="2000" b="0" strike="noStrike" spc="-1">
              <a:latin typeface="Arial"/>
            </a:endParaRPr>
          </a:p>
          <a:p>
            <a:pPr>
              <a:lnSpc>
                <a:spcPct val="100000"/>
              </a:lnSpc>
            </a:pPr>
            <a:r>
              <a:rPr lang="es-ES" sz="2000" b="1" strike="noStrike" spc="-1">
                <a:solidFill>
                  <a:srgbClr val="000000"/>
                </a:solidFill>
                <a:latin typeface="+mn-lt"/>
                <a:ea typeface="+mn-ea"/>
              </a:rPr>
              <a:t>Resultados: </a:t>
            </a:r>
            <a:r>
              <a:rPr lang="es-ES" sz="2000" b="0" strike="noStrike" spc="-1">
                <a:solidFill>
                  <a:srgbClr val="000000"/>
                </a:solidFill>
                <a:latin typeface="+mn-lt"/>
                <a:ea typeface="+mn-ea"/>
              </a:rPr>
              <a:t>Al examen histopatológico hubo ocho casos de neumonitis/fibrosis intersticial, cinco de DAD, cinco de reacciones OP, uno de hipersensibilidad y uno de eosinofilia pulmonar. Las anormalidades más comunes en la TCAR fueron opacidades en vidrio esmerilado (n = 17), consolidación (n = 14), engrosamiento del tabique interlobulillar (n = 15) y nódulos centrolobulillares (n = 8). La interpretación de HRCT y el diagnóstico histológico fueron concordantes en solo nueve (45%) de 20 pacientes. El patrón, la distribución y la extensión de las anomalías en la TCAR tuvieron un valor pronóstico limitado: los ocho pacientes con hallazgos histológicos de OP, reacción de hipersensibilidad o infiltrado eosinofílico mejoraron en el seguimiento en comparación con solo cinco de 13 pacientes con neumonitis/fibrosis intersticial o DAD . </a:t>
            </a:r>
            <a:endParaRPr lang="es-ES" sz="2000" b="0" strike="noStrike" spc="-1">
              <a:latin typeface="Arial"/>
            </a:endParaRPr>
          </a:p>
          <a:p>
            <a:pPr>
              <a:lnSpc>
                <a:spcPct val="100000"/>
              </a:lnSpc>
            </a:pPr>
            <a:r>
              <a:rPr lang="es-ES" sz="2000" b="1" strike="noStrike" spc="-1">
                <a:solidFill>
                  <a:srgbClr val="000000"/>
                </a:solidFill>
                <a:latin typeface="+mn-lt"/>
                <a:ea typeface="+mn-ea"/>
              </a:rPr>
              <a:t>Conclusión: </a:t>
            </a:r>
            <a:r>
              <a:rPr lang="es-ES" sz="2000" b="0" strike="noStrike" spc="-1">
                <a:solidFill>
                  <a:srgbClr val="000000"/>
                </a:solidFill>
                <a:latin typeface="+mn-lt"/>
                <a:ea typeface="+mn-ea"/>
              </a:rPr>
              <a:t>En muchos casos de lesión pulmonar inducida por fármacos, la TCAR tiene un valor limitado para determinar el patrón histológico y el pronóstico. </a:t>
            </a:r>
            <a:endParaRPr lang="es-ES" sz="2000" b="0" strike="noStrike" spc="-1">
              <a:latin typeface="Arial"/>
            </a:endParaRPr>
          </a:p>
          <a:p>
            <a:pPr>
              <a:lnSpc>
                <a:spcPct val="100000"/>
              </a:lnSpc>
            </a:pPr>
            <a:r>
              <a:rPr lang="es-ES" sz="2000" b="0" strike="noStrike" spc="-1">
                <a:solidFill>
                  <a:srgbClr val="000000"/>
                </a:solidFill>
                <a:latin typeface="+mn-lt"/>
                <a:ea typeface="+mn-ea"/>
              </a:rPr>
              <a:t> </a:t>
            </a:r>
            <a:endParaRPr lang="es-ES" sz="2000" b="0" strike="noStrike" spc="-1">
              <a:latin typeface="Arial"/>
            </a:endParaRPr>
          </a:p>
          <a:p>
            <a:pPr>
              <a:lnSpc>
                <a:spcPct val="100000"/>
              </a:lnSpc>
            </a:pPr>
            <a:r>
              <a:rPr lang="es-ES" sz="2000" b="0" strike="noStrike" spc="-1">
                <a:solidFill>
                  <a:srgbClr val="000000"/>
                </a:solidFill>
                <a:latin typeface="+mn-lt"/>
                <a:ea typeface="+mn-ea"/>
              </a:rPr>
              <a:t> ] (con el patrón DAD, 40–83,3 % de mortalidad) [ </a:t>
            </a:r>
            <a:r>
              <a:rPr lang="es-ES" sz="2000" b="0" u="sng" strike="noStrike" spc="-1">
                <a:solidFill>
                  <a:srgbClr val="000000"/>
                </a:solidFill>
                <a:uFillTx/>
                <a:latin typeface="+mn-lt"/>
                <a:ea typeface="+mn-ea"/>
                <a:hlinkClick r:id="rId15"/>
              </a:rPr>
              <a:t>33</a:t>
            </a:r>
            <a:r>
              <a:rPr lang="es-ES" sz="2000" b="0" strike="noStrike" spc="-1">
                <a:solidFill>
                  <a:srgbClr val="000000"/>
                </a:solidFill>
                <a:latin typeface="+mn-lt"/>
                <a:ea typeface="+mn-ea"/>
              </a:rPr>
              <a:t> Panitumumab , </a:t>
            </a:r>
            <a:r>
              <a:rPr lang="es-ES" sz="2000" b="0" u="sng" strike="noStrike" spc="-1">
                <a:solidFill>
                  <a:srgbClr val="000000"/>
                </a:solidFill>
                <a:uFillTx/>
                <a:latin typeface="+mn-lt"/>
                <a:ea typeface="+mn-ea"/>
                <a:hlinkClick r:id="rId4"/>
              </a:rPr>
              <a:t>34</a:t>
            </a:r>
            <a:r>
              <a:rPr lang="es-ES" sz="2000" b="0" strike="noStrike" spc="-1">
                <a:solidFill>
                  <a:srgbClr val="000000"/>
                </a:solidFill>
                <a:latin typeface="+mn-lt"/>
                <a:ea typeface="+mn-ea"/>
              </a:rPr>
              <a:t> Erlotinib , </a:t>
            </a:r>
            <a:r>
              <a:rPr lang="es-ES" sz="2000" b="0" u="sng" strike="noStrike" spc="-1">
                <a:solidFill>
                  <a:srgbClr val="000000"/>
                </a:solidFill>
                <a:uFillTx/>
                <a:latin typeface="+mn-lt"/>
                <a:ea typeface="+mn-ea"/>
                <a:hlinkClick r:id="rId33"/>
              </a:rPr>
              <a:t>95</a:t>
            </a:r>
            <a:r>
              <a:rPr lang="es-ES" sz="2000" b="0" strike="noStrike" spc="-1">
                <a:solidFill>
                  <a:srgbClr val="000000"/>
                </a:solidFill>
                <a:latin typeface="+mn-lt"/>
                <a:ea typeface="+mn-ea"/>
              </a:rPr>
              <a:t> Pemetrexed ]. </a:t>
            </a:r>
            <a:endParaRPr lang="es-ES" sz="2000" b="0" strike="noStrike" spc="-1">
              <a:latin typeface="Arial"/>
            </a:endParaRPr>
          </a:p>
          <a:p>
            <a:pPr>
              <a:lnSpc>
                <a:spcPct val="100000"/>
              </a:lnSpc>
            </a:pPr>
            <a:r>
              <a:rPr lang="es-ES" sz="2000" b="0" strike="noStrike" spc="-1">
                <a:solidFill>
                  <a:srgbClr val="000000"/>
                </a:solidFill>
                <a:latin typeface="+mn-lt"/>
                <a:ea typeface="+mn-ea"/>
              </a:rPr>
              <a:t>Panal de abeja con neumonía intersticial también se asocia con una mayor mortalidad [ </a:t>
            </a:r>
            <a:r>
              <a:rPr lang="es-ES" sz="2000" b="0" u="sng" strike="noStrike" spc="-1">
                <a:solidFill>
                  <a:srgbClr val="000000"/>
                </a:solidFill>
                <a:uFillTx/>
                <a:latin typeface="+mn-lt"/>
                <a:ea typeface="+mn-ea"/>
                <a:hlinkClick r:id="rId4"/>
              </a:rPr>
              <a:t>34</a:t>
            </a:r>
            <a:r>
              <a:rPr lang="es-ES" sz="2000" b="0" strike="noStrike" spc="-1">
                <a:solidFill>
                  <a:srgbClr val="000000"/>
                </a:solidFill>
                <a:latin typeface="+mn-lt"/>
                <a:ea typeface="+mn-ea"/>
              </a:rPr>
              <a:t> ]. Sin embargo, cabe destacar que se ha observado una recuperación completa con opacidades difusas en vidrio deslustrado [ </a:t>
            </a:r>
            <a:r>
              <a:rPr lang="es-ES" sz="2000" b="0" u="sng" strike="noStrike" spc="-1">
                <a:solidFill>
                  <a:srgbClr val="000000"/>
                </a:solidFill>
                <a:uFillTx/>
                <a:latin typeface="+mn-lt"/>
                <a:ea typeface="+mn-ea"/>
                <a:hlinkClick r:id="rId33"/>
              </a:rPr>
              <a:t>95</a:t>
            </a:r>
            <a:r>
              <a:rPr lang="es-ES" sz="2000" b="0" strike="noStrike" spc="-1">
                <a:solidFill>
                  <a:srgbClr val="000000"/>
                </a:solidFill>
                <a:latin typeface="+mn-lt"/>
                <a:ea typeface="+mn-ea"/>
              </a:rPr>
              <a:t> ], y algunos estudios no han encontrado que los patrones de TC sean pronósticos [ </a:t>
            </a:r>
            <a:r>
              <a:rPr lang="es-ES" sz="2000" b="0" u="sng" strike="noStrike" spc="-1">
                <a:solidFill>
                  <a:srgbClr val="000000"/>
                </a:solidFill>
                <a:uFillTx/>
                <a:latin typeface="+mn-lt"/>
                <a:ea typeface="+mn-ea"/>
                <a:hlinkClick r:id="rId32"/>
              </a:rPr>
              <a:t>119</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26"/>
              </a:rPr>
              <a:t>135</a:t>
            </a:r>
            <a:r>
              <a:rPr lang="es-ES" sz="2000" b="0" strike="noStrike" spc="-1">
                <a:solidFill>
                  <a:srgbClr val="000000"/>
                </a:solidFill>
                <a:latin typeface="+mn-lt"/>
                <a:ea typeface="+mn-ea"/>
              </a:rPr>
              <a:t> ].</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0" strike="noStrike" spc="-1">
                <a:solidFill>
                  <a:srgbClr val="000000"/>
                </a:solidFill>
                <a:latin typeface="+mn-lt"/>
                <a:ea typeface="+mn-ea"/>
              </a:rPr>
              <a:t>Otros: Para BAL, la presencia de neumocitos descamados tipo II se asocia con mortalidad [ </a:t>
            </a:r>
            <a:r>
              <a:rPr lang="es-ES" sz="2000" b="0" u="sng" strike="noStrike" spc="-1">
                <a:solidFill>
                  <a:srgbClr val="000000"/>
                </a:solidFill>
                <a:uFillTx/>
                <a:latin typeface="+mn-lt"/>
                <a:ea typeface="+mn-ea"/>
                <a:hlinkClick r:id="rId34"/>
              </a:rPr>
              <a:t>16</a:t>
            </a:r>
            <a:r>
              <a:rPr lang="es-ES" sz="2000" b="0" strike="noStrike" spc="-1">
                <a:solidFill>
                  <a:srgbClr val="000000"/>
                </a:solidFill>
                <a:latin typeface="+mn-lt"/>
                <a:ea typeface="+mn-ea"/>
              </a:rPr>
              <a:t> ]. Otros también han encontrado que la KL-6 circulante y/o BAL y la proteína de choque térmico 47 están asociadas con una mayor mortalidad [ </a:t>
            </a:r>
            <a:r>
              <a:rPr lang="es-ES" sz="2000" b="0" u="sng" strike="noStrike" spc="-1">
                <a:solidFill>
                  <a:srgbClr val="000000"/>
                </a:solidFill>
                <a:uFillTx/>
                <a:latin typeface="+mn-lt"/>
                <a:ea typeface="+mn-ea"/>
                <a:hlinkClick r:id="rId35"/>
              </a:rPr>
              <a:t>12</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32"/>
              </a:rPr>
              <a:t>119</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36"/>
              </a:rPr>
              <a:t>121</a:t>
            </a:r>
            <a:r>
              <a:rPr lang="es-ES" sz="2000" b="0" strike="noStrike" spc="-1">
                <a:solidFill>
                  <a:srgbClr val="000000"/>
                </a:solidFill>
                <a:latin typeface="+mn-lt"/>
                <a:ea typeface="+mn-ea"/>
              </a:rPr>
              <a:t> , </a:t>
            </a:r>
            <a:r>
              <a:rPr lang="es-ES" sz="2000" b="0" u="sng" strike="noStrike" spc="-1">
                <a:solidFill>
                  <a:srgbClr val="000000"/>
                </a:solidFill>
                <a:uFillTx/>
                <a:latin typeface="+mn-lt"/>
                <a:ea typeface="+mn-ea"/>
                <a:hlinkClick r:id="rId37"/>
              </a:rPr>
              <a:t>122</a:t>
            </a:r>
            <a:r>
              <a:rPr lang="es-ES" sz="2000" b="0" strike="noStrike" spc="-1">
                <a:solidFill>
                  <a:srgbClr val="000000"/>
                </a:solidFill>
                <a:latin typeface="+mn-lt"/>
                <a:ea typeface="+mn-ea"/>
              </a:rPr>
              <a:t> ]. Sin embargo, su asociación con una presentación clínica más grave y con DAD significa que su valor incremental como marcadores pronósticos sigue sin estar claro.</a:t>
            </a:r>
            <a:endParaRPr lang="es-ES" sz="2000" b="0" strike="noStrike" spc="-1">
              <a:latin typeface="Arial"/>
            </a:endParaRPr>
          </a:p>
          <a:p>
            <a:pPr>
              <a:lnSpc>
                <a:spcPct val="100000"/>
              </a:lnSpc>
            </a:pPr>
            <a:endParaRPr lang="es-ES" sz="2000" b="0" strike="noStrike" spc="-1">
              <a:latin typeface="Arial"/>
            </a:endParaRPr>
          </a:p>
        </p:txBody>
      </p:sp>
      <p:sp>
        <p:nvSpPr>
          <p:cNvPr id="235"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F19F0EF0-008E-4283-8FE3-8AC04E821F7D}" type="slidenum">
              <a:rPr lang="es-ES" sz="1200" b="0" strike="noStrike" spc="-1">
                <a:solidFill>
                  <a:srgbClr val="000000"/>
                </a:solidFill>
                <a:latin typeface="+mn-lt"/>
                <a:ea typeface="+mn-ea"/>
              </a:rPr>
              <a:t>7</a:t>
            </a:fld>
            <a:endParaRPr lang="es-E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1143000" y="685800"/>
            <a:ext cx="4571640" cy="3428640"/>
          </a:xfrm>
          <a:prstGeom prst="rect">
            <a:avLst/>
          </a:prstGeom>
        </p:spPr>
      </p:sp>
      <p:sp>
        <p:nvSpPr>
          <p:cNvPr id="237" name="PlaceHolder 2"/>
          <p:cNvSpPr>
            <a:spLocks noGrp="1"/>
          </p:cNvSpPr>
          <p:nvPr>
            <p:ph type="body"/>
          </p:nvPr>
        </p:nvSpPr>
        <p:spPr>
          <a:xfrm>
            <a:off x="1124640" y="4343400"/>
            <a:ext cx="4608000" cy="4114440"/>
          </a:xfrm>
          <a:prstGeom prst="rect">
            <a:avLst/>
          </a:prstGeom>
        </p:spPr>
        <p:txBody>
          <a:bodyPr>
            <a:noAutofit/>
          </a:bodyPr>
          <a:lstStyle/>
          <a:p>
            <a:pPr marL="216000" indent="-216000">
              <a:lnSpc>
                <a:spcPct val="100000"/>
              </a:lnSpc>
            </a:pPr>
            <a:r>
              <a:rPr lang="es-ES" sz="2000" b="0" strike="noStrike" spc="-1">
                <a:latin typeface="Arial"/>
              </a:rPr>
              <a:t>Ann Pharmacother </a:t>
            </a:r>
          </a:p>
          <a:p>
            <a:pPr marL="216000" indent="-216000">
              <a:lnSpc>
                <a:spcPct val="100000"/>
              </a:lnSpc>
            </a:pPr>
            <a:r>
              <a:rPr lang="es-ES" sz="2000" b="0" strike="noStrike" spc="-1">
                <a:latin typeface="Arial"/>
              </a:rPr>
              <a:t>. 2015 Apr;49(4):398-404. </a:t>
            </a:r>
          </a:p>
          <a:p>
            <a:pPr marL="216000" indent="-216000">
              <a:lnSpc>
                <a:spcPct val="100000"/>
              </a:lnSpc>
            </a:pPr>
            <a:r>
              <a:rPr lang="es-ES" sz="2000" b="0" strike="noStrike" spc="-1">
                <a:latin typeface="Arial"/>
              </a:rPr>
              <a:t>doi: 10.1177/1060028014566446. Epub 2015 Jan 6. </a:t>
            </a:r>
          </a:p>
          <a:p>
            <a:pPr marL="216000" indent="-216000">
              <a:lnSpc>
                <a:spcPct val="100000"/>
              </a:lnSpc>
            </a:pPr>
            <a:r>
              <a:rPr lang="es-ES" sz="2000" b="0" strike="noStrike" spc="-1">
                <a:latin typeface="Arial"/>
              </a:rPr>
              <a:t>Characteristics of and risk factors for interstitial lung disease induced by chemotherapy for lung cancer </a:t>
            </a:r>
          </a:p>
          <a:p>
            <a:pPr marL="216000" indent="-216000">
              <a:lnSpc>
                <a:spcPct val="100000"/>
              </a:lnSpc>
            </a:pPr>
            <a:r>
              <a:rPr lang="es-ES" sz="2000" b="0" strike="noStrike" spc="-1">
                <a:latin typeface="Arial"/>
              </a:rPr>
              <a:t>Takumi Sakurad</a:t>
            </a:r>
          </a:p>
          <a:p>
            <a:pPr marL="216000" indent="-216000">
              <a:lnSpc>
                <a:spcPct val="100000"/>
              </a:lnSpc>
            </a:pPr>
            <a:endParaRPr lang="es-ES" sz="2000" b="0" strike="noStrike" spc="-1">
              <a:latin typeface="Arial"/>
            </a:endParaRPr>
          </a:p>
        </p:txBody>
      </p:sp>
      <p:sp>
        <p:nvSpPr>
          <p:cNvPr id="238"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8E006864-8DF4-40AD-A7A2-6746F723F8AA}" type="slidenum">
              <a:rPr lang="es-ES" sz="1200" b="0" strike="noStrike" spc="-1">
                <a:solidFill>
                  <a:srgbClr val="000000"/>
                </a:solidFill>
                <a:latin typeface="+mn-lt"/>
                <a:ea typeface="+mn-ea"/>
              </a:rPr>
              <a:t>8</a:t>
            </a:fld>
            <a:endParaRPr lang="es-E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1143000" y="685800"/>
            <a:ext cx="4571640" cy="3428640"/>
          </a:xfrm>
          <a:prstGeom prst="rect">
            <a:avLst/>
          </a:prstGeom>
        </p:spPr>
      </p:sp>
      <p:sp>
        <p:nvSpPr>
          <p:cNvPr id="240" name="PlaceHolder 2"/>
          <p:cNvSpPr>
            <a:spLocks noGrp="1"/>
          </p:cNvSpPr>
          <p:nvPr>
            <p:ph type="body"/>
          </p:nvPr>
        </p:nvSpPr>
        <p:spPr>
          <a:xfrm>
            <a:off x="1124640" y="4343400"/>
            <a:ext cx="4608000" cy="4114440"/>
          </a:xfrm>
          <a:prstGeom prst="rect">
            <a:avLst/>
          </a:prstGeom>
        </p:spPr>
        <p:txBody>
          <a:bodyPr>
            <a:noAutofit/>
          </a:bodyPr>
          <a:lstStyle/>
          <a:p>
            <a:pPr>
              <a:lnSpc>
                <a:spcPct val="100000"/>
              </a:lnSpc>
            </a:pPr>
            <a:r>
              <a:rPr lang="es-ES" sz="2000" b="0" strike="noStrike" spc="-1">
                <a:latin typeface="Arial"/>
              </a:rPr>
              <a:t>Kaku S. J Cancer Res Clin Oncol 2022 Jul;148(7):1737-1746. </a:t>
            </a:r>
          </a:p>
          <a:p>
            <a:pPr>
              <a:lnSpc>
                <a:spcPct val="100000"/>
              </a:lnSpc>
            </a:pPr>
            <a:endParaRPr lang="es-ES" sz="2000" b="0" strike="noStrike" spc="-1">
              <a:latin typeface="Arial"/>
            </a:endParaRPr>
          </a:p>
          <a:p>
            <a:pPr>
              <a:lnSpc>
                <a:spcPct val="100000"/>
              </a:lnSpc>
            </a:pPr>
            <a:r>
              <a:rPr lang="es-ES" sz="2000" b="1" strike="noStrike" spc="-1">
                <a:latin typeface="Arial"/>
              </a:rPr>
              <a:t>Propósito: </a:t>
            </a:r>
            <a:r>
              <a:rPr lang="es-ES" sz="2000" b="0" strike="noStrike" spc="-1">
                <a:latin typeface="Arial"/>
              </a:rPr>
              <a:t>Investigar la frecuencia y los factores pronósticos de la enfermedad pulmonar intersticial inducida por fármacos (EPID) grave causada por fármacos antineoplásicos independientemente de los tipos de cáncer o el tipo de fármacos. </a:t>
            </a:r>
          </a:p>
          <a:p>
            <a:pPr>
              <a:lnSpc>
                <a:spcPct val="100000"/>
              </a:lnSpc>
            </a:pPr>
            <a:r>
              <a:rPr lang="es-ES" sz="2000" b="1" strike="noStrike" spc="-1">
                <a:latin typeface="Arial"/>
              </a:rPr>
              <a:t>Métodos: </a:t>
            </a:r>
            <a:r>
              <a:rPr lang="es-ES" sz="2000" b="0" strike="noStrike" spc="-1">
                <a:latin typeface="Arial"/>
              </a:rPr>
              <a:t>De 2014 a 2018, revisamos pacientes con antecedentes de administración de agentes antineoplásicos en la base de datos del mundo real de la historia clínica electrónica de nuestro hospital y extrajimos pacientes que experimentaron EPID "grave", que requirieron hospitalización con tratamiento o que se desarrollaron durante la hospitalización y requirieron tratamiento. . Recopilamos los antecedentes de los pacientes, las características clínicas y radiológicas, los datos de laboratorio, el tratamiento y los resultados de supervivencia. </a:t>
            </a:r>
          </a:p>
          <a:p>
            <a:pPr>
              <a:lnSpc>
                <a:spcPct val="100000"/>
              </a:lnSpc>
            </a:pPr>
            <a:r>
              <a:rPr lang="es-ES" sz="2000" b="1" strike="noStrike" spc="-1">
                <a:latin typeface="Arial"/>
              </a:rPr>
              <a:t>Resultados: </a:t>
            </a:r>
            <a:r>
              <a:rPr lang="es-ES" sz="2000" b="0" strike="noStrike" spc="-1">
                <a:latin typeface="Arial"/>
              </a:rPr>
              <a:t>19.132 pacientes con cáncer recibieron tratamiento con fármacos antineoplásicos durante el período de estudio y 120 (0,62 %) experimentaron EPID grave. La incidencia de EPID grave en pacientes con cáncer torácico fue la más alta entre los pacientes incluidos en este análisis (2,52 % frente a 0,34 % de otros tipos de cáncer). El patrón de daño alveolar difuso (DAD) en la TC se asoció con una mayor mortalidad en pacientes con EPID grave en comparación con el patrón sin DAD (hazard ratio [HR], 11,24; IC del 95 %, 4,82-26,2). El análisis multivariado reveló que el patrón de DAD en el momento del diagnóstico era EPID grave (HR, 3,59; IC del 95 %, 1,17-11,03), enfermedad pulmonar intersticial concurrente/previa (HR, 3,20; IC del 95 %, 1,27-8,10) y estado funcional ECOG de 2-4 (HR, 3,81; IC del 95 %, 1,10-13,17) fueron factores de riesgo independientes de mortalidad en pacientes con EPID grave. </a:t>
            </a:r>
          </a:p>
          <a:p>
            <a:pPr>
              <a:lnSpc>
                <a:spcPct val="100000"/>
              </a:lnSpc>
            </a:pPr>
            <a:r>
              <a:rPr lang="es-ES" sz="2000" b="1" strike="noStrike" spc="-1">
                <a:latin typeface="Arial"/>
              </a:rPr>
              <a:t>Conclusiones: </a:t>
            </a:r>
            <a:r>
              <a:rPr lang="es-ES" sz="2000" b="0" strike="noStrike" spc="-1">
                <a:latin typeface="Arial"/>
              </a:rPr>
              <a:t>La frecuencia de EPID severa fue mayor en pacientes con cáncer torácico. El patrón DAD se asoció con un mal resultado. Desde la perspectiva de la EPID, se debe prestar especial atención al administrar agentes antineoplásicos a pacientes con cáncer torácico. </a:t>
            </a:r>
          </a:p>
          <a:p>
            <a:pPr>
              <a:lnSpc>
                <a:spcPct val="100000"/>
              </a:lnSpc>
            </a:pPr>
            <a:endParaRPr lang="es-ES" sz="2000" b="0" strike="noStrike" spc="-1">
              <a:latin typeface="Arial"/>
            </a:endParaRPr>
          </a:p>
          <a:p>
            <a:pPr>
              <a:lnSpc>
                <a:spcPct val="100000"/>
              </a:lnSpc>
            </a:pPr>
            <a:r>
              <a:rPr lang="es-ES" sz="2000" b="0" strike="noStrike" spc="-1">
                <a:latin typeface="Arial"/>
              </a:rPr>
              <a:t>Tasa de mortalidad más alta: agentes citotóxicos 21,1% (16/76); agente dirigido molecularmente, 9,5% (2/21); e ICI, 17,4% (4/23). Los pacientes que recibieron ICI fueron los menos propensos a lograr la abstinencia de esteroides después de la aparición de EPID grave (13,0 %). </a:t>
            </a:r>
          </a:p>
          <a:p>
            <a:pPr>
              <a:lnSpc>
                <a:spcPct val="100000"/>
              </a:lnSpc>
            </a:pPr>
            <a:r>
              <a:rPr lang="es-ES" sz="2000" b="0" strike="noStrike" spc="-1">
                <a:latin typeface="Arial"/>
              </a:rPr>
              <a:t>Todas las muertes graves relacionadas con DILD que surgieron del uso de agentes dirigidos molecularmente ocurrieron en pacientes que recibían inhibidores de la tirosina quinasa (TKI) del receptor del factor de crecimiento epidérmico (EGFR). </a:t>
            </a:r>
          </a:p>
          <a:p>
            <a:pPr>
              <a:lnSpc>
                <a:spcPct val="100000"/>
              </a:lnSpc>
            </a:pPr>
            <a:r>
              <a:rPr lang="es-ES" sz="2000" b="0" strike="noStrike" spc="-1">
                <a:latin typeface="Arial"/>
              </a:rPr>
              <a:t>IPC: Entre los pacientes con EPID grave que recibieron inhibidores de PD-1, 3 de 23 pacientes (13,0 %) fallecieron. De estas 3 muertes, 1 paciente había recibido terapia combinada con un inhibidor de PD-1 y un inhibidor de CTLA-4. Por el contrario, entre los 65 pacientes que recibieron inhibidores de PD-L1 y desarrollaron EPID grave, solo un paciente (1,54 %) falleció.</a:t>
            </a:r>
          </a:p>
          <a:p>
            <a:pPr>
              <a:lnSpc>
                <a:spcPct val="100000"/>
              </a:lnSpc>
            </a:pPr>
            <a:endParaRPr lang="es-ES" sz="2000" b="0" strike="noStrike" spc="-1">
              <a:latin typeface="Arial"/>
            </a:endParaRPr>
          </a:p>
          <a:p>
            <a:pPr>
              <a:lnSpc>
                <a:spcPct val="100000"/>
              </a:lnSpc>
            </a:pPr>
            <a:r>
              <a:rPr lang="es-ES" sz="2000" b="0" strike="noStrike" spc="-1">
                <a:latin typeface="Arial"/>
              </a:rPr>
              <a:t>El patrón de TC más frecuente en pacientes con EPID grave fue el patrón HP (39,2%). El patrón OP (29,1%) y el patrón DAD (12,5%) fueron el segundo y el tercero más frecuentes. La tasa de mortalidad de los pacientes con EPID grave fue más alta para aquellos con patrón DAD (53,3 %), seguidos de aquellos con patrón OP (11,4 %) y aquellos con patrón HP (6,4 %). La proporción de pacientes que pudieron suspender los corticosteroides después de una EPID grave se asoció inversamente con la tasa de mortalidad (Tabla</a:t>
            </a:r>
            <a:r>
              <a:rPr lang="es-ES" sz="2000" b="0" strike="noStrike" spc="-1">
                <a:solidFill>
                  <a:srgbClr val="000000"/>
                </a:solidFill>
                <a:latin typeface="Arial"/>
                <a:hlinkClick r:id="rId3"/>
              </a:rPr>
              <a:t>​(Tabla 3).</a:t>
            </a:r>
            <a:r>
              <a:rPr lang="es-ES" sz="2000" b="0" u="sng" strike="noStrike" spc="-1">
                <a:solidFill>
                  <a:srgbClr val="000000"/>
                </a:solidFill>
                <a:uFillTx/>
                <a:latin typeface="Arial"/>
                <a:hlinkClick r:id="rId3"/>
              </a:rPr>
              <a:t>3</a:t>
            </a:r>
            <a:r>
              <a:rPr lang="es-ES" sz="2000" b="0" strike="noStrike" spc="-1">
                <a:solidFill>
                  <a:srgbClr val="000000"/>
                </a:solidFill>
                <a:latin typeface="Arial"/>
              </a:rPr>
              <a:t>). El patrón HP se observó comúnmente en pacientes que habían recibido gemcitabina, docetaxel, nivolumab e irinotecán. Los pacientes con EPID grave con patrón HP tuvieron la mayor tasa de retiro de esteroides (31,9%). El patrón OP de EPID grave fue frecuente entre los pacientes tratados con pembrolizumab y nivolumab. El paclitaxel fue el fármaco más común sospechoso de causar el patrón DAD en pacientes con DILD grave, y ninguno de estos pacientes pudo retirarse del tratamiento con esteroides.</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p:txBody>
      </p:sp>
      <p:sp>
        <p:nvSpPr>
          <p:cNvPr id="241"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321B695D-A9B1-4FBB-9E8E-CE79EA2002FB}" type="slidenum">
              <a:rPr lang="es-ES" sz="1200" b="0" strike="noStrike" spc="-1">
                <a:solidFill>
                  <a:srgbClr val="000000"/>
                </a:solidFill>
                <a:latin typeface="+mn-lt"/>
                <a:ea typeface="+mn-ea"/>
              </a:rPr>
              <a:t>9</a:t>
            </a:fld>
            <a:endParaRPr lang="es-E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26" name="PlaceHolder 2"/>
          <p:cNvSpPr>
            <a:spLocks noGrp="1"/>
          </p:cNvSpPr>
          <p:nvPr>
            <p:ph type="body"/>
          </p:nvPr>
        </p:nvSpPr>
        <p:spPr>
          <a:xfrm>
            <a:off x="468360" y="98064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27" name="PlaceHolder 3"/>
          <p:cNvSpPr>
            <a:spLocks noGrp="1"/>
          </p:cNvSpPr>
          <p:nvPr>
            <p:ph type="body"/>
          </p:nvPr>
        </p:nvSpPr>
        <p:spPr>
          <a:xfrm>
            <a:off x="468360" y="357588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29"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0"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1" name="PlaceHolder 4"/>
          <p:cNvSpPr>
            <a:spLocks noGrp="1"/>
          </p:cNvSpPr>
          <p:nvPr>
            <p:ph type="body"/>
          </p:nvPr>
        </p:nvSpPr>
        <p:spPr>
          <a:xfrm>
            <a:off x="46836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2" name="PlaceHolder 5"/>
          <p:cNvSpPr>
            <a:spLocks noGrp="1"/>
          </p:cNvSpPr>
          <p:nvPr>
            <p:ph type="body"/>
          </p:nvPr>
        </p:nvSpPr>
        <p:spPr>
          <a:xfrm>
            <a:off x="467964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34" name="PlaceHolder 2"/>
          <p:cNvSpPr>
            <a:spLocks noGrp="1"/>
          </p:cNvSpPr>
          <p:nvPr>
            <p:ph type="body"/>
          </p:nvPr>
        </p:nvSpPr>
        <p:spPr>
          <a:xfrm>
            <a:off x="46836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5" name="PlaceHolder 3"/>
          <p:cNvSpPr>
            <a:spLocks noGrp="1"/>
          </p:cNvSpPr>
          <p:nvPr>
            <p:ph type="body"/>
          </p:nvPr>
        </p:nvSpPr>
        <p:spPr>
          <a:xfrm>
            <a:off x="324720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6" name="PlaceHolder 4"/>
          <p:cNvSpPr>
            <a:spLocks noGrp="1"/>
          </p:cNvSpPr>
          <p:nvPr>
            <p:ph type="body"/>
          </p:nvPr>
        </p:nvSpPr>
        <p:spPr>
          <a:xfrm>
            <a:off x="602568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7" name="PlaceHolder 5"/>
          <p:cNvSpPr>
            <a:spLocks noGrp="1"/>
          </p:cNvSpPr>
          <p:nvPr>
            <p:ph type="body"/>
          </p:nvPr>
        </p:nvSpPr>
        <p:spPr>
          <a:xfrm>
            <a:off x="46836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8" name="PlaceHolder 6"/>
          <p:cNvSpPr>
            <a:spLocks noGrp="1"/>
          </p:cNvSpPr>
          <p:nvPr>
            <p:ph type="body"/>
          </p:nvPr>
        </p:nvSpPr>
        <p:spPr>
          <a:xfrm>
            <a:off x="324720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39" name="PlaceHolder 7"/>
          <p:cNvSpPr>
            <a:spLocks noGrp="1"/>
          </p:cNvSpPr>
          <p:nvPr>
            <p:ph type="body"/>
          </p:nvPr>
        </p:nvSpPr>
        <p:spPr>
          <a:xfrm>
            <a:off x="602568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5" name="PlaceHolder 2"/>
          <p:cNvSpPr>
            <a:spLocks noGrp="1"/>
          </p:cNvSpPr>
          <p:nvPr>
            <p:ph type="subTitle"/>
          </p:nvPr>
        </p:nvSpPr>
        <p:spPr>
          <a:xfrm>
            <a:off x="468360" y="980640"/>
            <a:ext cx="8218080" cy="496836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7" name="PlaceHolder 2"/>
          <p:cNvSpPr>
            <a:spLocks noGrp="1"/>
          </p:cNvSpPr>
          <p:nvPr>
            <p:ph type="body"/>
          </p:nvPr>
        </p:nvSpPr>
        <p:spPr>
          <a:xfrm>
            <a:off x="468360" y="980640"/>
            <a:ext cx="8218080" cy="496836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49" name="PlaceHolder 2"/>
          <p:cNvSpPr>
            <a:spLocks noGrp="1"/>
          </p:cNvSpPr>
          <p:nvPr>
            <p:ph type="body"/>
          </p:nvPr>
        </p:nvSpPr>
        <p:spPr>
          <a:xfrm>
            <a:off x="46836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50" name="PlaceHolder 3"/>
          <p:cNvSpPr>
            <a:spLocks noGrp="1"/>
          </p:cNvSpPr>
          <p:nvPr>
            <p:ph type="body"/>
          </p:nvPr>
        </p:nvSpPr>
        <p:spPr>
          <a:xfrm>
            <a:off x="467964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67640" y="0"/>
            <a:ext cx="7200360" cy="387792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54"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55" name="PlaceHolder 3"/>
          <p:cNvSpPr>
            <a:spLocks noGrp="1"/>
          </p:cNvSpPr>
          <p:nvPr>
            <p:ph type="body"/>
          </p:nvPr>
        </p:nvSpPr>
        <p:spPr>
          <a:xfrm>
            <a:off x="467964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56" name="PlaceHolder 4"/>
          <p:cNvSpPr>
            <a:spLocks noGrp="1"/>
          </p:cNvSpPr>
          <p:nvPr>
            <p:ph type="body"/>
          </p:nvPr>
        </p:nvSpPr>
        <p:spPr>
          <a:xfrm>
            <a:off x="46836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5" name="PlaceHolder 2"/>
          <p:cNvSpPr>
            <a:spLocks noGrp="1"/>
          </p:cNvSpPr>
          <p:nvPr>
            <p:ph type="subTitle"/>
          </p:nvPr>
        </p:nvSpPr>
        <p:spPr>
          <a:xfrm>
            <a:off x="468360" y="980640"/>
            <a:ext cx="8218080" cy="496836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58" name="PlaceHolder 2"/>
          <p:cNvSpPr>
            <a:spLocks noGrp="1"/>
          </p:cNvSpPr>
          <p:nvPr>
            <p:ph type="body"/>
          </p:nvPr>
        </p:nvSpPr>
        <p:spPr>
          <a:xfrm>
            <a:off x="46836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59"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60" name="PlaceHolder 4"/>
          <p:cNvSpPr>
            <a:spLocks noGrp="1"/>
          </p:cNvSpPr>
          <p:nvPr>
            <p:ph type="body"/>
          </p:nvPr>
        </p:nvSpPr>
        <p:spPr>
          <a:xfrm>
            <a:off x="467964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2"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63"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64" name="PlaceHolder 4"/>
          <p:cNvSpPr>
            <a:spLocks noGrp="1"/>
          </p:cNvSpPr>
          <p:nvPr>
            <p:ph type="body"/>
          </p:nvPr>
        </p:nvSpPr>
        <p:spPr>
          <a:xfrm>
            <a:off x="468360" y="357588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6" name="PlaceHolder 2"/>
          <p:cNvSpPr>
            <a:spLocks noGrp="1"/>
          </p:cNvSpPr>
          <p:nvPr>
            <p:ph type="body"/>
          </p:nvPr>
        </p:nvSpPr>
        <p:spPr>
          <a:xfrm>
            <a:off x="468360" y="98064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67" name="PlaceHolder 3"/>
          <p:cNvSpPr>
            <a:spLocks noGrp="1"/>
          </p:cNvSpPr>
          <p:nvPr>
            <p:ph type="body"/>
          </p:nvPr>
        </p:nvSpPr>
        <p:spPr>
          <a:xfrm>
            <a:off x="468360" y="357588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69"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0"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1" name="PlaceHolder 4"/>
          <p:cNvSpPr>
            <a:spLocks noGrp="1"/>
          </p:cNvSpPr>
          <p:nvPr>
            <p:ph type="body"/>
          </p:nvPr>
        </p:nvSpPr>
        <p:spPr>
          <a:xfrm>
            <a:off x="46836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2" name="PlaceHolder 5"/>
          <p:cNvSpPr>
            <a:spLocks noGrp="1"/>
          </p:cNvSpPr>
          <p:nvPr>
            <p:ph type="body"/>
          </p:nvPr>
        </p:nvSpPr>
        <p:spPr>
          <a:xfrm>
            <a:off x="467964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74" name="PlaceHolder 2"/>
          <p:cNvSpPr>
            <a:spLocks noGrp="1"/>
          </p:cNvSpPr>
          <p:nvPr>
            <p:ph type="body"/>
          </p:nvPr>
        </p:nvSpPr>
        <p:spPr>
          <a:xfrm>
            <a:off x="46836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5" name="PlaceHolder 3"/>
          <p:cNvSpPr>
            <a:spLocks noGrp="1"/>
          </p:cNvSpPr>
          <p:nvPr>
            <p:ph type="body"/>
          </p:nvPr>
        </p:nvSpPr>
        <p:spPr>
          <a:xfrm>
            <a:off x="324720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6" name="PlaceHolder 4"/>
          <p:cNvSpPr>
            <a:spLocks noGrp="1"/>
          </p:cNvSpPr>
          <p:nvPr>
            <p:ph type="body"/>
          </p:nvPr>
        </p:nvSpPr>
        <p:spPr>
          <a:xfrm>
            <a:off x="602568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7" name="PlaceHolder 5"/>
          <p:cNvSpPr>
            <a:spLocks noGrp="1"/>
          </p:cNvSpPr>
          <p:nvPr>
            <p:ph type="body"/>
          </p:nvPr>
        </p:nvSpPr>
        <p:spPr>
          <a:xfrm>
            <a:off x="46836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8" name="PlaceHolder 6"/>
          <p:cNvSpPr>
            <a:spLocks noGrp="1"/>
          </p:cNvSpPr>
          <p:nvPr>
            <p:ph type="body"/>
          </p:nvPr>
        </p:nvSpPr>
        <p:spPr>
          <a:xfrm>
            <a:off x="324720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79" name="PlaceHolder 7"/>
          <p:cNvSpPr>
            <a:spLocks noGrp="1"/>
          </p:cNvSpPr>
          <p:nvPr>
            <p:ph type="body"/>
          </p:nvPr>
        </p:nvSpPr>
        <p:spPr>
          <a:xfrm>
            <a:off x="602568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85" name="PlaceHolder 2"/>
          <p:cNvSpPr>
            <a:spLocks noGrp="1"/>
          </p:cNvSpPr>
          <p:nvPr>
            <p:ph type="subTitle"/>
          </p:nvPr>
        </p:nvSpPr>
        <p:spPr>
          <a:xfrm>
            <a:off x="468360" y="980640"/>
            <a:ext cx="8218080" cy="496836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87" name="PlaceHolder 2"/>
          <p:cNvSpPr>
            <a:spLocks noGrp="1"/>
          </p:cNvSpPr>
          <p:nvPr>
            <p:ph type="body"/>
          </p:nvPr>
        </p:nvSpPr>
        <p:spPr>
          <a:xfrm>
            <a:off x="468360" y="980640"/>
            <a:ext cx="8218080" cy="496836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89" name="PlaceHolder 2"/>
          <p:cNvSpPr>
            <a:spLocks noGrp="1"/>
          </p:cNvSpPr>
          <p:nvPr>
            <p:ph type="body"/>
          </p:nvPr>
        </p:nvSpPr>
        <p:spPr>
          <a:xfrm>
            <a:off x="46836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90" name="PlaceHolder 3"/>
          <p:cNvSpPr>
            <a:spLocks noGrp="1"/>
          </p:cNvSpPr>
          <p:nvPr>
            <p:ph type="body"/>
          </p:nvPr>
        </p:nvSpPr>
        <p:spPr>
          <a:xfrm>
            <a:off x="467964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7" name="PlaceHolder 2"/>
          <p:cNvSpPr>
            <a:spLocks noGrp="1"/>
          </p:cNvSpPr>
          <p:nvPr>
            <p:ph type="body"/>
          </p:nvPr>
        </p:nvSpPr>
        <p:spPr>
          <a:xfrm>
            <a:off x="468360" y="980640"/>
            <a:ext cx="8218080" cy="496836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67640" y="0"/>
            <a:ext cx="7200360" cy="387792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94"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95" name="PlaceHolder 3"/>
          <p:cNvSpPr>
            <a:spLocks noGrp="1"/>
          </p:cNvSpPr>
          <p:nvPr>
            <p:ph type="body"/>
          </p:nvPr>
        </p:nvSpPr>
        <p:spPr>
          <a:xfrm>
            <a:off x="467964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96" name="PlaceHolder 4"/>
          <p:cNvSpPr>
            <a:spLocks noGrp="1"/>
          </p:cNvSpPr>
          <p:nvPr>
            <p:ph type="body"/>
          </p:nvPr>
        </p:nvSpPr>
        <p:spPr>
          <a:xfrm>
            <a:off x="46836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98" name="PlaceHolder 2"/>
          <p:cNvSpPr>
            <a:spLocks noGrp="1"/>
          </p:cNvSpPr>
          <p:nvPr>
            <p:ph type="body"/>
          </p:nvPr>
        </p:nvSpPr>
        <p:spPr>
          <a:xfrm>
            <a:off x="46836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99"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00" name="PlaceHolder 4"/>
          <p:cNvSpPr>
            <a:spLocks noGrp="1"/>
          </p:cNvSpPr>
          <p:nvPr>
            <p:ph type="body"/>
          </p:nvPr>
        </p:nvSpPr>
        <p:spPr>
          <a:xfrm>
            <a:off x="467964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02"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03"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04" name="PlaceHolder 4"/>
          <p:cNvSpPr>
            <a:spLocks noGrp="1"/>
          </p:cNvSpPr>
          <p:nvPr>
            <p:ph type="body"/>
          </p:nvPr>
        </p:nvSpPr>
        <p:spPr>
          <a:xfrm>
            <a:off x="468360" y="357588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06" name="PlaceHolder 2"/>
          <p:cNvSpPr>
            <a:spLocks noGrp="1"/>
          </p:cNvSpPr>
          <p:nvPr>
            <p:ph type="body"/>
          </p:nvPr>
        </p:nvSpPr>
        <p:spPr>
          <a:xfrm>
            <a:off x="468360" y="98064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07" name="PlaceHolder 3"/>
          <p:cNvSpPr>
            <a:spLocks noGrp="1"/>
          </p:cNvSpPr>
          <p:nvPr>
            <p:ph type="body"/>
          </p:nvPr>
        </p:nvSpPr>
        <p:spPr>
          <a:xfrm>
            <a:off x="468360" y="357588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09"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0"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1" name="PlaceHolder 4"/>
          <p:cNvSpPr>
            <a:spLocks noGrp="1"/>
          </p:cNvSpPr>
          <p:nvPr>
            <p:ph type="body"/>
          </p:nvPr>
        </p:nvSpPr>
        <p:spPr>
          <a:xfrm>
            <a:off x="46836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2" name="PlaceHolder 5"/>
          <p:cNvSpPr>
            <a:spLocks noGrp="1"/>
          </p:cNvSpPr>
          <p:nvPr>
            <p:ph type="body"/>
          </p:nvPr>
        </p:nvSpPr>
        <p:spPr>
          <a:xfrm>
            <a:off x="467964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14" name="PlaceHolder 2"/>
          <p:cNvSpPr>
            <a:spLocks noGrp="1"/>
          </p:cNvSpPr>
          <p:nvPr>
            <p:ph type="body"/>
          </p:nvPr>
        </p:nvSpPr>
        <p:spPr>
          <a:xfrm>
            <a:off x="46836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5" name="PlaceHolder 3"/>
          <p:cNvSpPr>
            <a:spLocks noGrp="1"/>
          </p:cNvSpPr>
          <p:nvPr>
            <p:ph type="body"/>
          </p:nvPr>
        </p:nvSpPr>
        <p:spPr>
          <a:xfrm>
            <a:off x="324720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6" name="PlaceHolder 4"/>
          <p:cNvSpPr>
            <a:spLocks noGrp="1"/>
          </p:cNvSpPr>
          <p:nvPr>
            <p:ph type="body"/>
          </p:nvPr>
        </p:nvSpPr>
        <p:spPr>
          <a:xfrm>
            <a:off x="6025680" y="98064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7" name="PlaceHolder 5"/>
          <p:cNvSpPr>
            <a:spLocks noGrp="1"/>
          </p:cNvSpPr>
          <p:nvPr>
            <p:ph type="body"/>
          </p:nvPr>
        </p:nvSpPr>
        <p:spPr>
          <a:xfrm>
            <a:off x="46836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8" name="PlaceHolder 6"/>
          <p:cNvSpPr>
            <a:spLocks noGrp="1"/>
          </p:cNvSpPr>
          <p:nvPr>
            <p:ph type="body"/>
          </p:nvPr>
        </p:nvSpPr>
        <p:spPr>
          <a:xfrm>
            <a:off x="324720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19" name="PlaceHolder 7"/>
          <p:cNvSpPr>
            <a:spLocks noGrp="1"/>
          </p:cNvSpPr>
          <p:nvPr>
            <p:ph type="body"/>
          </p:nvPr>
        </p:nvSpPr>
        <p:spPr>
          <a:xfrm>
            <a:off x="6025680" y="3575880"/>
            <a:ext cx="26460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9" name="PlaceHolder 2"/>
          <p:cNvSpPr>
            <a:spLocks noGrp="1"/>
          </p:cNvSpPr>
          <p:nvPr>
            <p:ph type="body"/>
          </p:nvPr>
        </p:nvSpPr>
        <p:spPr>
          <a:xfrm>
            <a:off x="46836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0" name="PlaceHolder 3"/>
          <p:cNvSpPr>
            <a:spLocks noGrp="1"/>
          </p:cNvSpPr>
          <p:nvPr>
            <p:ph type="body"/>
          </p:nvPr>
        </p:nvSpPr>
        <p:spPr>
          <a:xfrm>
            <a:off x="467964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67640" y="0"/>
            <a:ext cx="7200360" cy="387792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4"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5" name="PlaceHolder 3"/>
          <p:cNvSpPr>
            <a:spLocks noGrp="1"/>
          </p:cNvSpPr>
          <p:nvPr>
            <p:ph type="body"/>
          </p:nvPr>
        </p:nvSpPr>
        <p:spPr>
          <a:xfrm>
            <a:off x="467964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6" name="PlaceHolder 4"/>
          <p:cNvSpPr>
            <a:spLocks noGrp="1"/>
          </p:cNvSpPr>
          <p:nvPr>
            <p:ph type="body"/>
          </p:nvPr>
        </p:nvSpPr>
        <p:spPr>
          <a:xfrm>
            <a:off x="46836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18" name="PlaceHolder 2"/>
          <p:cNvSpPr>
            <a:spLocks noGrp="1"/>
          </p:cNvSpPr>
          <p:nvPr>
            <p:ph type="body"/>
          </p:nvPr>
        </p:nvSpPr>
        <p:spPr>
          <a:xfrm>
            <a:off x="468360" y="980640"/>
            <a:ext cx="4010400" cy="496836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19"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20" name="PlaceHolder 4"/>
          <p:cNvSpPr>
            <a:spLocks noGrp="1"/>
          </p:cNvSpPr>
          <p:nvPr>
            <p:ph type="body"/>
          </p:nvPr>
        </p:nvSpPr>
        <p:spPr>
          <a:xfrm>
            <a:off x="4679640" y="357588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67640" y="0"/>
            <a:ext cx="7200360" cy="836280"/>
          </a:xfrm>
          <a:prstGeom prst="rect">
            <a:avLst/>
          </a:prstGeom>
        </p:spPr>
        <p:txBody>
          <a:bodyPr lIns="0" tIns="0" rIns="0" bIns="0" anchor="ctr">
            <a:spAutoFit/>
          </a:bodyPr>
          <a:lstStyle/>
          <a:p>
            <a:endParaRPr lang="es-ES" sz="1800" b="0" strike="noStrike" spc="-1">
              <a:solidFill>
                <a:srgbClr val="000000"/>
              </a:solidFill>
              <a:latin typeface="Calibri"/>
            </a:endParaRPr>
          </a:p>
        </p:txBody>
      </p:sp>
      <p:sp>
        <p:nvSpPr>
          <p:cNvPr id="22" name="PlaceHolder 2"/>
          <p:cNvSpPr>
            <a:spLocks noGrp="1"/>
          </p:cNvSpPr>
          <p:nvPr>
            <p:ph type="body"/>
          </p:nvPr>
        </p:nvSpPr>
        <p:spPr>
          <a:xfrm>
            <a:off x="46836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23" name="PlaceHolder 3"/>
          <p:cNvSpPr>
            <a:spLocks noGrp="1"/>
          </p:cNvSpPr>
          <p:nvPr>
            <p:ph type="body"/>
          </p:nvPr>
        </p:nvSpPr>
        <p:spPr>
          <a:xfrm>
            <a:off x="4679640" y="980640"/>
            <a:ext cx="4010400" cy="2369880"/>
          </a:xfrm>
          <a:prstGeom prst="rect">
            <a:avLst/>
          </a:prstGeom>
        </p:spPr>
        <p:txBody>
          <a:bodyPr lIns="0" tIns="0" rIns="0" bIns="0">
            <a:normAutofit/>
          </a:bodyPr>
          <a:lstStyle/>
          <a:p>
            <a:endParaRPr lang="es-ES" sz="2000" b="0" strike="noStrike" spc="-1">
              <a:solidFill>
                <a:srgbClr val="000000"/>
              </a:solidFill>
              <a:latin typeface="Calibri"/>
            </a:endParaRPr>
          </a:p>
        </p:txBody>
      </p:sp>
      <p:sp>
        <p:nvSpPr>
          <p:cNvPr id="24" name="PlaceHolder 4"/>
          <p:cNvSpPr>
            <a:spLocks noGrp="1"/>
          </p:cNvSpPr>
          <p:nvPr>
            <p:ph type="body"/>
          </p:nvPr>
        </p:nvSpPr>
        <p:spPr>
          <a:xfrm>
            <a:off x="468360" y="3575880"/>
            <a:ext cx="8218080" cy="2369880"/>
          </a:xfrm>
          <a:prstGeom prst="rect">
            <a:avLst/>
          </a:prstGeom>
        </p:spPr>
        <p:txBody>
          <a:bodyPr lIns="0" tIns="0" rIns="0" bIns="0">
            <a:normAutofit/>
          </a:bodyPr>
          <a:lstStyle/>
          <a:p>
            <a:endParaRPr lang="es-ES" sz="20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3 Imagen"/>
          <p:cNvPicPr/>
          <p:nvPr/>
        </p:nvPicPr>
        <p:blipFill>
          <a:blip r:embed="rId14"/>
          <a:stretch/>
        </p:blipFill>
        <p:spPr>
          <a:xfrm>
            <a:off x="3600" y="1440"/>
            <a:ext cx="9136440" cy="6854760"/>
          </a:xfrm>
          <a:prstGeom prst="rect">
            <a:avLst/>
          </a:prstGeom>
          <a:ln>
            <a:noFill/>
          </a:ln>
        </p:spPr>
      </p:pic>
      <p:pic>
        <p:nvPicPr>
          <p:cNvPr id="5" name="1 Imagen"/>
          <p:cNvPicPr/>
          <p:nvPr/>
        </p:nvPicPr>
        <p:blipFill>
          <a:blip r:embed="rId15"/>
          <a:stretch/>
        </p:blipFill>
        <p:spPr>
          <a:xfrm>
            <a:off x="1440" y="1800"/>
            <a:ext cx="9140760" cy="6854040"/>
          </a:xfrm>
          <a:prstGeom prst="rect">
            <a:avLst/>
          </a:prstGeom>
          <a:ln>
            <a:noFill/>
          </a:ln>
        </p:spPr>
      </p:pic>
      <p:sp>
        <p:nvSpPr>
          <p:cNvPr id="2" name="PlaceHolder 1"/>
          <p:cNvSpPr>
            <a:spLocks noGrp="1"/>
          </p:cNvSpPr>
          <p:nvPr>
            <p:ph type="title"/>
          </p:nvPr>
        </p:nvSpPr>
        <p:spPr>
          <a:xfrm>
            <a:off x="4860000" y="3717000"/>
            <a:ext cx="3834360" cy="1151640"/>
          </a:xfrm>
          <a:prstGeom prst="rect">
            <a:avLst/>
          </a:prstGeom>
        </p:spPr>
        <p:txBody>
          <a:bodyPr anchor="ctr">
            <a:noAutofit/>
          </a:bodyPr>
          <a:lstStyle/>
          <a:p>
            <a:pPr>
              <a:lnSpc>
                <a:spcPct val="100000"/>
              </a:lnSpc>
            </a:pPr>
            <a:r>
              <a:rPr lang="es-ES" sz="2400" b="1" strike="noStrike" spc="-1">
                <a:solidFill>
                  <a:srgbClr val="1F497D"/>
                </a:solidFill>
                <a:latin typeface="Calibri"/>
              </a:rPr>
              <a:t>Haga clic para modificar el estilo de título del patrón</a:t>
            </a:r>
            <a:endParaRPr lang="es-ES" sz="2400" b="0" strike="noStrike" spc="-1">
              <a:solidFill>
                <a:srgbClr val="000000"/>
              </a:solidFill>
              <a:latin typeface="Calibri"/>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20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6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6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3 Imagen"/>
          <p:cNvPicPr/>
          <p:nvPr/>
        </p:nvPicPr>
        <p:blipFill>
          <a:blip r:embed="rId14"/>
          <a:stretch/>
        </p:blipFill>
        <p:spPr>
          <a:xfrm>
            <a:off x="3600" y="1440"/>
            <a:ext cx="9136440" cy="6854760"/>
          </a:xfrm>
          <a:prstGeom prst="rect">
            <a:avLst/>
          </a:prstGeom>
          <a:ln>
            <a:noFill/>
          </a:ln>
        </p:spPr>
      </p:pic>
      <p:sp>
        <p:nvSpPr>
          <p:cNvPr id="41" name="PlaceHolder 1"/>
          <p:cNvSpPr>
            <a:spLocks noGrp="1"/>
          </p:cNvSpPr>
          <p:nvPr>
            <p:ph type="title"/>
          </p:nvPr>
        </p:nvSpPr>
        <p:spPr>
          <a:xfrm>
            <a:off x="467640" y="0"/>
            <a:ext cx="7200360" cy="836280"/>
          </a:xfrm>
          <a:prstGeom prst="rect">
            <a:avLst/>
          </a:prstGeom>
        </p:spPr>
        <p:txBody>
          <a:bodyPr anchor="ctr">
            <a:noAutofit/>
          </a:bodyPr>
          <a:lstStyle/>
          <a:p>
            <a:pPr>
              <a:lnSpc>
                <a:spcPct val="100000"/>
              </a:lnSpc>
            </a:pPr>
            <a:r>
              <a:rPr lang="es-ES" sz="2000" b="1" strike="noStrike" spc="-1">
                <a:solidFill>
                  <a:srgbClr val="FFFFFF"/>
                </a:solidFill>
                <a:latin typeface="Calibri"/>
              </a:rPr>
              <a:t>Haga clic para modificar el estilo de título del patrón</a:t>
            </a:r>
            <a:endParaRPr lang="es-ES" sz="2000" b="0" strike="noStrike" spc="-1">
              <a:solidFill>
                <a:srgbClr val="000000"/>
              </a:solidFill>
              <a:latin typeface="Calibri"/>
            </a:endParaRPr>
          </a:p>
        </p:txBody>
      </p:sp>
      <p:sp>
        <p:nvSpPr>
          <p:cNvPr id="42" name="PlaceHolder 2"/>
          <p:cNvSpPr>
            <a:spLocks noGrp="1"/>
          </p:cNvSpPr>
          <p:nvPr>
            <p:ph type="body"/>
          </p:nvPr>
        </p:nvSpPr>
        <p:spPr>
          <a:xfrm>
            <a:off x="468360" y="980640"/>
            <a:ext cx="8218080" cy="4968360"/>
          </a:xfrm>
          <a:prstGeom prst="rect">
            <a:avLst/>
          </a:prstGeom>
        </p:spPr>
        <p:txBody>
          <a:bodyPr>
            <a:noAutofit/>
          </a:bodyPr>
          <a:lstStyle/>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Haga clic para modificar el estilo de texto del patrón</a:t>
            </a:r>
          </a:p>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Segundo nivel</a:t>
            </a:r>
          </a:p>
          <a:p>
            <a:pPr marL="719280" lvl="2" indent="-178920">
              <a:lnSpc>
                <a:spcPct val="100000"/>
              </a:lnSpc>
              <a:spcBef>
                <a:spcPts val="360"/>
              </a:spcBef>
              <a:buClr>
                <a:srgbClr val="F79646"/>
              </a:buClr>
              <a:buSzPct val="75000"/>
              <a:buFont typeface="Arial"/>
              <a:buChar char="‒"/>
            </a:pPr>
            <a:r>
              <a:rPr lang="es-ES" sz="1800" b="0" strike="noStrike" spc="-1">
                <a:solidFill>
                  <a:srgbClr val="000000"/>
                </a:solidFill>
                <a:latin typeface="Calibri"/>
              </a:rPr>
              <a:t>Tercer nivel</a:t>
            </a:r>
          </a:p>
          <a:p>
            <a:pPr marL="982800" lvl="3" indent="-175680">
              <a:lnSpc>
                <a:spcPct val="100000"/>
              </a:lnSpc>
              <a:spcBef>
                <a:spcPts val="320"/>
              </a:spcBef>
              <a:buClr>
                <a:srgbClr val="F79646"/>
              </a:buClr>
              <a:buSzPct val="75000"/>
              <a:buFont typeface="Arial"/>
              <a:buChar char="‒"/>
            </a:pPr>
            <a:r>
              <a:rPr lang="es-ES" sz="1600" b="0" strike="noStrike" spc="-1">
                <a:solidFill>
                  <a:srgbClr val="000000"/>
                </a:solidFill>
                <a:latin typeface="Calibri"/>
              </a:rPr>
              <a:t>Cuarto nivel</a:t>
            </a:r>
          </a:p>
          <a:p>
            <a:pPr marL="1252440" lvl="4" indent="-180720">
              <a:lnSpc>
                <a:spcPct val="100000"/>
              </a:lnSpc>
              <a:spcBef>
                <a:spcPts val="320"/>
              </a:spcBef>
              <a:buClr>
                <a:srgbClr val="F79646"/>
              </a:buClr>
              <a:buSzPct val="75000"/>
              <a:buFont typeface="Arial"/>
              <a:buChar char="•"/>
            </a:pPr>
            <a:r>
              <a:rPr lang="es-ES" sz="1600" b="0" strike="noStrike" spc="-1">
                <a:solidFill>
                  <a:srgbClr val="000000"/>
                </a:solidFill>
                <a:latin typeface="Calibri"/>
              </a:rPr>
              <a:t>Quinto nivel</a:t>
            </a:r>
          </a:p>
        </p:txBody>
      </p:sp>
      <p:sp>
        <p:nvSpPr>
          <p:cNvPr id="43" name="PlaceHolder 3"/>
          <p:cNvSpPr>
            <a:spLocks noGrp="1"/>
          </p:cNvSpPr>
          <p:nvPr>
            <p:ph type="ftr"/>
          </p:nvPr>
        </p:nvSpPr>
        <p:spPr>
          <a:xfrm>
            <a:off x="468360" y="5949360"/>
            <a:ext cx="8207640" cy="358920"/>
          </a:xfrm>
          <a:prstGeom prst="rect">
            <a:avLst/>
          </a:prstGeom>
        </p:spPr>
        <p:txBody>
          <a:bodyPr lIns="90000" tIns="45000" rIns="90000" bIns="45000">
            <a:noAutofit/>
          </a:bodyPr>
          <a:lstStyle/>
          <a:p>
            <a:endParaRPr lang="es-ES"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3 Imagen"/>
          <p:cNvPicPr/>
          <p:nvPr/>
        </p:nvPicPr>
        <p:blipFill>
          <a:blip r:embed="rId14"/>
          <a:stretch/>
        </p:blipFill>
        <p:spPr>
          <a:xfrm>
            <a:off x="3600" y="1440"/>
            <a:ext cx="9136440" cy="6854760"/>
          </a:xfrm>
          <a:prstGeom prst="rect">
            <a:avLst/>
          </a:prstGeom>
          <a:ln>
            <a:noFill/>
          </a:ln>
        </p:spPr>
      </p:pic>
      <p:sp>
        <p:nvSpPr>
          <p:cNvPr id="81" name="PlaceHolder 1"/>
          <p:cNvSpPr>
            <a:spLocks noGrp="1"/>
          </p:cNvSpPr>
          <p:nvPr>
            <p:ph type="title"/>
          </p:nvPr>
        </p:nvSpPr>
        <p:spPr>
          <a:xfrm>
            <a:off x="467640" y="0"/>
            <a:ext cx="7200360" cy="836280"/>
          </a:xfrm>
          <a:prstGeom prst="rect">
            <a:avLst/>
          </a:prstGeom>
        </p:spPr>
        <p:txBody>
          <a:bodyPr anchor="ctr">
            <a:noAutofit/>
          </a:bodyPr>
          <a:lstStyle/>
          <a:p>
            <a:pPr>
              <a:lnSpc>
                <a:spcPct val="100000"/>
              </a:lnSpc>
            </a:pPr>
            <a:r>
              <a:rPr lang="es-ES" sz="2000" b="1" strike="noStrike" spc="-1">
                <a:solidFill>
                  <a:srgbClr val="FFFFFF"/>
                </a:solidFill>
                <a:latin typeface="Calibri"/>
              </a:rPr>
              <a:t>Haga clic para modificar el estilo de título del patrón</a:t>
            </a:r>
            <a:endParaRPr lang="es-ES" sz="2000" b="0" strike="noStrike" spc="-1">
              <a:solidFill>
                <a:srgbClr val="000000"/>
              </a:solidFill>
              <a:latin typeface="Calibri"/>
            </a:endParaRPr>
          </a:p>
        </p:txBody>
      </p:sp>
      <p:sp>
        <p:nvSpPr>
          <p:cNvPr id="82" name="PlaceHolder 2"/>
          <p:cNvSpPr>
            <a:spLocks noGrp="1"/>
          </p:cNvSpPr>
          <p:nvPr>
            <p:ph type="ftr"/>
          </p:nvPr>
        </p:nvSpPr>
        <p:spPr>
          <a:xfrm>
            <a:off x="468360" y="5949360"/>
            <a:ext cx="8207640" cy="358920"/>
          </a:xfrm>
          <a:prstGeom prst="rect">
            <a:avLst/>
          </a:prstGeom>
        </p:spPr>
        <p:txBody>
          <a:bodyPr lIns="90000" tIns="45000" rIns="90000" bIns="45000">
            <a:noAutofit/>
          </a:bodyPr>
          <a:lstStyle/>
          <a:p>
            <a:endParaRPr lang="es-ES" sz="2400" b="0" strike="noStrike" spc="-1">
              <a:latin typeface="Times New Roman"/>
            </a:endParaRPr>
          </a:p>
        </p:txBody>
      </p:sp>
      <p:sp>
        <p:nvSpPr>
          <p:cNvPr id="83"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20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6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6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3708000" y="3429000"/>
            <a:ext cx="4986360" cy="1439640"/>
          </a:xfrm>
          <a:prstGeom prst="rect">
            <a:avLst/>
          </a:prstGeom>
          <a:noFill/>
          <a:ln>
            <a:noFill/>
          </a:ln>
        </p:spPr>
        <p:txBody>
          <a:bodyPr anchor="ctr">
            <a:normAutofit/>
          </a:bodyPr>
          <a:lstStyle/>
          <a:p>
            <a:pPr algn="ctr">
              <a:lnSpc>
                <a:spcPct val="150000"/>
              </a:lnSpc>
            </a:pPr>
            <a:r>
              <a:rPr lang="es-ES" sz="2000" b="1" strike="noStrike" spc="-1">
                <a:solidFill>
                  <a:srgbClr val="FFFFFF"/>
                </a:solidFill>
                <a:latin typeface="Calibri"/>
              </a:rPr>
              <a:t>¿Suspender el fármaco es suficiente?</a:t>
            </a:r>
            <a:r>
              <a:t/>
            </a:r>
            <a:br/>
            <a:r>
              <a:rPr lang="es-ES" sz="2000" b="1" strike="noStrike" spc="-1">
                <a:solidFill>
                  <a:srgbClr val="FFFFFF"/>
                </a:solidFill>
                <a:latin typeface="Calibri"/>
              </a:rPr>
              <a:t>PRONÓSTICO</a:t>
            </a:r>
            <a:endParaRPr lang="es-ES" sz="2000" b="0" strike="noStrike" spc="-1">
              <a:solidFill>
                <a:srgbClr val="000000"/>
              </a:solidFill>
              <a:latin typeface="Calibri"/>
            </a:endParaRPr>
          </a:p>
        </p:txBody>
      </p:sp>
      <p:sp>
        <p:nvSpPr>
          <p:cNvPr id="127" name="TextShape 2"/>
          <p:cNvSpPr txBox="1"/>
          <p:nvPr/>
        </p:nvSpPr>
        <p:spPr>
          <a:xfrm>
            <a:off x="4860000" y="4869000"/>
            <a:ext cx="3834360" cy="863640"/>
          </a:xfrm>
          <a:prstGeom prst="rect">
            <a:avLst/>
          </a:prstGeom>
          <a:noFill/>
          <a:ln>
            <a:noFill/>
          </a:ln>
        </p:spPr>
        <p:txBody>
          <a:bodyPr>
            <a:normAutofit/>
          </a:bodyPr>
          <a:lstStyle/>
          <a:p>
            <a:pPr>
              <a:lnSpc>
                <a:spcPct val="100000"/>
              </a:lnSpc>
              <a:spcBef>
                <a:spcPts val="320"/>
              </a:spcBef>
            </a:pPr>
            <a:endParaRPr lang="es-ES" sz="3200" b="0" strike="noStrike" spc="-1">
              <a:latin typeface="Arial"/>
            </a:endParaRPr>
          </a:p>
          <a:p>
            <a:pPr algn="r">
              <a:lnSpc>
                <a:spcPct val="100000"/>
              </a:lnSpc>
              <a:spcBef>
                <a:spcPts val="360"/>
              </a:spcBef>
            </a:pPr>
            <a:r>
              <a:rPr lang="es-ES" sz="1800" b="1" strike="noStrike" spc="-1">
                <a:solidFill>
                  <a:srgbClr val="F79646"/>
                </a:solidFill>
                <a:latin typeface="Calibri"/>
              </a:rPr>
              <a:t>Belén Safont</a:t>
            </a:r>
            <a:endParaRPr lang="es-ES" sz="1800" b="0" strike="noStrike" spc="-1">
              <a:latin typeface="Arial"/>
            </a:endParaRPr>
          </a:p>
          <a:p>
            <a:pPr algn="r">
              <a:lnSpc>
                <a:spcPct val="100000"/>
              </a:lnSpc>
              <a:spcBef>
                <a:spcPts val="360"/>
              </a:spcBef>
            </a:pPr>
            <a:r>
              <a:rPr lang="es-ES" sz="1800" b="1" strike="noStrike" spc="-1">
                <a:solidFill>
                  <a:srgbClr val="F79646"/>
                </a:solidFill>
                <a:latin typeface="Calibri"/>
              </a:rPr>
              <a:t>Neumologia</a:t>
            </a:r>
            <a:endParaRPr lang="es-ES" sz="1800" b="0" strike="noStrike" spc="-1">
              <a:latin typeface="Arial"/>
            </a:endParaRPr>
          </a:p>
        </p:txBody>
      </p:sp>
      <p:pic>
        <p:nvPicPr>
          <p:cNvPr id="128" name="Imagen 3"/>
          <p:cNvPicPr/>
          <p:nvPr/>
        </p:nvPicPr>
        <p:blipFill>
          <a:blip r:embed="rId3"/>
          <a:stretch/>
        </p:blipFill>
        <p:spPr>
          <a:xfrm>
            <a:off x="6120" y="0"/>
            <a:ext cx="9143640" cy="1705320"/>
          </a:xfrm>
          <a:prstGeom prst="rect">
            <a:avLst/>
          </a:prstGeom>
          <a:ln>
            <a:noFill/>
          </a:ln>
        </p:spPr>
      </p:pic>
      <p:pic>
        <p:nvPicPr>
          <p:cNvPr id="129" name="Imagen 4"/>
          <p:cNvPicPr/>
          <p:nvPr/>
        </p:nvPicPr>
        <p:blipFill>
          <a:blip r:embed="rId4"/>
          <a:stretch/>
        </p:blipFill>
        <p:spPr>
          <a:xfrm>
            <a:off x="0" y="1628640"/>
            <a:ext cx="9143640" cy="843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BIOMARCARDORES: ΔSP-D ≥ 398 ng/mL </a:t>
            </a:r>
            <a:endParaRPr lang="es-ES" sz="2000" b="0" strike="noStrike" spc="-1">
              <a:solidFill>
                <a:srgbClr val="000000"/>
              </a:solidFill>
              <a:latin typeface="Calibri"/>
            </a:endParaRPr>
          </a:p>
        </p:txBody>
      </p:sp>
      <p:pic>
        <p:nvPicPr>
          <p:cNvPr id="169" name="Marcador de contenido 3"/>
          <p:cNvPicPr/>
          <p:nvPr/>
        </p:nvPicPr>
        <p:blipFill>
          <a:blip r:embed="rId3"/>
          <a:srcRect l="-12169" r="-12169"/>
          <a:stretch/>
        </p:blipFill>
        <p:spPr>
          <a:xfrm>
            <a:off x="-31680" y="2133000"/>
            <a:ext cx="7482600" cy="4114800"/>
          </a:xfrm>
          <a:prstGeom prst="rect">
            <a:avLst/>
          </a:prstGeom>
          <a:ln>
            <a:noFill/>
          </a:ln>
        </p:spPr>
      </p:pic>
      <p:sp>
        <p:nvSpPr>
          <p:cNvPr id="170" name="CustomShape 2"/>
          <p:cNvSpPr/>
          <p:nvPr/>
        </p:nvSpPr>
        <p:spPr>
          <a:xfrm>
            <a:off x="3996000" y="6189840"/>
            <a:ext cx="4931640" cy="53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7F7F7F"/>
                </a:solidFill>
                <a:latin typeface="Calibri"/>
              </a:rPr>
              <a:t>Nakamura K. BMC Cancer  2017;17:302. </a:t>
            </a:r>
            <a:endParaRPr lang="es-ES" sz="1100" b="0" strike="noStrike" spc="-1">
              <a:latin typeface="Arial"/>
            </a:endParaRPr>
          </a:p>
          <a:p>
            <a:pPr>
              <a:lnSpc>
                <a:spcPct val="100000"/>
              </a:lnSpc>
            </a:pPr>
            <a:endParaRPr lang="es-ES" sz="1100" b="0" strike="noStrike" spc="-1">
              <a:latin typeface="Arial"/>
            </a:endParaRPr>
          </a:p>
        </p:txBody>
      </p:sp>
      <p:sp>
        <p:nvSpPr>
          <p:cNvPr id="171" name="CustomShape 3"/>
          <p:cNvSpPr/>
          <p:nvPr/>
        </p:nvSpPr>
        <p:spPr>
          <a:xfrm>
            <a:off x="179640" y="1052640"/>
            <a:ext cx="2520000" cy="1067040"/>
          </a:xfrm>
          <a:prstGeom prst="rect">
            <a:avLst/>
          </a:prstGeom>
          <a:solidFill>
            <a:schemeClr val="accent1">
              <a:lumMod val="20000"/>
              <a:lumOff val="80000"/>
            </a:schemeClr>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30000"/>
              </a:lnSpc>
            </a:pPr>
            <a:r>
              <a:rPr lang="es-ES" sz="1800" b="0" strike="noStrike" spc="-1">
                <a:solidFill>
                  <a:srgbClr val="000000"/>
                </a:solidFill>
                <a:latin typeface="Calibri"/>
              </a:rPr>
              <a:t>n=1224 </a:t>
            </a:r>
            <a:r>
              <a:rPr lang="es-ES" sz="1800" b="0" strike="noStrike" spc="-1">
                <a:solidFill>
                  <a:srgbClr val="000000"/>
                </a:solidFill>
                <a:latin typeface="Wingdings"/>
              </a:rPr>
              <a:t></a:t>
            </a:r>
            <a:r>
              <a:rPr lang="es-ES" sz="1800" b="0" strike="noStrike" spc="-1">
                <a:solidFill>
                  <a:srgbClr val="000000"/>
                </a:solidFill>
                <a:latin typeface="Calibri"/>
              </a:rPr>
              <a:t> tx n=36</a:t>
            </a:r>
            <a:endParaRPr lang="es-ES" sz="1800" b="0" strike="noStrike" spc="-1">
              <a:latin typeface="Arial"/>
            </a:endParaRPr>
          </a:p>
          <a:p>
            <a:pPr algn="ctr">
              <a:lnSpc>
                <a:spcPct val="130000"/>
              </a:lnSpc>
            </a:pPr>
            <a:r>
              <a:rPr lang="es-ES" sz="1800" b="0" strike="noStrike" spc="-1">
                <a:solidFill>
                  <a:srgbClr val="000000"/>
                </a:solidFill>
                <a:latin typeface="Calibri"/>
              </a:rPr>
              <a:t>Mortalidad n=14 (39%)</a:t>
            </a:r>
            <a:endParaRPr lang="es-ES" sz="1800" b="0" strike="noStrike" spc="-1">
              <a:latin typeface="Arial"/>
            </a:endParaRPr>
          </a:p>
          <a:p>
            <a:pPr algn="ctr">
              <a:lnSpc>
                <a:spcPct val="100000"/>
              </a:lnSpc>
            </a:pPr>
            <a:r>
              <a:rPr lang="es-ES" sz="1800" b="0" strike="noStrike" spc="-1">
                <a:solidFill>
                  <a:srgbClr val="FFFFFF"/>
                </a:solidFill>
                <a:latin typeface="Calibri"/>
              </a:rPr>
              <a:t> </a:t>
            </a:r>
            <a:endParaRPr lang="es-ES" sz="1800" b="0" strike="noStrike" spc="-1">
              <a:latin typeface="Arial"/>
            </a:endParaRPr>
          </a:p>
        </p:txBody>
      </p:sp>
      <p:pic>
        <p:nvPicPr>
          <p:cNvPr id="172" name="Imagen 6"/>
          <p:cNvPicPr/>
          <p:nvPr/>
        </p:nvPicPr>
        <p:blipFill>
          <a:blip r:embed="rId4"/>
          <a:stretch/>
        </p:blipFill>
        <p:spPr>
          <a:xfrm>
            <a:off x="6598440" y="4423680"/>
            <a:ext cx="2354760" cy="1748160"/>
          </a:xfrm>
          <a:prstGeom prst="rect">
            <a:avLst/>
          </a:prstGeom>
          <a:ln>
            <a:noFill/>
          </a:ln>
        </p:spPr>
      </p:pic>
      <p:pic>
        <p:nvPicPr>
          <p:cNvPr id="173" name="Imagen 7"/>
          <p:cNvPicPr/>
          <p:nvPr/>
        </p:nvPicPr>
        <p:blipFill>
          <a:blip r:embed="rId5"/>
          <a:stretch/>
        </p:blipFill>
        <p:spPr>
          <a:xfrm>
            <a:off x="6660360" y="2421000"/>
            <a:ext cx="2328120" cy="1715760"/>
          </a:xfrm>
          <a:prstGeom prst="rect">
            <a:avLst/>
          </a:prstGeom>
          <a:ln>
            <a:noFill/>
          </a:ln>
        </p:spPr>
      </p:pic>
      <p:sp>
        <p:nvSpPr>
          <p:cNvPr id="174" name="CustomShape 4"/>
          <p:cNvSpPr/>
          <p:nvPr/>
        </p:nvSpPr>
        <p:spPr>
          <a:xfrm>
            <a:off x="4716000" y="1052640"/>
            <a:ext cx="39366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AUC, 0,825, IC 95 %, 0,68-0,97 </a:t>
            </a:r>
            <a:r>
              <a:rPr lang="es-ES" sz="1800" b="0" i="1" strike="noStrike" spc="-1">
                <a:solidFill>
                  <a:srgbClr val="000000"/>
                </a:solidFill>
                <a:latin typeface="Calibri"/>
              </a:rPr>
              <a:t>p = 0,001</a:t>
            </a:r>
            <a:endParaRPr lang="es-ES" sz="1800" b="0" strike="noStrike" spc="-1">
              <a:latin typeface="Arial"/>
            </a:endParaRPr>
          </a:p>
        </p:txBody>
      </p:sp>
      <p:sp>
        <p:nvSpPr>
          <p:cNvPr id="175" name="CustomShape 5"/>
          <p:cNvSpPr/>
          <p:nvPr/>
        </p:nvSpPr>
        <p:spPr>
          <a:xfrm>
            <a:off x="6948360" y="5013000"/>
            <a:ext cx="12956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0" strike="noStrike" spc="-1">
                <a:solidFill>
                  <a:srgbClr val="000000"/>
                </a:solidFill>
                <a:latin typeface="Calibri"/>
              </a:rPr>
              <a:t>-126 (68)</a:t>
            </a:r>
            <a:endParaRPr lang="es-ES" sz="1600" b="0" strike="noStrike" spc="-1">
              <a:latin typeface="Arial"/>
            </a:endParaRPr>
          </a:p>
        </p:txBody>
      </p:sp>
      <p:sp>
        <p:nvSpPr>
          <p:cNvPr id="176" name="CustomShape 6"/>
          <p:cNvSpPr/>
          <p:nvPr/>
        </p:nvSpPr>
        <p:spPr>
          <a:xfrm>
            <a:off x="7884360" y="5589360"/>
            <a:ext cx="1259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0" strike="noStrike" spc="-1">
                <a:solidFill>
                  <a:srgbClr val="000000"/>
                </a:solidFill>
                <a:latin typeface="Calibri"/>
              </a:rPr>
              <a:t>+284 (114</a:t>
            </a:r>
            <a:r>
              <a:rPr lang="es-ES" sz="1800" b="0" strike="noStrike" spc="-1">
                <a:solidFill>
                  <a:srgbClr val="000000"/>
                </a:solidFill>
                <a:latin typeface="Calibri"/>
              </a:rPr>
              <a:t>)</a:t>
            </a:r>
            <a:endParaRPr lang="es-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EFICACIA DE LOS GC</a:t>
            </a:r>
            <a:endParaRPr lang="es-ES" sz="2000" b="0" strike="noStrike" spc="-1">
              <a:solidFill>
                <a:srgbClr val="000000"/>
              </a:solidFill>
              <a:latin typeface="Calibri"/>
            </a:endParaRPr>
          </a:p>
        </p:txBody>
      </p:sp>
      <p:graphicFrame>
        <p:nvGraphicFramePr>
          <p:cNvPr id="178" name="Table 2"/>
          <p:cNvGraphicFramePr/>
          <p:nvPr/>
        </p:nvGraphicFramePr>
        <p:xfrm>
          <a:off x="179640" y="1628640"/>
          <a:ext cx="8691480" cy="1482840"/>
        </p:xfrm>
        <a:graphic>
          <a:graphicData uri="http://schemas.openxmlformats.org/drawingml/2006/table">
            <a:tbl>
              <a:tblPr/>
              <a:tblGrid>
                <a:gridCol w="1104120">
                  <a:extLst>
                    <a:ext uri="{9D8B030D-6E8A-4147-A177-3AD203B41FA5}">
                      <a16:colId xmlns:a16="http://schemas.microsoft.com/office/drawing/2014/main" val="20000"/>
                    </a:ext>
                  </a:extLst>
                </a:gridCol>
                <a:gridCol w="110664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2232000">
                  <a:extLst>
                    <a:ext uri="{9D8B030D-6E8A-4147-A177-3AD203B41FA5}">
                      <a16:colId xmlns:a16="http://schemas.microsoft.com/office/drawing/2014/main" val="20003"/>
                    </a:ext>
                  </a:extLst>
                </a:gridCol>
                <a:gridCol w="3240720">
                  <a:extLst>
                    <a:ext uri="{9D8B030D-6E8A-4147-A177-3AD203B41FA5}">
                      <a16:colId xmlns:a16="http://schemas.microsoft.com/office/drawing/2014/main" val="20004"/>
                    </a:ext>
                  </a:extLst>
                </a:gridCol>
              </a:tblGrid>
              <a:tr h="270360">
                <a:tc>
                  <a:txBody>
                    <a:bodyPr/>
                    <a:lstStyle/>
                    <a:p>
                      <a:pPr>
                        <a:lnSpc>
                          <a:spcPct val="100000"/>
                        </a:lnSpc>
                      </a:pPr>
                      <a:r>
                        <a:rPr lang="es-ES" sz="1400" b="1" strike="noStrike" spc="-1">
                          <a:solidFill>
                            <a:srgbClr val="FFFFFF"/>
                          </a:solidFill>
                          <a:latin typeface="Calibri"/>
                        </a:rPr>
                        <a:t>n (autor)</a:t>
                      </a:r>
                      <a:endParaRPr lang="es-ES" sz="1400" b="0" strike="noStrike" spc="-1">
                        <a:latin typeface="Arial"/>
                      </a:endParaRPr>
                    </a:p>
                  </a:txBody>
                  <a:tcPr>
                    <a:lnT w="25200">
                      <a:solidFill>
                        <a:srgbClr val="000000"/>
                      </a:solidFill>
                    </a:lnT>
                    <a:lnB w="25200">
                      <a:solidFill>
                        <a:srgbClr val="000000"/>
                      </a:solidFill>
                    </a:lnB>
                    <a:solidFill>
                      <a:srgbClr val="4F81BD"/>
                    </a:solidFill>
                  </a:tcPr>
                </a:tc>
                <a:tc>
                  <a:txBody>
                    <a:bodyPr/>
                    <a:lstStyle/>
                    <a:p>
                      <a:pPr>
                        <a:lnSpc>
                          <a:spcPct val="100000"/>
                        </a:lnSpc>
                      </a:pPr>
                      <a:r>
                        <a:rPr lang="es-ES" sz="1400" b="1" strike="noStrike" spc="-1">
                          <a:solidFill>
                            <a:srgbClr val="FFFFFF"/>
                          </a:solidFill>
                          <a:latin typeface="Calibri"/>
                        </a:rPr>
                        <a:t>Fármaco</a:t>
                      </a:r>
                      <a:endParaRPr lang="es-ES" sz="1400" b="0" strike="noStrike" spc="-1">
                        <a:latin typeface="Arial"/>
                      </a:endParaRPr>
                    </a:p>
                  </a:txBody>
                  <a:tcPr>
                    <a:lnT w="25200">
                      <a:solidFill>
                        <a:srgbClr val="000000"/>
                      </a:solidFill>
                    </a:lnT>
                    <a:lnB w="25200">
                      <a:solidFill>
                        <a:srgbClr val="000000"/>
                      </a:solidFill>
                    </a:lnB>
                    <a:solidFill>
                      <a:srgbClr val="4F81BD"/>
                    </a:solidFill>
                  </a:tcPr>
                </a:tc>
                <a:tc>
                  <a:txBody>
                    <a:bodyPr/>
                    <a:lstStyle/>
                    <a:p>
                      <a:pPr>
                        <a:lnSpc>
                          <a:spcPct val="100000"/>
                        </a:lnSpc>
                      </a:pPr>
                      <a:r>
                        <a:rPr lang="es-ES" sz="1400" b="1" strike="noStrike" spc="-1">
                          <a:solidFill>
                            <a:srgbClr val="FFFFFF"/>
                          </a:solidFill>
                          <a:latin typeface="Calibri"/>
                        </a:rPr>
                        <a:t>% tratados</a:t>
                      </a:r>
                      <a:endParaRPr lang="es-ES" sz="1400" b="0" strike="noStrike" spc="-1">
                        <a:latin typeface="Arial"/>
                      </a:endParaRPr>
                    </a:p>
                  </a:txBody>
                  <a:tcPr>
                    <a:lnT w="25200">
                      <a:solidFill>
                        <a:srgbClr val="000000"/>
                      </a:solidFill>
                    </a:lnT>
                    <a:lnB w="25200">
                      <a:solidFill>
                        <a:srgbClr val="000000"/>
                      </a:solidFill>
                    </a:lnB>
                    <a:solidFill>
                      <a:srgbClr val="4F81BD"/>
                    </a:solidFill>
                  </a:tcPr>
                </a:tc>
                <a:tc>
                  <a:txBody>
                    <a:bodyPr/>
                    <a:lstStyle/>
                    <a:p>
                      <a:pPr>
                        <a:lnSpc>
                          <a:spcPct val="100000"/>
                        </a:lnSpc>
                      </a:pPr>
                      <a:r>
                        <a:rPr lang="es-ES" sz="1400" b="1" strike="noStrike" spc="-1">
                          <a:solidFill>
                            <a:srgbClr val="FFFFFF"/>
                          </a:solidFill>
                          <a:latin typeface="Calibri"/>
                        </a:rPr>
                        <a:t>Dosis GC md</a:t>
                      </a:r>
                      <a:endParaRPr lang="es-ES" sz="1400" b="0" strike="noStrike" spc="-1">
                        <a:latin typeface="Arial"/>
                      </a:endParaRPr>
                    </a:p>
                  </a:txBody>
                  <a:tcPr>
                    <a:lnT w="25200">
                      <a:solidFill>
                        <a:srgbClr val="000000"/>
                      </a:solidFill>
                    </a:lnT>
                    <a:lnB w="25200">
                      <a:solidFill>
                        <a:srgbClr val="000000"/>
                      </a:solidFill>
                    </a:lnB>
                    <a:solidFill>
                      <a:srgbClr val="4F81BD"/>
                    </a:solidFill>
                  </a:tcPr>
                </a:tc>
                <a:tc>
                  <a:txBody>
                    <a:bodyPr/>
                    <a:lstStyle/>
                    <a:p>
                      <a:pPr>
                        <a:lnSpc>
                          <a:spcPct val="100000"/>
                        </a:lnSpc>
                      </a:pPr>
                      <a:r>
                        <a:rPr lang="es-ES" sz="1400" b="1" strike="noStrike" spc="-1">
                          <a:solidFill>
                            <a:srgbClr val="FFFFFF"/>
                          </a:solidFill>
                          <a:latin typeface="Calibri"/>
                        </a:rPr>
                        <a:t>Generalidades</a:t>
                      </a:r>
                      <a:endParaRPr lang="es-ES" sz="1400" b="0" strike="noStrike" spc="-1">
                        <a:latin typeface="Arial"/>
                      </a:endParaRPr>
                    </a:p>
                  </a:txBody>
                  <a:tcPr>
                    <a:lnT w="25200">
                      <a:solidFill>
                        <a:srgbClr val="000000"/>
                      </a:solidFill>
                    </a:lnT>
                    <a:lnB w="25200">
                      <a:solidFill>
                        <a:srgbClr val="000000"/>
                      </a:solidFill>
                    </a:lnB>
                    <a:solidFill>
                      <a:srgbClr val="4F81BD"/>
                    </a:solidFill>
                  </a:tcPr>
                </a:tc>
                <a:extLst>
                  <a:ext uri="{0D108BD9-81ED-4DB2-BD59-A6C34878D82A}">
                    <a16:rowId xmlns:a16="http://schemas.microsoft.com/office/drawing/2014/main" val="10000"/>
                  </a:ext>
                </a:extLst>
              </a:tr>
              <a:tr h="627480">
                <a:tc>
                  <a:txBody>
                    <a:bodyPr/>
                    <a:lstStyle/>
                    <a:p>
                      <a:pPr>
                        <a:lnSpc>
                          <a:spcPct val="100000"/>
                        </a:lnSpc>
                      </a:pPr>
                      <a:r>
                        <a:rPr lang="es-ES" sz="1400" b="0" strike="noStrike" spc="-1">
                          <a:solidFill>
                            <a:srgbClr val="000000"/>
                          </a:solidFill>
                          <a:latin typeface="Calibri"/>
                        </a:rPr>
                        <a:t>46 (Mankikian)</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Amiodarona</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60%</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1mg/Kg (0.5-5mg/kg)</a:t>
                      </a:r>
                      <a:endParaRPr lang="es-ES" sz="1400" b="0" strike="noStrike" spc="-1">
                        <a:latin typeface="Arial"/>
                      </a:endParaRPr>
                    </a:p>
                    <a:p>
                      <a:pPr>
                        <a:lnSpc>
                          <a:spcPct val="100000"/>
                        </a:lnSpc>
                      </a:pPr>
                      <a:endParaRPr lang="es-ES" sz="1400" b="0" strike="noStrike" spc="-1">
                        <a:latin typeface="Arial"/>
                      </a:endParaRPr>
                    </a:p>
                    <a:p>
                      <a:pPr>
                        <a:lnSpc>
                          <a:spcPct val="100000"/>
                        </a:lnSpc>
                      </a:pPr>
                      <a:r>
                        <a:rPr lang="es-ES" sz="1400" b="0" strike="noStrike" spc="-1">
                          <a:solidFill>
                            <a:srgbClr val="000000"/>
                          </a:solidFill>
                          <a:latin typeface="Calibri"/>
                        </a:rPr>
                        <a:t>Tº 3-29m</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Tratados: &lt;PAFI y &gt;ΔRX</a:t>
                      </a:r>
                      <a:endParaRPr lang="es-ES" sz="1400" b="0" strike="noStrike" spc="-1">
                        <a:latin typeface="Arial"/>
                      </a:endParaRPr>
                    </a:p>
                    <a:p>
                      <a:pPr>
                        <a:lnSpc>
                          <a:spcPct val="100000"/>
                        </a:lnSpc>
                      </a:pPr>
                      <a:r>
                        <a:rPr lang="es-ES" sz="1400" b="0" strike="noStrike" spc="-1">
                          <a:solidFill>
                            <a:srgbClr val="000000"/>
                          </a:solidFill>
                          <a:latin typeface="Calibri"/>
                        </a:rPr>
                        <a:t>Mejoría &gt; disnea MRC y CV </a:t>
                      </a:r>
                      <a:endParaRPr lang="es-ES" sz="1400" b="0" strike="noStrike" spc="-1">
                        <a:latin typeface="Arial"/>
                      </a:endParaRPr>
                    </a:p>
                    <a:p>
                      <a:pPr>
                        <a:lnSpc>
                          <a:spcPct val="100000"/>
                        </a:lnSpc>
                      </a:pPr>
                      <a:r>
                        <a:rPr lang="es-ES" sz="1400" b="0" strike="noStrike" spc="-1">
                          <a:solidFill>
                            <a:srgbClr val="000000"/>
                          </a:solidFill>
                          <a:latin typeface="Calibri"/>
                        </a:rPr>
                        <a:t>n=3 tto  3m: recaída</a:t>
                      </a:r>
                      <a:endParaRPr lang="es-ES" sz="1400" b="0" strike="noStrike" spc="-1">
                        <a:latin typeface="Arial"/>
                      </a:endParaRPr>
                    </a:p>
                  </a:txBody>
                  <a:tcPr>
                    <a:lnT w="25200">
                      <a:solidFill>
                        <a:srgbClr val="000000"/>
                      </a:solidFill>
                    </a:lnT>
                    <a:lnB w="25200">
                      <a:solidFill>
                        <a:srgbClr val="000000"/>
                      </a:solidFill>
                    </a:lnB>
                    <a:solidFill>
                      <a:srgbClr val="E7E7E7"/>
                    </a:solidFill>
                  </a:tcPr>
                </a:tc>
                <a:extLst>
                  <a:ext uri="{0D108BD9-81ED-4DB2-BD59-A6C34878D82A}">
                    <a16:rowId xmlns:a16="http://schemas.microsoft.com/office/drawing/2014/main" val="10001"/>
                  </a:ext>
                </a:extLst>
              </a:tr>
              <a:tr h="984600">
                <a:tc>
                  <a:txBody>
                    <a:bodyPr/>
                    <a:lstStyle/>
                    <a:p>
                      <a:pPr>
                        <a:lnSpc>
                          <a:spcPct val="100000"/>
                        </a:lnSpc>
                      </a:pPr>
                      <a:r>
                        <a:rPr lang="es-ES" sz="1400" b="0" strike="noStrike" spc="-1">
                          <a:solidFill>
                            <a:srgbClr val="000000"/>
                          </a:solidFill>
                          <a:latin typeface="Calibri"/>
                        </a:rPr>
                        <a:t>47</a:t>
                      </a:r>
                      <a:endParaRPr lang="es-ES" sz="1400" b="0" strike="noStrike" spc="-1">
                        <a:latin typeface="Arial"/>
                      </a:endParaRPr>
                    </a:p>
                    <a:p>
                      <a:pPr>
                        <a:lnSpc>
                          <a:spcPct val="100000"/>
                        </a:lnSpc>
                      </a:pPr>
                      <a:r>
                        <a:rPr lang="es-ES" sz="1400" b="0" strike="noStrike" spc="-1">
                          <a:solidFill>
                            <a:srgbClr val="000000"/>
                          </a:solidFill>
                          <a:latin typeface="Calibri"/>
                        </a:rPr>
                        <a:t>(Kakugawa)</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Miscelanea</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62%</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Dosis no especificada</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Mejoría sin GC en relación a patrón TC:</a:t>
                      </a:r>
                      <a:r>
                        <a:t/>
                      </a:r>
                      <a:br/>
                      <a:r>
                        <a:rPr lang="es-ES" sz="1400" b="0" strike="noStrike" spc="-1">
                          <a:solidFill>
                            <a:srgbClr val="000000"/>
                          </a:solidFill>
                          <a:latin typeface="Calibri"/>
                        </a:rPr>
                        <a:t>DAD: 0%</a:t>
                      </a:r>
                      <a:endParaRPr lang="es-ES" sz="1400" b="0" strike="noStrike" spc="-1">
                        <a:latin typeface="Arial"/>
                      </a:endParaRPr>
                    </a:p>
                    <a:p>
                      <a:pPr>
                        <a:lnSpc>
                          <a:spcPct val="100000"/>
                        </a:lnSpc>
                      </a:pPr>
                      <a:r>
                        <a:rPr lang="es-ES" sz="1400" b="0" strike="noStrike" spc="-1">
                          <a:solidFill>
                            <a:srgbClr val="000000"/>
                          </a:solidFill>
                          <a:latin typeface="Calibri"/>
                        </a:rPr>
                        <a:t>NOC: 75%</a:t>
                      </a:r>
                      <a:endParaRPr lang="es-ES" sz="1400" b="0" strike="noStrike" spc="-1">
                        <a:latin typeface="Arial"/>
                      </a:endParaRPr>
                    </a:p>
                    <a:p>
                      <a:pPr>
                        <a:lnSpc>
                          <a:spcPct val="100000"/>
                        </a:lnSpc>
                      </a:pPr>
                      <a:r>
                        <a:rPr lang="es-ES" sz="1400" b="0" strike="noStrike" spc="-1">
                          <a:solidFill>
                            <a:srgbClr val="000000"/>
                          </a:solidFill>
                          <a:latin typeface="Calibri"/>
                        </a:rPr>
                        <a:t>NINE 46%</a:t>
                      </a:r>
                      <a:endParaRPr lang="es-ES" sz="1400" b="0" strike="noStrike" spc="-1">
                        <a:latin typeface="Arial"/>
                      </a:endParaRPr>
                    </a:p>
                    <a:p>
                      <a:pPr>
                        <a:lnSpc>
                          <a:spcPct val="100000"/>
                        </a:lnSpc>
                      </a:pPr>
                      <a:r>
                        <a:rPr lang="es-ES" sz="1400" b="0" strike="noStrike" spc="-1">
                          <a:solidFill>
                            <a:srgbClr val="000000"/>
                          </a:solidFill>
                          <a:latin typeface="Calibri"/>
                        </a:rPr>
                        <a:t>Alveolitis 36%</a:t>
                      </a:r>
                      <a:endParaRPr lang="es-ES" sz="1400" b="0" strike="noStrike" spc="-1">
                        <a:latin typeface="Arial"/>
                      </a:endParaRPr>
                    </a:p>
                  </a:txBody>
                  <a:tcPr>
                    <a:lnT w="25200">
                      <a:solidFill>
                        <a:srgbClr val="000000"/>
                      </a:solidFill>
                    </a:lnT>
                    <a:lnB w="25200">
                      <a:solidFill>
                        <a:srgbClr val="000000"/>
                      </a:solidFill>
                    </a:lnB>
                    <a:solidFill>
                      <a:srgbClr val="FFFFFF"/>
                    </a:solidFill>
                  </a:tcPr>
                </a:tc>
                <a:extLst>
                  <a:ext uri="{0D108BD9-81ED-4DB2-BD59-A6C34878D82A}">
                    <a16:rowId xmlns:a16="http://schemas.microsoft.com/office/drawing/2014/main" val="10002"/>
                  </a:ext>
                </a:extLst>
              </a:tr>
              <a:tr h="448920">
                <a:tc>
                  <a:txBody>
                    <a:bodyPr/>
                    <a:lstStyle/>
                    <a:p>
                      <a:pPr>
                        <a:lnSpc>
                          <a:spcPct val="100000"/>
                        </a:lnSpc>
                      </a:pPr>
                      <a:r>
                        <a:rPr lang="es-ES" sz="1400" b="0" strike="noStrike" spc="-1">
                          <a:solidFill>
                            <a:srgbClr val="000000"/>
                          </a:solidFill>
                          <a:latin typeface="Calibri"/>
                        </a:rPr>
                        <a:t>83</a:t>
                      </a:r>
                      <a:endParaRPr lang="es-ES" sz="1400" b="0" strike="noStrike" spc="-1">
                        <a:latin typeface="Arial"/>
                      </a:endParaRPr>
                    </a:p>
                    <a:p>
                      <a:pPr>
                        <a:lnSpc>
                          <a:spcPct val="100000"/>
                        </a:lnSpc>
                      </a:pPr>
                      <a:r>
                        <a:rPr lang="es-ES" sz="1400" b="0" strike="noStrike" spc="-1">
                          <a:solidFill>
                            <a:srgbClr val="000000"/>
                          </a:solidFill>
                          <a:latin typeface="Calibri"/>
                        </a:rPr>
                        <a:t>(Yoshii)</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Irinotecán</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90%</a:t>
                      </a: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Dosis no especificada</a:t>
                      </a:r>
                      <a:endParaRPr lang="es-ES" sz="1400" b="0" strike="noStrike" spc="-1">
                        <a:latin typeface="Arial"/>
                      </a:endParaRPr>
                    </a:p>
                    <a:p>
                      <a:pPr>
                        <a:lnSpc>
                          <a:spcPct val="100000"/>
                        </a:lnSpc>
                      </a:pPr>
                      <a:endParaRPr lang="es-ES" sz="1400" b="0" strike="noStrike" spc="-1">
                        <a:latin typeface="Arial"/>
                      </a:endParaRPr>
                    </a:p>
                  </a:txBody>
                  <a:tcPr>
                    <a:lnT w="25200">
                      <a:solidFill>
                        <a:srgbClr val="000000"/>
                      </a:solidFill>
                    </a:lnT>
                    <a:lnB w="25200">
                      <a:solidFill>
                        <a:srgbClr val="000000"/>
                      </a:solidFill>
                    </a:lnB>
                    <a:solidFill>
                      <a:srgbClr val="E7E7E7"/>
                    </a:solidFill>
                  </a:tcPr>
                </a:tc>
                <a:tc>
                  <a:txBody>
                    <a:bodyPr/>
                    <a:lstStyle/>
                    <a:p>
                      <a:pPr>
                        <a:lnSpc>
                          <a:spcPct val="100000"/>
                        </a:lnSpc>
                      </a:pPr>
                      <a:r>
                        <a:rPr lang="es-ES" sz="1400" b="0" strike="noStrike" spc="-1">
                          <a:solidFill>
                            <a:srgbClr val="000000"/>
                          </a:solidFill>
                          <a:latin typeface="Calibri"/>
                        </a:rPr>
                        <a:t>Patrón DAD asociado con falta de respuesta a los glucocorticoides</a:t>
                      </a:r>
                      <a:endParaRPr lang="es-ES" sz="1400" b="0" strike="noStrike" spc="-1">
                        <a:latin typeface="Arial"/>
                      </a:endParaRPr>
                    </a:p>
                  </a:txBody>
                  <a:tcPr>
                    <a:lnT w="25200">
                      <a:solidFill>
                        <a:srgbClr val="000000"/>
                      </a:solidFill>
                    </a:lnT>
                    <a:lnB w="25200">
                      <a:solidFill>
                        <a:srgbClr val="000000"/>
                      </a:solidFill>
                    </a:lnB>
                    <a:solidFill>
                      <a:srgbClr val="E7E7E7"/>
                    </a:solidFill>
                  </a:tcPr>
                </a:tc>
                <a:extLst>
                  <a:ext uri="{0D108BD9-81ED-4DB2-BD59-A6C34878D82A}">
                    <a16:rowId xmlns:a16="http://schemas.microsoft.com/office/drawing/2014/main" val="10003"/>
                  </a:ext>
                </a:extLst>
              </a:tr>
              <a:tr h="806040">
                <a:tc>
                  <a:txBody>
                    <a:bodyPr/>
                    <a:lstStyle/>
                    <a:p>
                      <a:pPr>
                        <a:lnSpc>
                          <a:spcPct val="100000"/>
                        </a:lnSpc>
                      </a:pPr>
                      <a:r>
                        <a:rPr lang="es-ES" sz="1400" b="1" strike="noStrike" spc="-1">
                          <a:solidFill>
                            <a:srgbClr val="000000"/>
                          </a:solidFill>
                          <a:latin typeface="Calibri"/>
                        </a:rPr>
                        <a:t>34</a:t>
                      </a:r>
                      <a:endParaRPr lang="es-ES" sz="1400" b="0" strike="noStrike" spc="-1">
                        <a:latin typeface="Arial"/>
                      </a:endParaRPr>
                    </a:p>
                    <a:p>
                      <a:pPr>
                        <a:lnSpc>
                          <a:spcPct val="100000"/>
                        </a:lnSpc>
                      </a:pPr>
                      <a:r>
                        <a:rPr lang="es-ES" sz="1400" b="1" strike="noStrike" spc="-1">
                          <a:solidFill>
                            <a:srgbClr val="000000"/>
                          </a:solidFill>
                          <a:latin typeface="Calibri"/>
                        </a:rPr>
                        <a:t>(Takatani)</a:t>
                      </a:r>
                      <a:endParaRPr lang="es-ES" sz="1400" b="0" strike="noStrike" spc="-1">
                        <a:latin typeface="Arial"/>
                      </a:endParaRPr>
                    </a:p>
                    <a:p>
                      <a:pPr>
                        <a:lnSpc>
                          <a:spcPct val="100000"/>
                        </a:lnSpc>
                      </a:pP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Varios no neoplásicos</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68%</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0" strike="noStrike" spc="-1">
                          <a:solidFill>
                            <a:srgbClr val="000000"/>
                          </a:solidFill>
                          <a:latin typeface="Calibri"/>
                        </a:rPr>
                        <a:t>DAD 5240 mg (1000 a 9195) NINE 264mg (0-735) </a:t>
                      </a:r>
                      <a:endParaRPr lang="es-ES" sz="1400" b="0" strike="noStrike" spc="-1">
                        <a:latin typeface="Arial"/>
                      </a:endParaRPr>
                    </a:p>
                    <a:p>
                      <a:pPr>
                        <a:lnSpc>
                          <a:spcPct val="100000"/>
                        </a:lnSpc>
                      </a:pPr>
                      <a:r>
                        <a:rPr lang="es-ES" sz="1400" b="0" strike="noStrike" spc="-1">
                          <a:solidFill>
                            <a:srgbClr val="000000"/>
                          </a:solidFill>
                          <a:latin typeface="Calibri"/>
                        </a:rPr>
                        <a:t>HP 415 mg(0–4470) </a:t>
                      </a:r>
                      <a:endParaRPr lang="es-ES" sz="1400" b="0" strike="noStrike" spc="-1">
                        <a:latin typeface="Arial"/>
                      </a:endParaRPr>
                    </a:p>
                    <a:p>
                      <a:pPr>
                        <a:lnSpc>
                          <a:spcPct val="100000"/>
                        </a:lnSpc>
                      </a:pPr>
                      <a:r>
                        <a:rPr lang="es-ES" sz="1400" b="0" strike="noStrike" spc="-1">
                          <a:solidFill>
                            <a:srgbClr val="000000"/>
                          </a:solidFill>
                          <a:latin typeface="Calibri"/>
                        </a:rPr>
                        <a:t>NO 2722md (0–7835) </a:t>
                      </a:r>
                      <a:endParaRPr lang="es-ES" sz="1400" b="0" strike="noStrike" spc="-1">
                        <a:latin typeface="Arial"/>
                      </a:endParaRPr>
                    </a:p>
                  </a:txBody>
                  <a:tcPr>
                    <a:lnT w="25200">
                      <a:solidFill>
                        <a:srgbClr val="000000"/>
                      </a:solidFill>
                    </a:lnT>
                    <a:lnB w="25200">
                      <a:solidFill>
                        <a:srgbClr val="000000"/>
                      </a:solidFill>
                    </a:lnB>
                    <a:solidFill>
                      <a:srgbClr val="FFFFFF"/>
                    </a:solidFill>
                  </a:tcPr>
                </a:tc>
                <a:tc>
                  <a:txBody>
                    <a:bodyPr/>
                    <a:lstStyle/>
                    <a:p>
                      <a:pPr>
                        <a:lnSpc>
                          <a:spcPct val="100000"/>
                        </a:lnSpc>
                      </a:pPr>
                      <a:r>
                        <a:rPr lang="es-ES" sz="1400" b="1" strike="noStrike" spc="-1">
                          <a:solidFill>
                            <a:srgbClr val="000000"/>
                          </a:solidFill>
                          <a:latin typeface="Calibri"/>
                        </a:rPr>
                        <a:t>Correlación dosis acumulada GC y días O2. </a:t>
                      </a:r>
                      <a:endParaRPr lang="es-ES" sz="1400" b="0" strike="noStrike" spc="-1">
                        <a:latin typeface="Arial"/>
                      </a:endParaRPr>
                    </a:p>
                    <a:p>
                      <a:pPr>
                        <a:lnSpc>
                          <a:spcPct val="100000"/>
                        </a:lnSpc>
                      </a:pPr>
                      <a:r>
                        <a:rPr lang="es-ES" sz="1400" b="1" strike="noStrike" spc="-1">
                          <a:solidFill>
                            <a:srgbClr val="000000"/>
                          </a:solidFill>
                          <a:latin typeface="Calibri"/>
                        </a:rPr>
                        <a:t>NO: recuperación completa con GC</a:t>
                      </a:r>
                      <a:endParaRPr lang="es-ES" sz="1400" b="0" strike="noStrike" spc="-1">
                        <a:latin typeface="Arial"/>
                      </a:endParaRPr>
                    </a:p>
                    <a:p>
                      <a:pPr>
                        <a:lnSpc>
                          <a:spcPct val="100000"/>
                        </a:lnSpc>
                      </a:pPr>
                      <a:r>
                        <a:rPr lang="es-ES" sz="1400" b="1" strike="noStrike" spc="-1">
                          <a:solidFill>
                            <a:srgbClr val="000000"/>
                          </a:solidFill>
                          <a:latin typeface="Calibri"/>
                        </a:rPr>
                        <a:t>No fallecidos</a:t>
                      </a:r>
                      <a:endParaRPr lang="es-ES" sz="1400" b="0" strike="noStrike" spc="-1">
                        <a:latin typeface="Arial"/>
                      </a:endParaRPr>
                    </a:p>
                  </a:txBody>
                  <a:tcPr>
                    <a:lnT w="25200">
                      <a:solidFill>
                        <a:srgbClr val="000000"/>
                      </a:solidFill>
                    </a:lnT>
                    <a:lnB w="25200">
                      <a:solidFill>
                        <a:srgbClr val="000000"/>
                      </a:solidFill>
                    </a:lnB>
                    <a:solidFill>
                      <a:srgbClr val="FFFFFF"/>
                    </a:solidFill>
                  </a:tcPr>
                </a:tc>
                <a:extLst>
                  <a:ext uri="{0D108BD9-81ED-4DB2-BD59-A6C34878D82A}">
                    <a16:rowId xmlns:a16="http://schemas.microsoft.com/office/drawing/2014/main" val="10004"/>
                  </a:ext>
                </a:extLst>
              </a:tr>
            </a:tbl>
          </a:graphicData>
        </a:graphic>
      </p:graphicFrame>
      <p:sp>
        <p:nvSpPr>
          <p:cNvPr id="179" name="CustomShape 3"/>
          <p:cNvSpPr/>
          <p:nvPr/>
        </p:nvSpPr>
        <p:spPr>
          <a:xfrm>
            <a:off x="4644000" y="5949360"/>
            <a:ext cx="4104000" cy="53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808080"/>
                </a:solidFill>
                <a:latin typeface="Calibri"/>
              </a:rPr>
              <a:t>Skeoch S. J Clin Med. 2018; 7: 356</a:t>
            </a:r>
            <a:endParaRPr lang="es-ES" sz="1100" b="0" strike="noStrike" spc="-1">
              <a:latin typeface="Arial"/>
            </a:endParaRPr>
          </a:p>
          <a:p>
            <a:pPr>
              <a:lnSpc>
                <a:spcPct val="100000"/>
              </a:lnSpc>
            </a:pPr>
            <a:endParaRPr lang="es-ES"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Marcador de contenido 4"/>
          <p:cNvPicPr/>
          <p:nvPr/>
        </p:nvPicPr>
        <p:blipFill>
          <a:blip r:embed="rId3"/>
          <a:srcRect t="-64151" b="-64151"/>
          <a:stretch/>
        </p:blipFill>
        <p:spPr>
          <a:xfrm>
            <a:off x="323640" y="-387360"/>
            <a:ext cx="8218080" cy="4968360"/>
          </a:xfrm>
          <a:prstGeom prst="rect">
            <a:avLst/>
          </a:prstGeom>
          <a:ln>
            <a:noFill/>
          </a:ln>
        </p:spPr>
      </p:pic>
      <p:sp>
        <p:nvSpPr>
          <p:cNvPr id="181" name="TextShape 1"/>
          <p:cNvSpPr txBox="1"/>
          <p:nvPr/>
        </p:nvSpPr>
        <p:spPr>
          <a:xfrm>
            <a:off x="467640" y="0"/>
            <a:ext cx="7200360" cy="836280"/>
          </a:xfrm>
          <a:prstGeom prst="rect">
            <a:avLst/>
          </a:prstGeom>
          <a:noFill/>
          <a:ln>
            <a:noFill/>
          </a:ln>
        </p:spPr>
        <p:txBody>
          <a:bodyPr anchor="ctr">
            <a:normAutofit/>
          </a:bodyPr>
          <a:lstStyle/>
          <a:p>
            <a:pPr>
              <a:lnSpc>
                <a:spcPct val="100000"/>
              </a:lnSpc>
            </a:pPr>
            <a:r>
              <a:rPr lang="es-ES" sz="2000" b="1" strike="noStrike" spc="-1">
                <a:solidFill>
                  <a:srgbClr val="FFFFFF"/>
                </a:solidFill>
                <a:latin typeface="Calibri"/>
              </a:rPr>
              <a:t>FACTORES RELACIONADOS CON EL INICIO DE CORTICOIDES</a:t>
            </a:r>
            <a:endParaRPr lang="es-ES" sz="2000" b="0" strike="noStrike" spc="-1">
              <a:solidFill>
                <a:srgbClr val="000000"/>
              </a:solidFill>
              <a:latin typeface="Calibri"/>
            </a:endParaRPr>
          </a:p>
        </p:txBody>
      </p:sp>
      <p:pic>
        <p:nvPicPr>
          <p:cNvPr id="182" name="Imagen 5"/>
          <p:cNvPicPr/>
          <p:nvPr/>
        </p:nvPicPr>
        <p:blipFill>
          <a:blip r:embed="rId4"/>
          <a:stretch/>
        </p:blipFill>
        <p:spPr>
          <a:xfrm>
            <a:off x="395640" y="3285000"/>
            <a:ext cx="8194320" cy="2880000"/>
          </a:xfrm>
          <a:prstGeom prst="rect">
            <a:avLst/>
          </a:prstGeom>
          <a:ln>
            <a:noFill/>
          </a:ln>
        </p:spPr>
      </p:pic>
      <p:sp>
        <p:nvSpPr>
          <p:cNvPr id="183" name="CustomShape 2"/>
          <p:cNvSpPr/>
          <p:nvPr/>
        </p:nvSpPr>
        <p:spPr>
          <a:xfrm>
            <a:off x="4860000" y="6237360"/>
            <a:ext cx="410400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7F7F7F"/>
                </a:solidFill>
                <a:latin typeface="Calibri"/>
              </a:rPr>
              <a:t>Kakugawa T. Respir Res 2013;14:133 </a:t>
            </a:r>
            <a:endParaRPr lang="es-ES" sz="1100" b="0" strike="noStrike" spc="-1">
              <a:latin typeface="Arial"/>
            </a:endParaRPr>
          </a:p>
        </p:txBody>
      </p:sp>
      <p:sp>
        <p:nvSpPr>
          <p:cNvPr id="184" name="CustomShape 3"/>
          <p:cNvSpPr/>
          <p:nvPr/>
        </p:nvSpPr>
        <p:spPr>
          <a:xfrm>
            <a:off x="179640" y="2205000"/>
            <a:ext cx="8820000" cy="215640"/>
          </a:xfrm>
          <a:prstGeom prst="ellipse">
            <a:avLst/>
          </a:prstGeom>
          <a:noFill/>
          <a:ln>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5" name="CustomShape 4"/>
          <p:cNvSpPr/>
          <p:nvPr/>
        </p:nvSpPr>
        <p:spPr>
          <a:xfrm>
            <a:off x="179640" y="3645000"/>
            <a:ext cx="8820000" cy="215640"/>
          </a:xfrm>
          <a:prstGeom prst="ellipse">
            <a:avLst/>
          </a:prstGeom>
          <a:noFill/>
          <a:ln>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6" name="CustomShape 5"/>
          <p:cNvSpPr/>
          <p:nvPr/>
        </p:nvSpPr>
        <p:spPr>
          <a:xfrm>
            <a:off x="179640" y="4077000"/>
            <a:ext cx="8820000" cy="215640"/>
          </a:xfrm>
          <a:prstGeom prst="ellipse">
            <a:avLst/>
          </a:prstGeom>
          <a:noFill/>
          <a:ln>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7" name="CustomShape 6"/>
          <p:cNvSpPr/>
          <p:nvPr/>
        </p:nvSpPr>
        <p:spPr>
          <a:xfrm>
            <a:off x="179640" y="4293000"/>
            <a:ext cx="8820000" cy="647640"/>
          </a:xfrm>
          <a:prstGeom prst="ellipse">
            <a:avLst/>
          </a:prstGeom>
          <a:noFill/>
          <a:ln>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67640" y="0"/>
            <a:ext cx="7992360" cy="836280"/>
          </a:xfrm>
          <a:prstGeom prst="rect">
            <a:avLst/>
          </a:prstGeom>
          <a:noFill/>
          <a:ln>
            <a:noFill/>
          </a:ln>
        </p:spPr>
        <p:txBody>
          <a:bodyPr anchor="ctr">
            <a:noAutofit/>
          </a:bodyPr>
          <a:lstStyle/>
          <a:p>
            <a:pPr>
              <a:lnSpc>
                <a:spcPct val="100000"/>
              </a:lnSpc>
            </a:pPr>
            <a:r>
              <a:t/>
            </a:r>
            <a:br/>
            <a:r>
              <a:rPr lang="es-ES" sz="2000" b="1" strike="noStrike" spc="-1">
                <a:solidFill>
                  <a:srgbClr val="FFFFFF"/>
                </a:solidFill>
                <a:latin typeface="Calibri"/>
              </a:rPr>
              <a:t>MANTENER EL FÁRMACO:  Síndrome de diferenciación (ATRA, ATO)</a:t>
            </a:r>
            <a:r>
              <a:t/>
            </a:r>
            <a:br/>
            <a:endParaRPr lang="es-ES" sz="2000" b="0" strike="noStrike" spc="-1">
              <a:solidFill>
                <a:srgbClr val="000000"/>
              </a:solidFill>
              <a:latin typeface="Calibri"/>
            </a:endParaRPr>
          </a:p>
        </p:txBody>
      </p:sp>
      <p:sp>
        <p:nvSpPr>
          <p:cNvPr id="189" name="TextShape 2"/>
          <p:cNvSpPr txBox="1"/>
          <p:nvPr/>
        </p:nvSpPr>
        <p:spPr>
          <a:xfrm>
            <a:off x="468360" y="980640"/>
            <a:ext cx="8218080" cy="5472360"/>
          </a:xfrm>
          <a:prstGeom prst="rect">
            <a:avLst/>
          </a:prstGeom>
          <a:noFill/>
          <a:ln>
            <a:noFill/>
          </a:ln>
        </p:spPr>
        <p:txBody>
          <a:bodyPr>
            <a:normAutofit/>
          </a:bodyPr>
          <a:lstStyle/>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p:txBody>
      </p:sp>
      <p:sp>
        <p:nvSpPr>
          <p:cNvPr id="190" name="TextShape 3"/>
          <p:cNvSpPr txBox="1"/>
          <p:nvPr/>
        </p:nvSpPr>
        <p:spPr>
          <a:xfrm>
            <a:off x="468360" y="5949360"/>
            <a:ext cx="8207640" cy="431640"/>
          </a:xfrm>
          <a:prstGeom prst="rect">
            <a:avLst/>
          </a:prstGeom>
          <a:noFill/>
          <a:ln>
            <a:noFill/>
          </a:ln>
        </p:spPr>
        <p:txBody>
          <a:bodyPr lIns="90000" tIns="45000" rIns="90000" bIns="45000">
            <a:noAutofit/>
          </a:bodyPr>
          <a:lstStyle/>
          <a:p>
            <a:pPr algn="r">
              <a:lnSpc>
                <a:spcPct val="100000"/>
              </a:lnSpc>
            </a:pPr>
            <a:r>
              <a:rPr lang="es-ES" sz="1100" b="1" i="1" strike="noStrike" spc="-1">
                <a:solidFill>
                  <a:srgbClr val="404040"/>
                </a:solidFill>
                <a:latin typeface="Calibri"/>
              </a:rPr>
              <a:t>Frankel SR. Ann Itern Med 1992;117:292</a:t>
            </a:r>
            <a:endParaRPr lang="es-ES" sz="1100" b="0" strike="noStrike" spc="-1">
              <a:latin typeface="Times New Roman"/>
            </a:endParaRPr>
          </a:p>
          <a:p>
            <a:pPr algn="r">
              <a:lnSpc>
                <a:spcPct val="100000"/>
              </a:lnSpc>
            </a:pPr>
            <a:r>
              <a:rPr lang="es-ES" sz="1100" b="1" i="1" strike="noStrike" spc="-1">
                <a:solidFill>
                  <a:srgbClr val="404040"/>
                </a:solidFill>
                <a:latin typeface="Calibri"/>
              </a:rPr>
              <a:t>Tallman MS. Blood 2000; 95:90</a:t>
            </a:r>
            <a:endParaRPr lang="es-ES" sz="1100" b="0" strike="noStrike" spc="-1">
              <a:latin typeface="Times New Roman"/>
            </a:endParaRPr>
          </a:p>
        </p:txBody>
      </p:sp>
      <p:sp>
        <p:nvSpPr>
          <p:cNvPr id="191" name="CustomShape 4"/>
          <p:cNvSpPr/>
          <p:nvPr/>
        </p:nvSpPr>
        <p:spPr>
          <a:xfrm>
            <a:off x="2627640" y="980640"/>
            <a:ext cx="3240000" cy="1944000"/>
          </a:xfrm>
          <a:prstGeom prst="rect">
            <a:avLst/>
          </a:prstGeom>
          <a:ln>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Fiebre ≥38°C</a:t>
            </a:r>
            <a:endParaRPr lang="es-ES" sz="1400" b="0" strike="noStrike" spc="-1">
              <a:latin typeface="Arial"/>
            </a:endParaRPr>
          </a:p>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•Aumento de peso &gt; 5 kg</a:t>
            </a:r>
            <a:endParaRPr lang="es-ES" sz="1400" b="0" strike="noStrike" spc="-1">
              <a:latin typeface="Arial"/>
            </a:endParaRPr>
          </a:p>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•Hipotensión</a:t>
            </a:r>
            <a:endParaRPr lang="es-ES" sz="1400" b="0" strike="noStrike" spc="-1">
              <a:latin typeface="Arial"/>
            </a:endParaRPr>
          </a:p>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•Disnea</a:t>
            </a:r>
            <a:endParaRPr lang="es-ES" sz="1400" b="0" strike="noStrike" spc="-1">
              <a:latin typeface="Arial"/>
            </a:endParaRPr>
          </a:p>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•Opacidades radiográficas</a:t>
            </a:r>
            <a:endParaRPr lang="es-ES" sz="1400" b="0" strike="noStrike" spc="-1">
              <a:latin typeface="Arial"/>
            </a:endParaRPr>
          </a:p>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•Derrame pleural o pericárdico</a:t>
            </a:r>
            <a:endParaRPr lang="es-ES" sz="1400" b="0" strike="noStrike" spc="-1">
              <a:latin typeface="Arial"/>
            </a:endParaRPr>
          </a:p>
          <a:p>
            <a:pPr marL="177840" indent="-177480">
              <a:lnSpc>
                <a:spcPct val="100000"/>
              </a:lnSpc>
              <a:spcBef>
                <a:spcPts val="281"/>
              </a:spcBef>
              <a:buClr>
                <a:srgbClr val="F79646"/>
              </a:buClr>
              <a:buFont typeface="Arial"/>
              <a:buChar char="•"/>
            </a:pPr>
            <a:r>
              <a:rPr lang="es-ES" sz="1400" b="0" strike="noStrike" spc="-1">
                <a:solidFill>
                  <a:srgbClr val="000000"/>
                </a:solidFill>
                <a:latin typeface="Calibri"/>
              </a:rPr>
              <a:t>•Insuficiencia renal</a:t>
            </a:r>
            <a:endParaRPr lang="es-ES" sz="1400" b="0" strike="noStrike" spc="-1">
              <a:latin typeface="Arial"/>
            </a:endParaRPr>
          </a:p>
        </p:txBody>
      </p:sp>
      <p:sp>
        <p:nvSpPr>
          <p:cNvPr id="192" name="CustomShape 5"/>
          <p:cNvSpPr/>
          <p:nvPr/>
        </p:nvSpPr>
        <p:spPr>
          <a:xfrm>
            <a:off x="5004000" y="980640"/>
            <a:ext cx="863640" cy="3646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spAutoFit/>
          </a:bodyPr>
          <a:lstStyle/>
          <a:p>
            <a:pPr>
              <a:lnSpc>
                <a:spcPct val="100000"/>
              </a:lnSpc>
            </a:pPr>
            <a:r>
              <a:rPr lang="es-ES" sz="1800" b="0" strike="noStrike" spc="-1">
                <a:solidFill>
                  <a:srgbClr val="FFFFFF"/>
                </a:solidFill>
                <a:latin typeface="Calibri"/>
              </a:rPr>
              <a:t>≥3</a:t>
            </a:r>
            <a:endParaRPr lang="es-ES" sz="1800" b="0" strike="noStrike" spc="-1">
              <a:latin typeface="Arial"/>
            </a:endParaRPr>
          </a:p>
        </p:txBody>
      </p:sp>
      <p:sp>
        <p:nvSpPr>
          <p:cNvPr id="193" name="CustomShape 6"/>
          <p:cNvSpPr/>
          <p:nvPr/>
        </p:nvSpPr>
        <p:spPr>
          <a:xfrm>
            <a:off x="2647080" y="3357000"/>
            <a:ext cx="3105720" cy="63900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1800" b="0" strike="noStrike" spc="-1">
                <a:solidFill>
                  <a:srgbClr val="000000"/>
                </a:solidFill>
                <a:latin typeface="Calibri"/>
              </a:rPr>
              <a:t>Continuar tto + DXM 10mg/12h</a:t>
            </a:r>
            <a:endParaRPr lang="es-ES" sz="1800" b="0" strike="noStrike" spc="-1">
              <a:latin typeface="Arial"/>
            </a:endParaRPr>
          </a:p>
          <a:p>
            <a:pPr>
              <a:lnSpc>
                <a:spcPct val="100000"/>
              </a:lnSpc>
            </a:pPr>
            <a:r>
              <a:rPr lang="es-ES" sz="1800" b="0" strike="noStrike" spc="-1">
                <a:solidFill>
                  <a:srgbClr val="000000"/>
                </a:solidFill>
                <a:latin typeface="Calibri"/>
              </a:rPr>
              <a:t>Mejoría 12-24h </a:t>
            </a:r>
            <a:endParaRPr lang="es-ES" sz="1800" b="0" strike="noStrike" spc="-1">
              <a:latin typeface="Arial"/>
            </a:endParaRPr>
          </a:p>
        </p:txBody>
      </p:sp>
      <p:sp>
        <p:nvSpPr>
          <p:cNvPr id="194" name="CustomShape 7"/>
          <p:cNvSpPr/>
          <p:nvPr/>
        </p:nvSpPr>
        <p:spPr>
          <a:xfrm>
            <a:off x="1619640" y="4365000"/>
            <a:ext cx="1367640" cy="91332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DXM ≥3 días</a:t>
            </a:r>
            <a:endParaRPr lang="es-ES" sz="1800" b="0" strike="noStrike" spc="-1">
              <a:latin typeface="Arial"/>
            </a:endParaRPr>
          </a:p>
          <a:p>
            <a:pPr>
              <a:lnSpc>
                <a:spcPct val="100000"/>
              </a:lnSpc>
            </a:pPr>
            <a:r>
              <a:rPr lang="es-ES" sz="1800" b="0" strike="noStrike" spc="-1">
                <a:solidFill>
                  <a:srgbClr val="000000"/>
                </a:solidFill>
                <a:latin typeface="Calibri"/>
              </a:rPr>
              <a:t>y reducción progresiva</a:t>
            </a:r>
            <a:endParaRPr lang="es-ES" sz="1800" b="0" strike="noStrike" spc="-1">
              <a:latin typeface="Arial"/>
            </a:endParaRPr>
          </a:p>
        </p:txBody>
      </p:sp>
      <p:sp>
        <p:nvSpPr>
          <p:cNvPr id="195" name="CustomShape 8"/>
          <p:cNvSpPr/>
          <p:nvPr/>
        </p:nvSpPr>
        <p:spPr>
          <a:xfrm>
            <a:off x="5148000" y="4437000"/>
            <a:ext cx="1872000" cy="63900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DXM 10mg/6h</a:t>
            </a:r>
            <a:endParaRPr lang="es-ES" sz="1800" b="0" strike="noStrike" spc="-1">
              <a:latin typeface="Arial"/>
            </a:endParaRPr>
          </a:p>
          <a:p>
            <a:pPr>
              <a:lnSpc>
                <a:spcPct val="100000"/>
              </a:lnSpc>
            </a:pPr>
            <a:r>
              <a:rPr lang="es-ES" sz="1800" b="0" strike="noStrike" spc="-1">
                <a:solidFill>
                  <a:srgbClr val="000000"/>
                </a:solidFill>
                <a:latin typeface="Calibri"/>
              </a:rPr>
              <a:t>Mejoría  24-48h</a:t>
            </a:r>
            <a:endParaRPr lang="es-ES" sz="1800" b="0" strike="noStrike" spc="-1">
              <a:latin typeface="Arial"/>
            </a:endParaRPr>
          </a:p>
        </p:txBody>
      </p:sp>
      <p:sp>
        <p:nvSpPr>
          <p:cNvPr id="196" name="CustomShape 9"/>
          <p:cNvSpPr/>
          <p:nvPr/>
        </p:nvSpPr>
        <p:spPr>
          <a:xfrm>
            <a:off x="5148000" y="5445360"/>
            <a:ext cx="2088000" cy="36468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Retirar el fármaco</a:t>
            </a:r>
            <a:endParaRPr lang="es-ES" sz="1800" b="0" strike="noStrike" spc="-1">
              <a:latin typeface="Arial"/>
            </a:endParaRPr>
          </a:p>
        </p:txBody>
      </p:sp>
      <p:sp>
        <p:nvSpPr>
          <p:cNvPr id="197" name="CustomShape 10"/>
          <p:cNvSpPr/>
          <p:nvPr/>
        </p:nvSpPr>
        <p:spPr>
          <a:xfrm>
            <a:off x="3924000" y="2925000"/>
            <a:ext cx="360" cy="35964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8" name="CustomShape 11"/>
          <p:cNvSpPr/>
          <p:nvPr/>
        </p:nvSpPr>
        <p:spPr>
          <a:xfrm flipH="1">
            <a:off x="2194920" y="4005000"/>
            <a:ext cx="1223640" cy="21564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9" name="CustomShape 12"/>
          <p:cNvSpPr/>
          <p:nvPr/>
        </p:nvSpPr>
        <p:spPr>
          <a:xfrm>
            <a:off x="1475640" y="3717000"/>
            <a:ext cx="43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SI</a:t>
            </a:r>
            <a:endParaRPr lang="es-ES" sz="1800" b="0" strike="noStrike" spc="-1">
              <a:latin typeface="Arial"/>
            </a:endParaRPr>
          </a:p>
        </p:txBody>
      </p:sp>
      <p:sp>
        <p:nvSpPr>
          <p:cNvPr id="200" name="CustomShape 13"/>
          <p:cNvSpPr/>
          <p:nvPr/>
        </p:nvSpPr>
        <p:spPr>
          <a:xfrm>
            <a:off x="5076000" y="4005000"/>
            <a:ext cx="1007640" cy="43164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1" name="CustomShape 14"/>
          <p:cNvSpPr/>
          <p:nvPr/>
        </p:nvSpPr>
        <p:spPr>
          <a:xfrm flipH="1" flipV="1">
            <a:off x="2988000" y="4724280"/>
            <a:ext cx="2160000" cy="3492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2" name="CustomShape 15"/>
          <p:cNvSpPr/>
          <p:nvPr/>
        </p:nvSpPr>
        <p:spPr>
          <a:xfrm>
            <a:off x="6228360" y="3861000"/>
            <a:ext cx="575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NO</a:t>
            </a:r>
            <a:endParaRPr lang="es-ES" sz="1800" b="0" strike="noStrike" spc="-1">
              <a:latin typeface="Arial"/>
            </a:endParaRPr>
          </a:p>
        </p:txBody>
      </p:sp>
      <p:sp>
        <p:nvSpPr>
          <p:cNvPr id="203" name="CustomShape 16"/>
          <p:cNvSpPr/>
          <p:nvPr/>
        </p:nvSpPr>
        <p:spPr>
          <a:xfrm>
            <a:off x="3926160" y="4869000"/>
            <a:ext cx="344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1800" b="0" strike="noStrike" spc="-1">
                <a:solidFill>
                  <a:srgbClr val="000000"/>
                </a:solidFill>
                <a:latin typeface="Calibri"/>
              </a:rPr>
              <a:t>SI</a:t>
            </a:r>
            <a:endParaRPr lang="es-ES" sz="1800" b="0" strike="noStrike" spc="-1">
              <a:latin typeface="Arial"/>
            </a:endParaRPr>
          </a:p>
        </p:txBody>
      </p:sp>
      <p:sp>
        <p:nvSpPr>
          <p:cNvPr id="204" name="CustomShape 17"/>
          <p:cNvSpPr/>
          <p:nvPr/>
        </p:nvSpPr>
        <p:spPr>
          <a:xfrm>
            <a:off x="6084000" y="5083560"/>
            <a:ext cx="360" cy="361440"/>
          </a:xfrm>
          <a:custGeom>
            <a:avLst/>
            <a:gdLst/>
            <a:ahLst/>
            <a:cxnLst/>
            <a:rect l="l" t="t" r="r" b="b"/>
            <a:pathLst>
              <a:path w="21600" h="21600">
                <a:moveTo>
                  <a:pt x="0" y="0"/>
                </a:moveTo>
                <a:lnTo>
                  <a:pt x="21600" y="21600"/>
                </a:lnTo>
              </a:path>
            </a:pathLst>
          </a:custGeom>
          <a:noFill/>
          <a:ln>
            <a:round/>
            <a:tailEnd type="triangle" w="med" len="me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5" name="CustomShape 18"/>
          <p:cNvSpPr/>
          <p:nvPr/>
        </p:nvSpPr>
        <p:spPr>
          <a:xfrm>
            <a:off x="7092360" y="5085360"/>
            <a:ext cx="71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NO</a:t>
            </a:r>
            <a:endParaRPr lang="es-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MANTENER,  REDUCCIÓN O REINTRODUCCIÓN DE DOSIS</a:t>
            </a:r>
            <a:endParaRPr lang="es-ES" sz="2000" b="0" strike="noStrike" spc="-1">
              <a:solidFill>
                <a:srgbClr val="000000"/>
              </a:solidFill>
              <a:latin typeface="Calibri"/>
            </a:endParaRPr>
          </a:p>
        </p:txBody>
      </p:sp>
      <p:sp>
        <p:nvSpPr>
          <p:cNvPr id="207" name="TextShape 2"/>
          <p:cNvSpPr txBox="1"/>
          <p:nvPr/>
        </p:nvSpPr>
        <p:spPr>
          <a:xfrm>
            <a:off x="468360" y="980640"/>
            <a:ext cx="8218080" cy="4968360"/>
          </a:xfrm>
          <a:prstGeom prst="rect">
            <a:avLst/>
          </a:prstGeom>
          <a:noFill/>
          <a:ln>
            <a:noFill/>
          </a:ln>
        </p:spPr>
        <p:txBody>
          <a:bodyPr>
            <a:normAutofit/>
          </a:bodyPr>
          <a:lstStyle/>
          <a:p>
            <a:pPr>
              <a:lnSpc>
                <a:spcPct val="100000"/>
              </a:lnSpc>
              <a:spcBef>
                <a:spcPts val="400"/>
              </a:spcBef>
            </a:pPr>
            <a:endParaRPr lang="es-ES" sz="2000" b="0" strike="noStrike" spc="-1">
              <a:solidFill>
                <a:srgbClr val="000000"/>
              </a:solidFill>
              <a:latin typeface="Calibri"/>
            </a:endParaRPr>
          </a:p>
          <a:p>
            <a:pPr marL="177840" indent="-177480">
              <a:lnSpc>
                <a:spcPct val="130000"/>
              </a:lnSpc>
              <a:spcBef>
                <a:spcPts val="400"/>
              </a:spcBef>
              <a:buClr>
                <a:srgbClr val="F79646"/>
              </a:buClr>
              <a:buFont typeface="Arial"/>
              <a:buChar char="•"/>
            </a:pPr>
            <a:r>
              <a:rPr lang="es-ES" sz="2000" b="0" strike="noStrike" spc="-1">
                <a:solidFill>
                  <a:srgbClr val="000000"/>
                </a:solidFill>
                <a:latin typeface="Calibri"/>
              </a:rPr>
              <a:t>Inhibidores de puntos de control inmunitario (ICI)</a:t>
            </a:r>
          </a:p>
          <a:p>
            <a:pPr marL="449280" lvl="1" indent="-182160">
              <a:lnSpc>
                <a:spcPct val="130000"/>
              </a:lnSpc>
              <a:spcBef>
                <a:spcPts val="360"/>
              </a:spcBef>
              <a:buClr>
                <a:srgbClr val="F79646"/>
              </a:buClr>
              <a:buSzPct val="75000"/>
              <a:buFont typeface="Arial"/>
              <a:buChar char="•"/>
            </a:pPr>
            <a:r>
              <a:rPr lang="es-ES" sz="1800" b="0" strike="noStrike" spc="-1">
                <a:solidFill>
                  <a:srgbClr val="000000"/>
                </a:solidFill>
                <a:latin typeface="Calibri"/>
              </a:rPr>
              <a:t>Mantener y reintroducir </a:t>
            </a:r>
          </a:p>
          <a:p>
            <a:pPr>
              <a:lnSpc>
                <a:spcPct val="130000"/>
              </a:lnSpc>
              <a:spcBef>
                <a:spcPts val="400"/>
              </a:spcBef>
            </a:pPr>
            <a:endParaRPr lang="es-ES" sz="1800" b="0" strike="noStrike" spc="-1">
              <a:solidFill>
                <a:srgbClr val="000000"/>
              </a:solidFill>
              <a:latin typeface="Calibri"/>
            </a:endParaRPr>
          </a:p>
          <a:p>
            <a:pPr marL="177840" indent="-177480">
              <a:lnSpc>
                <a:spcPct val="130000"/>
              </a:lnSpc>
              <a:spcBef>
                <a:spcPts val="400"/>
              </a:spcBef>
              <a:buClr>
                <a:srgbClr val="F79646"/>
              </a:buClr>
              <a:buFont typeface="Arial"/>
              <a:buChar char="•"/>
            </a:pPr>
            <a:r>
              <a:rPr lang="es-ES" sz="2000" b="0" strike="noStrike" spc="-1">
                <a:solidFill>
                  <a:srgbClr val="000000"/>
                </a:solidFill>
                <a:latin typeface="Calibri"/>
              </a:rPr>
              <a:t>Inhibidores mTOR</a:t>
            </a:r>
          </a:p>
          <a:p>
            <a:pPr marL="449280" lvl="1" indent="-182160">
              <a:lnSpc>
                <a:spcPct val="130000"/>
              </a:lnSpc>
              <a:spcBef>
                <a:spcPts val="360"/>
              </a:spcBef>
              <a:buClr>
                <a:srgbClr val="F79646"/>
              </a:buClr>
              <a:buSzPct val="75000"/>
              <a:buFont typeface="Arial"/>
              <a:buChar char="•"/>
            </a:pPr>
            <a:r>
              <a:rPr lang="es-ES" sz="1800" b="0" strike="noStrike" spc="-1">
                <a:solidFill>
                  <a:srgbClr val="000000"/>
                </a:solidFill>
                <a:latin typeface="Calibri"/>
              </a:rPr>
              <a:t>Mantener, reintroducir o reducir dosis</a:t>
            </a:r>
          </a:p>
          <a:p>
            <a:pPr>
              <a:lnSpc>
                <a:spcPct val="130000"/>
              </a:lnSpc>
              <a:spcBef>
                <a:spcPts val="400"/>
              </a:spcBef>
            </a:pPr>
            <a:endParaRPr lang="es-ES" sz="1800" b="0" strike="noStrike" spc="-1">
              <a:solidFill>
                <a:srgbClr val="000000"/>
              </a:solidFill>
              <a:latin typeface="Calibri"/>
            </a:endParaRPr>
          </a:p>
          <a:p>
            <a:pPr marL="177840" indent="-177480">
              <a:lnSpc>
                <a:spcPct val="130000"/>
              </a:lnSpc>
              <a:spcBef>
                <a:spcPts val="400"/>
              </a:spcBef>
              <a:buClr>
                <a:srgbClr val="F79646"/>
              </a:buClr>
              <a:buFont typeface="Arial"/>
              <a:buChar char="•"/>
            </a:pPr>
            <a:r>
              <a:rPr lang="es-ES" sz="2000" b="0" strike="noStrike" spc="-1">
                <a:solidFill>
                  <a:srgbClr val="000000"/>
                </a:solidFill>
                <a:latin typeface="Calibri"/>
              </a:rPr>
              <a:t>Ac. inmunoconjugados (ADC)</a:t>
            </a:r>
          </a:p>
          <a:p>
            <a:pPr marL="449280" lvl="1" indent="-182160">
              <a:lnSpc>
                <a:spcPct val="130000"/>
              </a:lnSpc>
              <a:spcBef>
                <a:spcPts val="360"/>
              </a:spcBef>
              <a:buClr>
                <a:srgbClr val="F79646"/>
              </a:buClr>
              <a:buSzPct val="75000"/>
              <a:buFont typeface="Arial"/>
              <a:buChar char="•"/>
            </a:pPr>
            <a:r>
              <a:rPr lang="es-ES" sz="1800" b="0" strike="noStrike" spc="-1">
                <a:solidFill>
                  <a:srgbClr val="000000"/>
                </a:solidFill>
                <a:latin typeface="Calibri"/>
              </a:rPr>
              <a:t>Reintroducir o reducir dosis</a:t>
            </a:r>
          </a:p>
          <a:p>
            <a:pPr>
              <a:lnSpc>
                <a:spcPct val="130000"/>
              </a:lnSpc>
              <a:spcBef>
                <a:spcPts val="400"/>
              </a:spcBef>
            </a:pPr>
            <a:endParaRPr lang="es-ES" sz="1800" b="0" strike="noStrike" spc="-1">
              <a:solidFill>
                <a:srgbClr val="000000"/>
              </a:solidFill>
              <a:latin typeface="Calibri"/>
            </a:endParaRPr>
          </a:p>
          <a:p>
            <a:pPr marL="177840" indent="-177480">
              <a:lnSpc>
                <a:spcPct val="130000"/>
              </a:lnSpc>
              <a:spcBef>
                <a:spcPts val="400"/>
              </a:spcBef>
              <a:buClr>
                <a:srgbClr val="F79646"/>
              </a:buClr>
              <a:buFont typeface="Arial"/>
              <a:buChar char="•"/>
            </a:pPr>
            <a:r>
              <a:rPr lang="es-ES" sz="2000" b="0" strike="noStrike" spc="-1">
                <a:solidFill>
                  <a:srgbClr val="000000"/>
                </a:solidFill>
                <a:latin typeface="Calibri"/>
              </a:rPr>
              <a:t>Inh TK BRC/ABL (Dasatinib)</a:t>
            </a:r>
          </a:p>
          <a:p>
            <a:pPr marL="449280" lvl="1" indent="-182160">
              <a:lnSpc>
                <a:spcPct val="130000"/>
              </a:lnSpc>
              <a:spcBef>
                <a:spcPts val="360"/>
              </a:spcBef>
              <a:buClr>
                <a:srgbClr val="F79646"/>
              </a:buClr>
              <a:buSzPct val="75000"/>
              <a:buFont typeface="Arial"/>
              <a:buChar char="•"/>
            </a:pPr>
            <a:r>
              <a:rPr lang="es-ES" sz="1800" b="0" strike="noStrike" spc="-1">
                <a:solidFill>
                  <a:srgbClr val="000000"/>
                </a:solidFill>
                <a:latin typeface="Calibri"/>
              </a:rPr>
              <a:t>Reintroducir</a:t>
            </a:r>
          </a:p>
          <a:p>
            <a:pPr>
              <a:lnSpc>
                <a:spcPct val="100000"/>
              </a:lnSpc>
              <a:spcBef>
                <a:spcPts val="400"/>
              </a:spcBef>
            </a:pPr>
            <a:endParaRPr lang="es-ES" sz="1800" b="0" strike="noStrike" spc="-1">
              <a:solidFill>
                <a:srgbClr val="000000"/>
              </a:solidFill>
              <a:latin typeface="Calibri"/>
            </a:endParaRPr>
          </a:p>
        </p:txBody>
      </p:sp>
      <p:sp>
        <p:nvSpPr>
          <p:cNvPr id="208" name="TextShape 3"/>
          <p:cNvSpPr txBox="1"/>
          <p:nvPr/>
        </p:nvSpPr>
        <p:spPr>
          <a:xfrm>
            <a:off x="468360" y="5949360"/>
            <a:ext cx="8207640" cy="358920"/>
          </a:xfrm>
          <a:prstGeom prst="rect">
            <a:avLst/>
          </a:prstGeom>
          <a:noFill/>
          <a:ln>
            <a:noFill/>
          </a:ln>
        </p:spPr>
        <p:txBody>
          <a:bodyPr lIns="90000" tIns="45000" rIns="90000" bIns="45000">
            <a:noAutofit/>
          </a:bodyPr>
          <a:lstStyle/>
          <a:p>
            <a:endParaRPr lang="es-ES" sz="2400" b="0" strike="noStrike" spc="-1">
              <a:latin typeface="Times New Roman"/>
            </a:endParaRPr>
          </a:p>
        </p:txBody>
      </p:sp>
      <p:pic>
        <p:nvPicPr>
          <p:cNvPr id="209" name="Imagen 4"/>
          <p:cNvPicPr/>
          <p:nvPr/>
        </p:nvPicPr>
        <p:blipFill>
          <a:blip r:embed="rId3"/>
          <a:stretch/>
        </p:blipFill>
        <p:spPr>
          <a:xfrm>
            <a:off x="6156000" y="908640"/>
            <a:ext cx="1124280" cy="1367640"/>
          </a:xfrm>
          <a:prstGeom prst="rect">
            <a:avLst/>
          </a:prstGeom>
          <a:ln>
            <a:noFill/>
          </a:ln>
        </p:spPr>
      </p:pic>
      <p:pic>
        <p:nvPicPr>
          <p:cNvPr id="210" name="Imagen 5"/>
          <p:cNvPicPr/>
          <p:nvPr/>
        </p:nvPicPr>
        <p:blipFill>
          <a:blip r:embed="rId4"/>
          <a:stretch/>
        </p:blipFill>
        <p:spPr>
          <a:xfrm>
            <a:off x="4788000" y="2349000"/>
            <a:ext cx="2210760" cy="1511640"/>
          </a:xfrm>
          <a:prstGeom prst="rect">
            <a:avLst/>
          </a:prstGeom>
          <a:ln>
            <a:noFill/>
          </a:ln>
        </p:spPr>
      </p:pic>
      <p:pic>
        <p:nvPicPr>
          <p:cNvPr id="211" name="Imagen 6"/>
          <p:cNvPicPr/>
          <p:nvPr/>
        </p:nvPicPr>
        <p:blipFill>
          <a:blip r:embed="rId5"/>
          <a:stretch/>
        </p:blipFill>
        <p:spPr>
          <a:xfrm>
            <a:off x="3924000" y="4077000"/>
            <a:ext cx="1766520" cy="1151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CONCLUSIONES</a:t>
            </a:r>
            <a:endParaRPr lang="es-ES" sz="2000" b="0" strike="noStrike" spc="-1">
              <a:solidFill>
                <a:srgbClr val="000000"/>
              </a:solidFill>
              <a:latin typeface="Calibri"/>
            </a:endParaRPr>
          </a:p>
        </p:txBody>
      </p:sp>
      <p:sp>
        <p:nvSpPr>
          <p:cNvPr id="213" name="TextShape 2"/>
          <p:cNvSpPr txBox="1"/>
          <p:nvPr/>
        </p:nvSpPr>
        <p:spPr>
          <a:xfrm>
            <a:off x="468360" y="980640"/>
            <a:ext cx="8218080" cy="4968360"/>
          </a:xfrm>
          <a:prstGeom prst="rect">
            <a:avLst/>
          </a:prstGeom>
          <a:noFill/>
          <a:ln>
            <a:noFill/>
          </a:ln>
        </p:spPr>
        <p:txBody>
          <a:bodyPr>
            <a:noAutofit/>
          </a:bodyPr>
          <a:lstStyle/>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Importante diagnóstico precoz: concienciación de facultativos y paciente</a:t>
            </a: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Ante la sospecha suspender el fármaco</a:t>
            </a: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No hay ECA sobre el efecto de los GC </a:t>
            </a: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Asociación de corticoides: gravedad  y factores de mal pronóstico</a:t>
            </a:r>
          </a:p>
          <a:p>
            <a:pPr>
              <a:lnSpc>
                <a:spcPct val="100000"/>
              </a:lnSpc>
              <a:spcBef>
                <a:spcPts val="400"/>
              </a:spcBef>
            </a:pPr>
            <a:endParaRPr lang="es-ES" sz="2000" b="0" strike="noStrike" spc="-1">
              <a:solidFill>
                <a:srgbClr val="000000"/>
              </a:solidFill>
              <a:latin typeface="Calibri"/>
            </a:endParaRP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Importante la valoración multidisciplinar</a:t>
            </a:r>
          </a:p>
          <a:p>
            <a:pPr>
              <a:lnSpc>
                <a:spcPct val="100000"/>
              </a:lnSpc>
              <a:spcBef>
                <a:spcPts val="400"/>
              </a:spcBef>
            </a:pPr>
            <a:endParaRPr lang="es-ES" sz="2000" b="0" strike="noStrike" spc="-1">
              <a:solidFill>
                <a:srgbClr val="000000"/>
              </a:solidFill>
              <a:latin typeface="Calibri"/>
            </a:endParaRPr>
          </a:p>
        </p:txBody>
      </p:sp>
      <p:sp>
        <p:nvSpPr>
          <p:cNvPr id="214" name="TextShape 3"/>
          <p:cNvSpPr txBox="1"/>
          <p:nvPr/>
        </p:nvSpPr>
        <p:spPr>
          <a:xfrm>
            <a:off x="468360" y="5949360"/>
            <a:ext cx="8207640" cy="358920"/>
          </a:xfrm>
          <a:prstGeom prst="rect">
            <a:avLst/>
          </a:prstGeom>
          <a:noFill/>
          <a:ln>
            <a:noFill/>
          </a:ln>
        </p:spPr>
        <p:txBody>
          <a:bodyPr lIns="90000" tIns="45000" rIns="90000" bIns="45000">
            <a:noAutofit/>
          </a:bodyPr>
          <a:lstStyle/>
          <a:p>
            <a:endParaRPr lang="es-ES" sz="24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¿ES SUFICIENTE CON SUSPENDER EL FÁRMACO?</a:t>
            </a:r>
            <a:endParaRPr lang="es-ES" sz="2000" b="0" strike="noStrike" spc="-1">
              <a:solidFill>
                <a:srgbClr val="000000"/>
              </a:solidFill>
              <a:latin typeface="Calibri"/>
            </a:endParaRPr>
          </a:p>
        </p:txBody>
      </p:sp>
      <p:sp>
        <p:nvSpPr>
          <p:cNvPr id="131" name="TextShape 2"/>
          <p:cNvSpPr txBox="1"/>
          <p:nvPr/>
        </p:nvSpPr>
        <p:spPr>
          <a:xfrm>
            <a:off x="468360" y="980640"/>
            <a:ext cx="8218080" cy="4968360"/>
          </a:xfrm>
          <a:prstGeom prst="rect">
            <a:avLst/>
          </a:prstGeom>
          <a:noFill/>
          <a:ln>
            <a:noFill/>
          </a:ln>
        </p:spPr>
        <p:txBody>
          <a:bodyPr>
            <a:normAutofit/>
          </a:bodyPr>
          <a:lstStyle/>
          <a:p>
            <a:pPr marL="266760">
              <a:lnSpc>
                <a:spcPct val="100000"/>
              </a:lnSpc>
              <a:spcBef>
                <a:spcPts val="36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Asociar GC:  suprimir la respuesta inflamatoria y prevenir el depósito de tejido fibrótico</a:t>
            </a:r>
          </a:p>
          <a:p>
            <a:pPr>
              <a:lnSpc>
                <a:spcPct val="100000"/>
              </a:lnSpc>
              <a:spcBef>
                <a:spcPts val="400"/>
              </a:spcBef>
            </a:pPr>
            <a:endParaRPr lang="es-ES" sz="2000" b="0" strike="noStrike" spc="-1">
              <a:solidFill>
                <a:srgbClr val="000000"/>
              </a:solidFill>
              <a:latin typeface="Calibri"/>
            </a:endParaRPr>
          </a:p>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Gravedad inicial</a:t>
            </a:r>
          </a:p>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Factores de mal pronóstico</a:t>
            </a:r>
          </a:p>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Biomarcadores</a:t>
            </a:r>
          </a:p>
          <a:p>
            <a:pPr>
              <a:lnSpc>
                <a:spcPct val="100000"/>
              </a:lnSpc>
              <a:spcBef>
                <a:spcPts val="400"/>
              </a:spcBef>
            </a:pPr>
            <a:endParaRPr lang="es-ES" sz="18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MANTENER DOSIS</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AJUSTAR DOSIS</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REINTRODUCIR FÁRMACO</a:t>
            </a:r>
          </a:p>
          <a:p>
            <a:pPr>
              <a:lnSpc>
                <a:spcPct val="100000"/>
              </a:lnSpc>
              <a:spcBef>
                <a:spcPts val="400"/>
              </a:spcBef>
            </a:pPr>
            <a:endParaRPr lang="es-ES" sz="2000" b="0" strike="noStrike" spc="-1">
              <a:solidFill>
                <a:srgbClr val="000000"/>
              </a:solidFill>
              <a:latin typeface="Calibri"/>
            </a:endParaRPr>
          </a:p>
        </p:txBody>
      </p:sp>
      <p:sp>
        <p:nvSpPr>
          <p:cNvPr id="132" name="CustomShape 3"/>
          <p:cNvSpPr/>
          <p:nvPr/>
        </p:nvSpPr>
        <p:spPr>
          <a:xfrm>
            <a:off x="4644000" y="5589360"/>
            <a:ext cx="4042440" cy="14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808080"/>
                </a:solidFill>
                <a:latin typeface="Calibri"/>
              </a:rPr>
              <a:t>Schwaiblmair M. Open Respir Med J. 2012; 6: 63</a:t>
            </a:r>
            <a:endParaRPr lang="es-ES" sz="1100" b="0" strike="noStrike" spc="-1">
              <a:latin typeface="Arial"/>
            </a:endParaRPr>
          </a:p>
          <a:p>
            <a:pPr algn="r">
              <a:lnSpc>
                <a:spcPct val="100000"/>
              </a:lnSpc>
            </a:pPr>
            <a:r>
              <a:rPr lang="es-ES" sz="1100" b="1" i="1" strike="noStrike" spc="-1">
                <a:solidFill>
                  <a:srgbClr val="808080"/>
                </a:solidFill>
                <a:latin typeface="Calibri"/>
              </a:rPr>
              <a:t>Skeoch S. J Clin Med. 2018; 7: 356</a:t>
            </a:r>
            <a:endParaRPr lang="es-ES" sz="1100" b="0" strike="noStrike" spc="-1">
              <a:latin typeface="Arial"/>
            </a:endParaRPr>
          </a:p>
          <a:p>
            <a:pPr algn="r">
              <a:lnSpc>
                <a:spcPct val="100000"/>
              </a:lnSpc>
            </a:pPr>
            <a:r>
              <a:rPr lang="es-ES" sz="1100" b="1" i="1" strike="noStrike" spc="-1">
                <a:solidFill>
                  <a:srgbClr val="808080"/>
                </a:solidFill>
                <a:latin typeface="Calibri"/>
              </a:rPr>
              <a:t> Spagnolo P.European Respiratory Journal 2022</a:t>
            </a:r>
            <a:endParaRPr lang="es-ES" sz="1100" b="0" strike="noStrike" spc="-1">
              <a:latin typeface="Arial"/>
            </a:endParaRPr>
          </a:p>
          <a:p>
            <a:pPr algn="r">
              <a:lnSpc>
                <a:spcPct val="100000"/>
              </a:lnSpc>
            </a:pPr>
            <a:r>
              <a:rPr lang="es-ES" sz="1100" b="1" i="1" strike="noStrike" spc="-1">
                <a:solidFill>
                  <a:srgbClr val="808080"/>
                </a:solidFill>
                <a:latin typeface="Calibri"/>
              </a:rPr>
              <a:t>Kaku S. J Cancer Res Clin Oncol 2022;148:1737</a:t>
            </a:r>
            <a:endParaRPr lang="es-ES" sz="1100" b="0" strike="noStrike" spc="-1">
              <a:latin typeface="Arial"/>
            </a:endParaRPr>
          </a:p>
          <a:p>
            <a:pPr algn="r">
              <a:lnSpc>
                <a:spcPct val="100000"/>
              </a:lnSpc>
            </a:pPr>
            <a:endParaRPr lang="es-ES" sz="1100" b="0" strike="noStrike" spc="-1">
              <a:latin typeface="Arial"/>
            </a:endParaRPr>
          </a:p>
          <a:p>
            <a:pPr>
              <a:lnSpc>
                <a:spcPct val="100000"/>
              </a:lnSpc>
            </a:pPr>
            <a:endParaRPr lang="es-ES" sz="1100" b="0" strike="noStrike" spc="-1">
              <a:latin typeface="Arial"/>
            </a:endParaRPr>
          </a:p>
          <a:p>
            <a:pPr>
              <a:lnSpc>
                <a:spcPct val="100000"/>
              </a:lnSpc>
            </a:pPr>
            <a:endParaRPr lang="es-ES" sz="1100" b="0" strike="noStrike" spc="-1">
              <a:latin typeface="Arial"/>
            </a:endParaRPr>
          </a:p>
        </p:txBody>
      </p:sp>
      <p:pic>
        <p:nvPicPr>
          <p:cNvPr id="133" name="Imagen 3"/>
          <p:cNvPicPr/>
          <p:nvPr/>
        </p:nvPicPr>
        <p:blipFill>
          <a:blip r:embed="rId3"/>
          <a:stretch/>
        </p:blipFill>
        <p:spPr>
          <a:xfrm>
            <a:off x="4284000" y="2565000"/>
            <a:ext cx="4104000" cy="2014920"/>
          </a:xfrm>
          <a:prstGeom prst="rect">
            <a:avLst/>
          </a:prstGeom>
          <a:ln>
            <a:noFill/>
          </a:ln>
        </p:spPr>
      </p:pic>
      <p:sp>
        <p:nvSpPr>
          <p:cNvPr id="134" name="CustomShape 4"/>
          <p:cNvSpPr/>
          <p:nvPr/>
        </p:nvSpPr>
        <p:spPr>
          <a:xfrm>
            <a:off x="5652000" y="3285000"/>
            <a:ext cx="1151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FFFFFF"/>
                </a:solidFill>
                <a:latin typeface="Calibri"/>
              </a:rPr>
              <a:t>Retirar fr</a:t>
            </a:r>
            <a:endParaRPr lang="es-ES" sz="1800" b="0" strike="noStrike" spc="-1">
              <a:latin typeface="Arial"/>
            </a:endParaRPr>
          </a:p>
        </p:txBody>
      </p:sp>
      <p:sp>
        <p:nvSpPr>
          <p:cNvPr id="135" name="CustomShape 5"/>
          <p:cNvSpPr/>
          <p:nvPr/>
        </p:nvSpPr>
        <p:spPr>
          <a:xfrm>
            <a:off x="5796000" y="4149000"/>
            <a:ext cx="71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1" strike="noStrike" spc="-1">
                <a:solidFill>
                  <a:srgbClr val="FFFFFF"/>
                </a:solidFill>
                <a:latin typeface="Calibri"/>
              </a:rPr>
              <a:t>  GC</a:t>
            </a:r>
            <a:endParaRPr lang="es-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MORTALIDAD</a:t>
            </a:r>
            <a:endParaRPr lang="es-ES" sz="2000" b="0" strike="noStrike" spc="-1">
              <a:solidFill>
                <a:srgbClr val="000000"/>
              </a:solidFill>
              <a:latin typeface="Calibri"/>
            </a:endParaRPr>
          </a:p>
        </p:txBody>
      </p:sp>
      <p:sp>
        <p:nvSpPr>
          <p:cNvPr id="137" name="TextShape 2"/>
          <p:cNvSpPr txBox="1"/>
          <p:nvPr/>
        </p:nvSpPr>
        <p:spPr>
          <a:xfrm>
            <a:off x="468360" y="980640"/>
            <a:ext cx="8218080" cy="4968360"/>
          </a:xfrm>
          <a:prstGeom prst="rect">
            <a:avLst/>
          </a:prstGeom>
          <a:noFill/>
          <a:ln>
            <a:noFill/>
          </a:ln>
        </p:spPr>
        <p:txBody>
          <a:bodyPr>
            <a:noAutofit/>
          </a:bodyPr>
          <a:lstStyle/>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Mortalidad: 25% </a:t>
            </a:r>
          </a:p>
          <a:p>
            <a:endParaRPr lang="es-ES" sz="1800" b="0" strike="noStrike" spc="-1">
              <a:solidFill>
                <a:srgbClr val="000000"/>
              </a:solidFill>
              <a:latin typeface="Calibri"/>
            </a:endParaRPr>
          </a:p>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Mortalidad antineoplásicos: 14-51%</a:t>
            </a:r>
          </a:p>
          <a:p>
            <a:pPr marL="266760">
              <a:lnSpc>
                <a:spcPct val="100000"/>
              </a:lnSpc>
              <a:spcBef>
                <a:spcPts val="360"/>
              </a:spcBef>
            </a:pPr>
            <a:endParaRPr lang="es-ES" sz="1800" b="0" strike="noStrike" spc="-1">
              <a:solidFill>
                <a:srgbClr val="000000"/>
              </a:solidFill>
              <a:latin typeface="Calibri"/>
            </a:endParaRPr>
          </a:p>
          <a:p>
            <a:endParaRPr lang="es-ES" sz="1800" b="0" strike="noStrike" spc="-1">
              <a:solidFill>
                <a:srgbClr val="000000"/>
              </a:solidFill>
              <a:latin typeface="Calibri"/>
            </a:endParaRPr>
          </a:p>
          <a:p>
            <a:pPr marL="266760">
              <a:lnSpc>
                <a:spcPct val="100000"/>
              </a:lnSpc>
              <a:spcBef>
                <a:spcPts val="360"/>
              </a:spcBef>
            </a:pPr>
            <a:endParaRPr lang="es-ES" sz="1800" b="0" strike="noStrike" spc="-1">
              <a:solidFill>
                <a:srgbClr val="000000"/>
              </a:solidFill>
              <a:latin typeface="Calibri"/>
            </a:endParaRPr>
          </a:p>
          <a:p>
            <a:pPr marL="266760">
              <a:lnSpc>
                <a:spcPct val="100000"/>
              </a:lnSpc>
              <a:spcBef>
                <a:spcPts val="360"/>
              </a:spcBef>
            </a:pPr>
            <a:endParaRPr lang="es-ES" sz="1800" b="0" strike="noStrike" spc="-1">
              <a:solidFill>
                <a:srgbClr val="000000"/>
              </a:solidFill>
              <a:latin typeface="Calibri"/>
            </a:endParaRPr>
          </a:p>
          <a:p>
            <a:pPr marL="266760">
              <a:lnSpc>
                <a:spcPct val="100000"/>
              </a:lnSpc>
              <a:spcBef>
                <a:spcPts val="360"/>
              </a:spcBef>
            </a:pPr>
            <a:endParaRPr lang="es-ES" sz="1800" b="0" strike="noStrike" spc="-1">
              <a:solidFill>
                <a:srgbClr val="000000"/>
              </a:solidFill>
              <a:latin typeface="Calibri"/>
            </a:endParaRPr>
          </a:p>
          <a:p>
            <a:pPr marL="266760">
              <a:lnSpc>
                <a:spcPct val="100000"/>
              </a:lnSpc>
              <a:spcBef>
                <a:spcPts val="360"/>
              </a:spcBef>
            </a:pPr>
            <a:endParaRPr lang="es-ES" sz="1800" b="0" strike="noStrike" spc="-1">
              <a:solidFill>
                <a:srgbClr val="000000"/>
              </a:solidFill>
              <a:latin typeface="Calibri"/>
            </a:endParaRPr>
          </a:p>
          <a:p>
            <a:pPr marL="266760">
              <a:lnSpc>
                <a:spcPct val="100000"/>
              </a:lnSpc>
              <a:spcBef>
                <a:spcPts val="360"/>
              </a:spcBef>
            </a:pPr>
            <a:endParaRPr lang="es-ES" sz="1800" b="0" strike="noStrike" spc="-1">
              <a:solidFill>
                <a:srgbClr val="000000"/>
              </a:solidFill>
              <a:latin typeface="Calibri"/>
            </a:endParaRPr>
          </a:p>
          <a:p>
            <a:pPr marL="266760">
              <a:lnSpc>
                <a:spcPct val="100000"/>
              </a:lnSpc>
              <a:spcBef>
                <a:spcPts val="360"/>
              </a:spcBef>
            </a:pPr>
            <a:endParaRPr lang="es-ES" sz="1800" b="0" strike="noStrike" spc="-1">
              <a:solidFill>
                <a:srgbClr val="000000"/>
              </a:solidFill>
              <a:latin typeface="Calibri"/>
            </a:endParaRPr>
          </a:p>
          <a:p>
            <a:pPr marL="449280" lvl="1" indent="-182160">
              <a:lnSpc>
                <a:spcPct val="100000"/>
              </a:lnSpc>
              <a:spcBef>
                <a:spcPts val="360"/>
              </a:spcBef>
              <a:buClr>
                <a:srgbClr val="F79646"/>
              </a:buClr>
              <a:buSzPct val="75000"/>
              <a:buFont typeface="Arial"/>
              <a:buChar char="•"/>
            </a:pPr>
            <a:r>
              <a:rPr lang="es-ES" sz="1800" b="0" strike="noStrike" spc="-1">
                <a:solidFill>
                  <a:srgbClr val="000000"/>
                </a:solidFill>
                <a:latin typeface="Calibri"/>
              </a:rPr>
              <a:t>Mortalidad otros fármacos: 0-41%</a:t>
            </a:r>
          </a:p>
          <a:p>
            <a:pPr marL="266760">
              <a:lnSpc>
                <a:spcPct val="100000"/>
              </a:lnSpc>
              <a:spcBef>
                <a:spcPts val="360"/>
              </a:spcBef>
            </a:pPr>
            <a:endParaRPr lang="es-ES" sz="1800" b="0" strike="noStrike" spc="-1">
              <a:solidFill>
                <a:srgbClr val="000000"/>
              </a:solidFill>
              <a:latin typeface="Calibri"/>
            </a:endParaRPr>
          </a:p>
          <a:p>
            <a:pPr>
              <a:lnSpc>
                <a:spcPct val="100000"/>
              </a:lnSpc>
              <a:spcBef>
                <a:spcPts val="400"/>
              </a:spcBef>
            </a:pPr>
            <a:endParaRPr lang="es-ES" sz="1800" b="0" strike="noStrike" spc="-1">
              <a:solidFill>
                <a:srgbClr val="000000"/>
              </a:solidFill>
              <a:latin typeface="Calibri"/>
            </a:endParaRPr>
          </a:p>
        </p:txBody>
      </p:sp>
      <p:sp>
        <p:nvSpPr>
          <p:cNvPr id="138" name="TextShape 3"/>
          <p:cNvSpPr txBox="1"/>
          <p:nvPr/>
        </p:nvSpPr>
        <p:spPr>
          <a:xfrm>
            <a:off x="467640" y="5517360"/>
            <a:ext cx="8207640" cy="358920"/>
          </a:xfrm>
          <a:prstGeom prst="rect">
            <a:avLst/>
          </a:prstGeom>
          <a:noFill/>
          <a:ln>
            <a:noFill/>
          </a:ln>
        </p:spPr>
        <p:txBody>
          <a:bodyPr lIns="90000" tIns="45000" rIns="90000" bIns="45000">
            <a:noAutofit/>
          </a:bodyPr>
          <a:lstStyle/>
          <a:p>
            <a:pPr algn="r">
              <a:lnSpc>
                <a:spcPct val="100000"/>
              </a:lnSpc>
            </a:pPr>
            <a:r>
              <a:rPr lang="es-ES" sz="1100" b="1" i="1" strike="noStrike" spc="-1">
                <a:solidFill>
                  <a:srgbClr val="808080"/>
                </a:solidFill>
                <a:latin typeface="Calibri"/>
              </a:rPr>
              <a:t>Schwaiblmair M. Open Respir Med J. 2012; 6: 63</a:t>
            </a:r>
            <a:endParaRPr lang="es-ES" sz="1100" b="0" strike="noStrike" spc="-1">
              <a:latin typeface="Times New Roman"/>
            </a:endParaRPr>
          </a:p>
          <a:p>
            <a:pPr algn="r">
              <a:lnSpc>
                <a:spcPct val="100000"/>
              </a:lnSpc>
            </a:pPr>
            <a:r>
              <a:rPr lang="es-ES" sz="1100" b="1" i="1" strike="noStrike" spc="-1">
                <a:solidFill>
                  <a:srgbClr val="808080"/>
                </a:solidFill>
                <a:latin typeface="Calibri"/>
              </a:rPr>
              <a:t>Skeoch S. J Clin Med. 2018; 7: 356</a:t>
            </a:r>
            <a:endParaRPr lang="es-ES" sz="1100" b="0" strike="noStrike" spc="-1">
              <a:latin typeface="Times New Roman"/>
            </a:endParaRPr>
          </a:p>
          <a:p>
            <a:pPr algn="r">
              <a:lnSpc>
                <a:spcPct val="100000"/>
              </a:lnSpc>
            </a:pPr>
            <a:r>
              <a:rPr lang="es-ES" sz="1100" b="1" i="1" strike="noStrike" spc="-1">
                <a:solidFill>
                  <a:srgbClr val="808080"/>
                </a:solidFill>
                <a:latin typeface="Calibri"/>
              </a:rPr>
              <a:t> Spagnolo P. European Respiratory Journal 2022</a:t>
            </a:r>
            <a:endParaRPr lang="es-ES" sz="1100" b="0" strike="noStrike" spc="-1">
              <a:latin typeface="Times New Roman"/>
            </a:endParaRPr>
          </a:p>
          <a:p>
            <a:pPr algn="r">
              <a:lnSpc>
                <a:spcPct val="100000"/>
              </a:lnSpc>
            </a:pPr>
            <a:r>
              <a:rPr lang="es-ES" sz="1100" b="1" i="1" strike="noStrike" spc="-1">
                <a:solidFill>
                  <a:srgbClr val="808080"/>
                </a:solidFill>
                <a:latin typeface="Calibri"/>
              </a:rPr>
              <a:t>Kaku S. J Cancer Res Clin Oncol 2022;148:1737</a:t>
            </a:r>
            <a:endParaRPr lang="es-ES" sz="1100" b="0" strike="noStrike" spc="-1">
              <a:latin typeface="Times New Roman"/>
            </a:endParaRPr>
          </a:p>
          <a:p>
            <a:pPr>
              <a:lnSpc>
                <a:spcPct val="100000"/>
              </a:lnSpc>
            </a:pPr>
            <a:endParaRPr lang="es-ES" sz="1100" b="0" strike="noStrike" spc="-1">
              <a:latin typeface="Times New Roman"/>
            </a:endParaRPr>
          </a:p>
        </p:txBody>
      </p:sp>
      <p:sp>
        <p:nvSpPr>
          <p:cNvPr id="139" name="CustomShape 4"/>
          <p:cNvSpPr/>
          <p:nvPr/>
        </p:nvSpPr>
        <p:spPr>
          <a:xfrm>
            <a:off x="899640" y="2493000"/>
            <a:ext cx="4248000" cy="1728000"/>
          </a:xfrm>
          <a:prstGeom prst="rect">
            <a:avLst/>
          </a:prstGeom>
          <a:ln>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marL="285840" indent="-285480">
              <a:lnSpc>
                <a:spcPct val="130000"/>
              </a:lnSpc>
              <a:buClr>
                <a:srgbClr val="000000"/>
              </a:buClr>
              <a:buFont typeface="Arial"/>
              <a:buChar char="•"/>
            </a:pPr>
            <a:r>
              <a:rPr lang="es-ES" sz="1800" b="0" strike="noStrike" spc="-1">
                <a:solidFill>
                  <a:srgbClr val="000000"/>
                </a:solidFill>
                <a:latin typeface="Calibri"/>
              </a:rPr>
              <a:t>Citotóxicos: 21%</a:t>
            </a:r>
            <a:endParaRPr lang="es-ES" sz="1800" b="0" strike="noStrike" spc="-1">
              <a:latin typeface="Arial"/>
            </a:endParaRPr>
          </a:p>
          <a:p>
            <a:pPr marL="285840" indent="-285480">
              <a:lnSpc>
                <a:spcPct val="130000"/>
              </a:lnSpc>
              <a:buClr>
                <a:srgbClr val="000000"/>
              </a:buClr>
              <a:buFont typeface="Arial"/>
              <a:buChar char="•"/>
            </a:pPr>
            <a:r>
              <a:rPr lang="es-ES" sz="1800" b="0" strike="noStrike" spc="-1">
                <a:solidFill>
                  <a:srgbClr val="000000"/>
                </a:solidFill>
                <a:latin typeface="Calibri"/>
              </a:rPr>
              <a:t>ICI 17%</a:t>
            </a:r>
            <a:endParaRPr lang="es-ES" sz="1800" b="0" strike="noStrike" spc="-1">
              <a:latin typeface="Arial"/>
            </a:endParaRPr>
          </a:p>
          <a:p>
            <a:pPr marL="285840" indent="-285480">
              <a:lnSpc>
                <a:spcPct val="130000"/>
              </a:lnSpc>
              <a:buClr>
                <a:srgbClr val="000000"/>
              </a:buClr>
              <a:buFont typeface="Arial"/>
              <a:buChar char="•"/>
            </a:pPr>
            <a:r>
              <a:rPr lang="es-ES" sz="1800" b="0" strike="noStrike" spc="-1">
                <a:solidFill>
                  <a:srgbClr val="000000"/>
                </a:solidFill>
                <a:latin typeface="Calibri"/>
              </a:rPr>
              <a:t>Agentes dirigidos molecularmente: 9.5%</a:t>
            </a:r>
            <a:endParaRPr lang="es-ES" sz="1800" b="0" strike="noStrike" spc="-1">
              <a:latin typeface="Arial"/>
            </a:endParaRPr>
          </a:p>
          <a:p>
            <a:pPr>
              <a:lnSpc>
                <a:spcPct val="130000"/>
              </a:lnSpc>
            </a:pPr>
            <a:endParaRPr lang="es-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MANEJO DE LA TOXICIDAD PULMONAR POR FÁRMACOS</a:t>
            </a:r>
            <a:endParaRPr lang="es-ES" sz="2000" b="0" strike="noStrike" spc="-1">
              <a:solidFill>
                <a:srgbClr val="000000"/>
              </a:solidFill>
              <a:latin typeface="Calibri"/>
            </a:endParaRPr>
          </a:p>
        </p:txBody>
      </p:sp>
      <p:pic>
        <p:nvPicPr>
          <p:cNvPr id="141" name="Marcador de contenido 3"/>
          <p:cNvPicPr/>
          <p:nvPr/>
        </p:nvPicPr>
        <p:blipFill>
          <a:blip r:embed="rId3"/>
          <a:srcRect l="-19989" r="-19989"/>
          <a:stretch/>
        </p:blipFill>
        <p:spPr>
          <a:xfrm>
            <a:off x="468360" y="980640"/>
            <a:ext cx="8218080" cy="4968360"/>
          </a:xfrm>
          <a:prstGeom prst="rect">
            <a:avLst/>
          </a:prstGeom>
          <a:ln>
            <a:noFill/>
          </a:ln>
        </p:spPr>
      </p:pic>
      <p:sp>
        <p:nvSpPr>
          <p:cNvPr id="142" name="CustomShape 2"/>
          <p:cNvSpPr/>
          <p:nvPr/>
        </p:nvSpPr>
        <p:spPr>
          <a:xfrm>
            <a:off x="6541560" y="6093360"/>
            <a:ext cx="1403280" cy="257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1100" b="1" i="1" strike="noStrike" spc="-1">
                <a:solidFill>
                  <a:srgbClr val="7F7F7F"/>
                </a:solidFill>
                <a:latin typeface="Calibri"/>
              </a:rPr>
              <a:t>Spagnolo P. ERJ 2022</a:t>
            </a:r>
            <a:endParaRPr lang="es-ES"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CLASIFICACIÓN DE LA GRAVEDAD</a:t>
            </a:r>
            <a:endParaRPr lang="es-ES" sz="2000" b="0" strike="noStrike" spc="-1">
              <a:solidFill>
                <a:srgbClr val="000000"/>
              </a:solidFill>
              <a:latin typeface="Calibri"/>
            </a:endParaRPr>
          </a:p>
        </p:txBody>
      </p:sp>
      <p:pic>
        <p:nvPicPr>
          <p:cNvPr id="144" name="Marcador de contenido 3"/>
          <p:cNvPicPr/>
          <p:nvPr/>
        </p:nvPicPr>
        <p:blipFill>
          <a:blip r:embed="rId3"/>
          <a:srcRect t="-13565" b="-13565"/>
          <a:stretch/>
        </p:blipFill>
        <p:spPr>
          <a:xfrm>
            <a:off x="468360" y="980640"/>
            <a:ext cx="8218080" cy="4968360"/>
          </a:xfrm>
          <a:prstGeom prst="rect">
            <a:avLst/>
          </a:prstGeom>
          <a:ln>
            <a:noFill/>
          </a:ln>
        </p:spPr>
      </p:pic>
      <p:pic>
        <p:nvPicPr>
          <p:cNvPr id="145" name="Imagen 4"/>
          <p:cNvPicPr/>
          <p:nvPr/>
        </p:nvPicPr>
        <p:blipFill>
          <a:blip r:embed="rId4"/>
          <a:stretch/>
        </p:blipFill>
        <p:spPr>
          <a:xfrm>
            <a:off x="27720" y="1268640"/>
            <a:ext cx="9143640" cy="1052280"/>
          </a:xfrm>
          <a:prstGeom prst="rect">
            <a:avLst/>
          </a:prstGeom>
          <a:ln>
            <a:noFill/>
          </a:ln>
        </p:spPr>
      </p:pic>
      <p:pic>
        <p:nvPicPr>
          <p:cNvPr id="146" name="Imagen 5"/>
          <p:cNvPicPr/>
          <p:nvPr/>
        </p:nvPicPr>
        <p:blipFill>
          <a:blip r:embed="rId5"/>
          <a:stretch/>
        </p:blipFill>
        <p:spPr>
          <a:xfrm>
            <a:off x="5652000" y="1989000"/>
            <a:ext cx="3346560" cy="250200"/>
          </a:xfrm>
          <a:prstGeom prst="rect">
            <a:avLst/>
          </a:prstGeom>
          <a:ln>
            <a:noFill/>
          </a:ln>
        </p:spPr>
      </p:pic>
      <p:sp>
        <p:nvSpPr>
          <p:cNvPr id="147" name="CustomShape 2"/>
          <p:cNvSpPr/>
          <p:nvPr/>
        </p:nvSpPr>
        <p:spPr>
          <a:xfrm>
            <a:off x="4068000" y="5949360"/>
            <a:ext cx="4824000" cy="53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7F7F7F"/>
                </a:solidFill>
                <a:latin typeface="Calibri"/>
              </a:rPr>
              <a:t>Kubo K. Respir Investig 2013;51:260</a:t>
            </a:r>
            <a:endParaRPr lang="es-ES" sz="1100" b="0" strike="noStrike" spc="-1">
              <a:latin typeface="Arial"/>
            </a:endParaRPr>
          </a:p>
          <a:p>
            <a:pPr>
              <a:lnSpc>
                <a:spcPct val="100000"/>
              </a:lnSpc>
            </a:pPr>
            <a:endParaRPr lang="es-ES" sz="1100" b="0" strike="noStrike" spc="-1">
              <a:latin typeface="Arial"/>
            </a:endParaRPr>
          </a:p>
        </p:txBody>
      </p:sp>
      <p:sp>
        <p:nvSpPr>
          <p:cNvPr id="148" name="CustomShape 3"/>
          <p:cNvSpPr/>
          <p:nvPr/>
        </p:nvSpPr>
        <p:spPr>
          <a:xfrm>
            <a:off x="4356000" y="4149000"/>
            <a:ext cx="3744000" cy="36468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Prednisolona 0.5-1mg/kg/d (2-4s) y </a:t>
            </a:r>
            <a:r>
              <a:rPr lang="es-ES" sz="1800" b="0" strike="noStrike" spc="-1">
                <a:solidFill>
                  <a:srgbClr val="000000"/>
                </a:solidFill>
                <a:latin typeface="Wingdings"/>
                <a:ea typeface="Wingdings"/>
              </a:rPr>
              <a:t></a:t>
            </a:r>
            <a:endParaRPr lang="es-ES" sz="1800" b="0" strike="noStrike" spc="-1">
              <a:latin typeface="Arial"/>
            </a:endParaRPr>
          </a:p>
        </p:txBody>
      </p:sp>
      <p:sp>
        <p:nvSpPr>
          <p:cNvPr id="149" name="CustomShape 4"/>
          <p:cNvSpPr/>
          <p:nvPr/>
        </p:nvSpPr>
        <p:spPr>
          <a:xfrm>
            <a:off x="2915640" y="5445360"/>
            <a:ext cx="6048360" cy="364680"/>
          </a:xfrm>
          <a:prstGeom prst="rect">
            <a:avLst/>
          </a:prstGeom>
          <a:solidFill>
            <a:srgbClr val="DCE6F2"/>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MPD 500-1000mg/3d</a:t>
            </a:r>
            <a:r>
              <a:rPr lang="es-ES" sz="1800" b="0" strike="noStrike" spc="-1">
                <a:solidFill>
                  <a:srgbClr val="000000"/>
                </a:solidFill>
                <a:latin typeface="Wingdings"/>
              </a:rPr>
              <a:t></a:t>
            </a:r>
            <a:r>
              <a:rPr lang="es-ES" sz="1800" b="0" strike="noStrike" spc="-1">
                <a:solidFill>
                  <a:srgbClr val="000000"/>
                </a:solidFill>
                <a:latin typeface="Calibri"/>
              </a:rPr>
              <a:t> Prednisolona 0.5-1mg/kg/d (2-4s) y </a:t>
            </a:r>
            <a:r>
              <a:rPr lang="es-ES" sz="1800" b="0" strike="noStrike" spc="-1">
                <a:solidFill>
                  <a:srgbClr val="000000"/>
                </a:solidFill>
                <a:latin typeface="Wingdings"/>
                <a:ea typeface="Wingdings"/>
              </a:rPr>
              <a:t></a:t>
            </a:r>
            <a:endParaRPr lang="es-E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CLASIFICACIÓN DE LA GRAVEDAD: ANTINEOPLÁSICOS</a:t>
            </a:r>
            <a:endParaRPr lang="es-ES" sz="2000" b="0" strike="noStrike" spc="-1">
              <a:solidFill>
                <a:srgbClr val="000000"/>
              </a:solidFill>
              <a:latin typeface="Calibri"/>
            </a:endParaRPr>
          </a:p>
        </p:txBody>
      </p:sp>
      <p:graphicFrame>
        <p:nvGraphicFramePr>
          <p:cNvPr id="151" name="Table 2"/>
          <p:cNvGraphicFramePr/>
          <p:nvPr/>
        </p:nvGraphicFramePr>
        <p:xfrm>
          <a:off x="323640" y="1124640"/>
          <a:ext cx="8481960" cy="2207160"/>
        </p:xfrm>
        <a:graphic>
          <a:graphicData uri="http://schemas.openxmlformats.org/drawingml/2006/table">
            <a:tbl>
              <a:tblPr/>
              <a:tblGrid>
                <a:gridCol w="2016000">
                  <a:extLst>
                    <a:ext uri="{9D8B030D-6E8A-4147-A177-3AD203B41FA5}">
                      <a16:colId xmlns:a16="http://schemas.microsoft.com/office/drawing/2014/main" val="20000"/>
                    </a:ext>
                  </a:extLst>
                </a:gridCol>
                <a:gridCol w="6465960">
                  <a:extLst>
                    <a:ext uri="{9D8B030D-6E8A-4147-A177-3AD203B41FA5}">
                      <a16:colId xmlns:a16="http://schemas.microsoft.com/office/drawing/2014/main" val="20001"/>
                    </a:ext>
                  </a:extLst>
                </a:gridCol>
              </a:tblGrid>
              <a:tr h="294480">
                <a:tc>
                  <a:txBody>
                    <a:bodyPr/>
                    <a:lstStyle/>
                    <a:p>
                      <a:pPr>
                        <a:lnSpc>
                          <a:spcPct val="100000"/>
                        </a:lnSpc>
                      </a:pPr>
                      <a:r>
                        <a:rPr lang="es-ES" sz="1600" b="1" strike="noStrike" spc="-1">
                          <a:solidFill>
                            <a:srgbClr val="FFFFFF"/>
                          </a:solidFill>
                          <a:latin typeface="Calibri"/>
                        </a:rPr>
                        <a:t>Grado</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s-ES" sz="1600" b="1" strike="noStrike" spc="-1">
                          <a:solidFill>
                            <a:srgbClr val="FFFFFF"/>
                          </a:solidFill>
                          <a:latin typeface="Calibri"/>
                        </a:rPr>
                        <a:t>Severidad clínica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294480">
                <a:tc>
                  <a:txBody>
                    <a:bodyPr/>
                    <a:lstStyle/>
                    <a:p>
                      <a:pPr>
                        <a:lnSpc>
                          <a:spcPct val="100000"/>
                        </a:lnSpc>
                      </a:pPr>
                      <a:r>
                        <a:rPr lang="es-ES" sz="1600" b="0" strike="noStrike" spc="-1">
                          <a:solidFill>
                            <a:srgbClr val="000000"/>
                          </a:solidFill>
                          <a:latin typeface="Calibri"/>
                        </a:rPr>
                        <a:t>Grado 1 (leve)</a:t>
                      </a:r>
                      <a:endParaRPr lang="es-E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s-ES" sz="1600" b="0" strike="noStrike" spc="-1">
                          <a:solidFill>
                            <a:srgbClr val="000000"/>
                          </a:solidFill>
                          <a:latin typeface="Calibri"/>
                        </a:rPr>
                        <a:t>Asintomático, sólo Δ RX</a:t>
                      </a:r>
                      <a:endParaRPr lang="es-E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294480">
                <a:tc>
                  <a:txBody>
                    <a:bodyPr/>
                    <a:lstStyle/>
                    <a:p>
                      <a:pPr>
                        <a:lnSpc>
                          <a:spcPct val="100000"/>
                        </a:lnSpc>
                      </a:pPr>
                      <a:r>
                        <a:rPr lang="es-ES" sz="1600" b="0" strike="noStrike" spc="-1">
                          <a:solidFill>
                            <a:srgbClr val="000000"/>
                          </a:solidFill>
                          <a:latin typeface="Calibri"/>
                        </a:rPr>
                        <a:t>Grado 2 (moderada)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s-ES" sz="1600" b="0" strike="noStrike" spc="-1">
                          <a:solidFill>
                            <a:srgbClr val="000000"/>
                          </a:solidFill>
                          <a:latin typeface="Calibri"/>
                        </a:rPr>
                        <a:t>Síntomas leves que no afectan la calidad de vida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497160">
                <a:tc>
                  <a:txBody>
                    <a:bodyPr/>
                    <a:lstStyle/>
                    <a:p>
                      <a:pPr>
                        <a:lnSpc>
                          <a:spcPct val="100000"/>
                        </a:lnSpc>
                      </a:pPr>
                      <a:r>
                        <a:rPr lang="es-ES" sz="1600" b="0" strike="noStrike" spc="-1">
                          <a:solidFill>
                            <a:srgbClr val="000000"/>
                          </a:solidFill>
                          <a:latin typeface="Calibri"/>
                        </a:rPr>
                        <a:t>Grado 3 (severa)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600" b="0" strike="noStrike" spc="-1">
                          <a:solidFill>
                            <a:srgbClr val="000000"/>
                          </a:solidFill>
                          <a:latin typeface="Calibri"/>
                        </a:rPr>
                        <a:t>Síntomas con afectación calidad de vida y limitación ABVD (indpte ºΔ RX)</a:t>
                      </a:r>
                      <a:endParaRPr lang="es-ES" sz="1600" b="0" strike="noStrike" spc="-1">
                        <a:latin typeface="Arial"/>
                      </a:endParaRPr>
                    </a:p>
                    <a:p>
                      <a:pPr>
                        <a:lnSpc>
                          <a:spcPct val="100000"/>
                        </a:lnSpc>
                      </a:pPr>
                      <a:r>
                        <a:rPr lang="es-ES" sz="1600" b="0" strike="noStrike" spc="-1">
                          <a:solidFill>
                            <a:srgbClr val="000000"/>
                          </a:solidFill>
                          <a:latin typeface="Calibri"/>
                        </a:rPr>
                        <a:t>Posibilidad de O2</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497160">
                <a:tc>
                  <a:txBody>
                    <a:bodyPr/>
                    <a:lstStyle/>
                    <a:p>
                      <a:pPr>
                        <a:lnSpc>
                          <a:spcPct val="100000"/>
                        </a:lnSpc>
                      </a:pPr>
                      <a:r>
                        <a:rPr lang="es-ES" sz="1600" b="0" strike="noStrike" spc="-1">
                          <a:solidFill>
                            <a:srgbClr val="000000"/>
                          </a:solidFill>
                          <a:latin typeface="Calibri"/>
                        </a:rPr>
                        <a:t>Grado 4 (muy severa)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s-ES" sz="1600" b="0" strike="noStrike" spc="-1">
                          <a:solidFill>
                            <a:srgbClr val="000000"/>
                          </a:solidFill>
                          <a:latin typeface="Calibri"/>
                        </a:rPr>
                        <a:t>Síntomas severos que condicionan hospitalización</a:t>
                      </a:r>
                      <a:endParaRPr lang="es-ES" sz="1600" b="0" strike="noStrike" spc="-1">
                        <a:latin typeface="Arial"/>
                      </a:endParaRPr>
                    </a:p>
                    <a:p>
                      <a:pPr>
                        <a:lnSpc>
                          <a:spcPct val="100000"/>
                        </a:lnSpc>
                      </a:pPr>
                      <a:r>
                        <a:rPr lang="es-ES" sz="1600" b="0" strike="noStrike" spc="-1">
                          <a:solidFill>
                            <a:srgbClr val="000000"/>
                          </a:solidFill>
                          <a:latin typeface="Calibri"/>
                        </a:rPr>
                        <a:t>Posibilidad de soporte ventilatorio</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294480">
                <a:tc>
                  <a:txBody>
                    <a:bodyPr/>
                    <a:lstStyle/>
                    <a:p>
                      <a:pPr>
                        <a:lnSpc>
                          <a:spcPct val="100000"/>
                        </a:lnSpc>
                      </a:pPr>
                      <a:r>
                        <a:rPr lang="es-ES" sz="1600" b="0" strike="noStrike" spc="-1">
                          <a:solidFill>
                            <a:srgbClr val="000000"/>
                          </a:solidFill>
                          <a:latin typeface="Calibri"/>
                        </a:rPr>
                        <a:t>Grado 5 (fatal)</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600" b="0" strike="noStrike" spc="-1">
                          <a:solidFill>
                            <a:srgbClr val="000000"/>
                          </a:solidFill>
                          <a:latin typeface="Calibri"/>
                        </a:rPr>
                        <a:t>Muerte</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bl>
          </a:graphicData>
        </a:graphic>
      </p:graphicFrame>
      <p:sp>
        <p:nvSpPr>
          <p:cNvPr id="152" name="CustomShape 3"/>
          <p:cNvSpPr/>
          <p:nvPr/>
        </p:nvSpPr>
        <p:spPr>
          <a:xfrm>
            <a:off x="6857280" y="3933000"/>
            <a:ext cx="196272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100" b="1" i="1" strike="noStrike" spc="-1">
                <a:solidFill>
                  <a:srgbClr val="7F7F7F"/>
                </a:solidFill>
                <a:latin typeface="Calibri"/>
              </a:rPr>
              <a:t>CTCAE v5.0 </a:t>
            </a:r>
            <a:endParaRPr lang="es-ES" sz="1100" b="0" strike="noStrike" spc="-1">
              <a:latin typeface="Arial"/>
            </a:endParaRPr>
          </a:p>
        </p:txBody>
      </p:sp>
      <p:pic>
        <p:nvPicPr>
          <p:cNvPr id="153" name="Imagen 3"/>
          <p:cNvPicPr/>
          <p:nvPr/>
        </p:nvPicPr>
        <p:blipFill>
          <a:blip r:embed="rId3"/>
          <a:stretch/>
        </p:blipFill>
        <p:spPr>
          <a:xfrm>
            <a:off x="0" y="4509000"/>
            <a:ext cx="9143640" cy="2011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67640" y="0"/>
            <a:ext cx="7200360" cy="836280"/>
          </a:xfrm>
          <a:prstGeom prst="rect">
            <a:avLst/>
          </a:prstGeom>
          <a:noFill/>
          <a:ln>
            <a:noFill/>
          </a:ln>
        </p:spPr>
        <p:txBody>
          <a:bodyPr anchor="ctr">
            <a:normAutofit/>
          </a:bodyPr>
          <a:lstStyle/>
          <a:p>
            <a:pPr>
              <a:lnSpc>
                <a:spcPct val="100000"/>
              </a:lnSpc>
            </a:pPr>
            <a:r>
              <a:rPr lang="es-ES" sz="2000" b="1" strike="noStrike" spc="-1">
                <a:solidFill>
                  <a:srgbClr val="FFFFFF"/>
                </a:solidFill>
                <a:latin typeface="Calibri"/>
              </a:rPr>
              <a:t>FACTORES PREDICTORES DE MORTALIDAD</a:t>
            </a:r>
            <a:endParaRPr lang="es-ES" sz="2000" b="0" strike="noStrike" spc="-1">
              <a:solidFill>
                <a:srgbClr val="000000"/>
              </a:solidFill>
              <a:latin typeface="Calibri"/>
            </a:endParaRPr>
          </a:p>
        </p:txBody>
      </p:sp>
      <p:sp>
        <p:nvSpPr>
          <p:cNvPr id="155" name="TextShape 2"/>
          <p:cNvSpPr txBox="1"/>
          <p:nvPr/>
        </p:nvSpPr>
        <p:spPr>
          <a:xfrm>
            <a:off x="468360" y="980640"/>
            <a:ext cx="8218080" cy="4968360"/>
          </a:xfrm>
          <a:prstGeom prst="rect">
            <a:avLst/>
          </a:prstGeom>
          <a:noFill/>
          <a:ln>
            <a:noFill/>
          </a:ln>
        </p:spPr>
        <p:txBody>
          <a:bodyPr>
            <a:normAutofit/>
          </a:bodyPr>
          <a:lstStyle/>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Presentación aguda</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PAFI</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Necesidad de VMI </a:t>
            </a:r>
            <a:r>
              <a:rPr lang="es-ES" sz="2000" b="0" strike="noStrike" spc="-1">
                <a:solidFill>
                  <a:srgbClr val="000000"/>
                </a:solidFill>
                <a:latin typeface="Wingdings"/>
              </a:rPr>
              <a:t></a:t>
            </a:r>
            <a:r>
              <a:rPr lang="es-ES" sz="2000" b="0" strike="noStrike" spc="-1">
                <a:solidFill>
                  <a:srgbClr val="000000"/>
                </a:solidFill>
                <a:latin typeface="Calibri"/>
              </a:rPr>
              <a:t> mortalidad 69%</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Sexo masculino</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Edad &gt;65 años</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EPI preexistente</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Mayor extensión radiológica</a:t>
            </a:r>
          </a:p>
          <a:p>
            <a:pPr>
              <a:lnSpc>
                <a:spcPct val="100000"/>
              </a:lnSpc>
              <a:spcBef>
                <a:spcPts val="400"/>
              </a:spcBef>
            </a:pPr>
            <a:endParaRPr lang="es-ES" sz="2000" b="0" strike="noStrike" spc="-1">
              <a:solidFill>
                <a:srgbClr val="000000"/>
              </a:solidFill>
              <a:latin typeface="Calibri"/>
            </a:endParaRPr>
          </a:p>
          <a:p>
            <a:pPr marL="177840" indent="-177480">
              <a:lnSpc>
                <a:spcPct val="100000"/>
              </a:lnSpc>
              <a:spcBef>
                <a:spcPts val="400"/>
              </a:spcBef>
              <a:buClr>
                <a:srgbClr val="F79646"/>
              </a:buClr>
              <a:buFont typeface="Arial"/>
              <a:buChar char="•"/>
            </a:pPr>
            <a:r>
              <a:rPr lang="es-ES" sz="2000" b="0" strike="noStrike" spc="-1">
                <a:solidFill>
                  <a:srgbClr val="000000"/>
                </a:solidFill>
                <a:latin typeface="Calibri"/>
              </a:rPr>
              <a:t>Patrones radiológicos: DAD (HSP 47, KL-6), NIU (KL-6)</a:t>
            </a:r>
          </a:p>
        </p:txBody>
      </p:sp>
      <p:sp>
        <p:nvSpPr>
          <p:cNvPr id="156" name="CustomShape 3"/>
          <p:cNvSpPr/>
          <p:nvPr/>
        </p:nvSpPr>
        <p:spPr>
          <a:xfrm>
            <a:off x="6228360" y="5733360"/>
            <a:ext cx="2818440" cy="92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7F7F7F"/>
                </a:solidFill>
                <a:latin typeface="Calibri"/>
              </a:rPr>
              <a:t>Skeoch S. J Clin Med. 2018; 7: 356</a:t>
            </a:r>
            <a:endParaRPr lang="es-ES" sz="1100" b="0" strike="noStrike" spc="-1">
              <a:latin typeface="Arial"/>
            </a:endParaRPr>
          </a:p>
          <a:p>
            <a:pPr algn="r">
              <a:lnSpc>
                <a:spcPct val="100000"/>
              </a:lnSpc>
            </a:pPr>
            <a:r>
              <a:rPr lang="es-ES" sz="1100" b="1" i="1" strike="noStrike" spc="-1">
                <a:solidFill>
                  <a:srgbClr val="7F7F7F"/>
                </a:solidFill>
                <a:latin typeface="Calibri"/>
              </a:rPr>
              <a:t>Kakugawa T. Respir Res 2013;14:133</a:t>
            </a:r>
            <a:endParaRPr lang="es-ES" sz="1100" b="0" strike="noStrike" spc="-1">
              <a:latin typeface="Arial"/>
            </a:endParaRPr>
          </a:p>
          <a:p>
            <a:pPr algn="r">
              <a:lnSpc>
                <a:spcPct val="100000"/>
              </a:lnSpc>
            </a:pPr>
            <a:r>
              <a:rPr lang="es-ES" sz="1100" b="1" i="1" strike="noStrike" spc="-1">
                <a:solidFill>
                  <a:srgbClr val="7F7F7F"/>
                </a:solidFill>
                <a:latin typeface="Calibri"/>
              </a:rPr>
              <a:t>Ohnishi H. Thorax 2003;58:872</a:t>
            </a:r>
            <a:endParaRPr lang="es-ES" sz="1100" b="0" strike="noStrike" spc="-1">
              <a:latin typeface="Arial"/>
            </a:endParaRPr>
          </a:p>
          <a:p>
            <a:pPr algn="r">
              <a:lnSpc>
                <a:spcPct val="100000"/>
              </a:lnSpc>
            </a:pPr>
            <a:r>
              <a:rPr lang="es-ES" sz="1100" b="1" i="1" strike="noStrike" spc="-1">
                <a:solidFill>
                  <a:srgbClr val="7F7F7F"/>
                </a:solidFill>
                <a:latin typeface="Calibri"/>
              </a:rPr>
              <a:t>JR Cleverley. Clin Radiol  2002;57:292</a:t>
            </a:r>
            <a:endParaRPr lang="es-ES" sz="1100" b="0" strike="noStrike" spc="-1">
              <a:latin typeface="Arial"/>
            </a:endParaRPr>
          </a:p>
          <a:p>
            <a:pPr algn="r">
              <a:lnSpc>
                <a:spcPct val="100000"/>
              </a:lnSpc>
            </a:pPr>
            <a:endParaRPr lang="es-ES"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FACTORES PRONÓSTICOS CON ANTINEOPLÁSICOS</a:t>
            </a:r>
            <a:endParaRPr lang="es-ES" sz="2000" b="0" strike="noStrike" spc="-1">
              <a:solidFill>
                <a:srgbClr val="000000"/>
              </a:solidFill>
              <a:latin typeface="Calibri"/>
            </a:endParaRPr>
          </a:p>
        </p:txBody>
      </p:sp>
      <p:pic>
        <p:nvPicPr>
          <p:cNvPr id="158" name="Marcador de contenido 3"/>
          <p:cNvPicPr/>
          <p:nvPr/>
        </p:nvPicPr>
        <p:blipFill>
          <a:blip r:embed="rId3"/>
          <a:srcRect t="-20698" b="-20698"/>
          <a:stretch/>
        </p:blipFill>
        <p:spPr>
          <a:xfrm>
            <a:off x="467640" y="548640"/>
            <a:ext cx="8218080" cy="4608000"/>
          </a:xfrm>
          <a:prstGeom prst="rect">
            <a:avLst/>
          </a:prstGeom>
          <a:ln>
            <a:noFill/>
          </a:ln>
        </p:spPr>
      </p:pic>
      <p:sp>
        <p:nvSpPr>
          <p:cNvPr id="159" name="CustomShape 2"/>
          <p:cNvSpPr/>
          <p:nvPr/>
        </p:nvSpPr>
        <p:spPr>
          <a:xfrm>
            <a:off x="4500000" y="4293000"/>
            <a:ext cx="432000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s-ES" sz="1100" b="1" i="1" strike="noStrike" spc="-1">
                <a:solidFill>
                  <a:srgbClr val="808080"/>
                </a:solidFill>
                <a:latin typeface="Calibri"/>
              </a:rPr>
              <a:t>Sakurad T. Ann Pharmacother 201549:398</a:t>
            </a:r>
            <a:endParaRPr lang="es-ES" sz="1100" b="0" strike="noStrike" spc="-1">
              <a:latin typeface="Arial"/>
            </a:endParaRPr>
          </a:p>
        </p:txBody>
      </p:sp>
      <p:pic>
        <p:nvPicPr>
          <p:cNvPr id="160" name="Imagen 4"/>
          <p:cNvPicPr/>
          <p:nvPr/>
        </p:nvPicPr>
        <p:blipFill>
          <a:blip r:embed="rId4"/>
          <a:stretch/>
        </p:blipFill>
        <p:spPr>
          <a:xfrm>
            <a:off x="22680" y="4797000"/>
            <a:ext cx="8948880" cy="945360"/>
          </a:xfrm>
          <a:prstGeom prst="rect">
            <a:avLst/>
          </a:prstGeom>
          <a:ln>
            <a:noFill/>
          </a:ln>
        </p:spPr>
      </p:pic>
      <p:sp>
        <p:nvSpPr>
          <p:cNvPr id="161" name="CustomShape 3"/>
          <p:cNvSpPr/>
          <p:nvPr/>
        </p:nvSpPr>
        <p:spPr>
          <a:xfrm>
            <a:off x="6558120" y="6021360"/>
            <a:ext cx="2310120" cy="257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1100" b="1" i="1" strike="noStrike" spc="-1">
                <a:solidFill>
                  <a:srgbClr val="7F7F7F"/>
                </a:solidFill>
                <a:latin typeface="Calibri"/>
              </a:rPr>
              <a:t>Gemma A. Cancer Sci 2014;105:1584</a:t>
            </a:r>
            <a:endParaRPr lang="es-ES" sz="1100" b="0" strike="noStrike" spc="-1">
              <a:latin typeface="Arial"/>
            </a:endParaRPr>
          </a:p>
        </p:txBody>
      </p:sp>
      <p:sp>
        <p:nvSpPr>
          <p:cNvPr id="162" name="CustomShape 4"/>
          <p:cNvSpPr/>
          <p:nvPr/>
        </p:nvSpPr>
        <p:spPr>
          <a:xfrm>
            <a:off x="0" y="4437000"/>
            <a:ext cx="2195280" cy="33372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600" b="0" strike="noStrike" spc="-1">
                <a:solidFill>
                  <a:srgbClr val="000000"/>
                </a:solidFill>
                <a:latin typeface="Calibri"/>
              </a:rPr>
              <a:t>ERLOTINIB: POLARSTAR</a:t>
            </a:r>
            <a:endParaRPr lang="es-ES" sz="1600" b="0" strike="noStrike" spc="-1">
              <a:latin typeface="Arial"/>
            </a:endParaRPr>
          </a:p>
        </p:txBody>
      </p:sp>
      <p:sp>
        <p:nvSpPr>
          <p:cNvPr id="163" name="CustomShape 5"/>
          <p:cNvSpPr/>
          <p:nvPr/>
        </p:nvSpPr>
        <p:spPr>
          <a:xfrm>
            <a:off x="251640" y="2421000"/>
            <a:ext cx="8892000" cy="647640"/>
          </a:xfrm>
          <a:prstGeom prst="ellipse">
            <a:avLst/>
          </a:prstGeom>
          <a:noFill/>
          <a:ln>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67640" y="0"/>
            <a:ext cx="7200360" cy="836280"/>
          </a:xfrm>
          <a:prstGeom prst="rect">
            <a:avLst/>
          </a:prstGeom>
          <a:noFill/>
          <a:ln>
            <a:noFill/>
          </a:ln>
        </p:spPr>
        <p:txBody>
          <a:bodyPr anchor="ctr">
            <a:noAutofit/>
          </a:bodyPr>
          <a:lstStyle/>
          <a:p>
            <a:pPr>
              <a:lnSpc>
                <a:spcPct val="100000"/>
              </a:lnSpc>
            </a:pPr>
            <a:r>
              <a:rPr lang="es-ES" sz="2000" b="1" strike="noStrike" spc="-1">
                <a:solidFill>
                  <a:srgbClr val="FFFFFF"/>
                </a:solidFill>
                <a:latin typeface="Calibri"/>
              </a:rPr>
              <a:t>FACTORES PREDICTORES DE MORTALIDAD (GRADO 3-4)</a:t>
            </a:r>
            <a:endParaRPr lang="es-ES" sz="2000" b="0" strike="noStrike" spc="-1">
              <a:solidFill>
                <a:srgbClr val="000000"/>
              </a:solidFill>
              <a:latin typeface="Calibri"/>
            </a:endParaRPr>
          </a:p>
        </p:txBody>
      </p:sp>
      <p:sp>
        <p:nvSpPr>
          <p:cNvPr id="165" name="TextShape 2"/>
          <p:cNvSpPr txBox="1"/>
          <p:nvPr/>
        </p:nvSpPr>
        <p:spPr>
          <a:xfrm>
            <a:off x="468360" y="980640"/>
            <a:ext cx="8218080" cy="4968360"/>
          </a:xfrm>
          <a:prstGeom prst="rect">
            <a:avLst/>
          </a:prstGeom>
          <a:noFill/>
          <a:ln>
            <a:noFill/>
          </a:ln>
        </p:spPr>
        <p:txBody>
          <a:bodyPr>
            <a:normAutofit/>
          </a:bodyPr>
          <a:lstStyle/>
          <a:p>
            <a:pPr>
              <a:lnSpc>
                <a:spcPct val="100000"/>
              </a:lnSpc>
              <a:spcBef>
                <a:spcPts val="400"/>
              </a:spcBef>
            </a:pPr>
            <a:endParaRPr lang="es-ES" sz="2000" b="0" strike="noStrike" spc="-1">
              <a:solidFill>
                <a:srgbClr val="000000"/>
              </a:solidFill>
              <a:latin typeface="Calibri"/>
            </a:endParaRPr>
          </a:p>
          <a:p>
            <a:pPr marL="177840" indent="-177480">
              <a:lnSpc>
                <a:spcPct val="120000"/>
              </a:lnSpc>
              <a:spcBef>
                <a:spcPts val="400"/>
              </a:spcBef>
              <a:buClr>
                <a:srgbClr val="F79646"/>
              </a:buClr>
              <a:buFont typeface="Arial"/>
              <a:buChar char="•"/>
            </a:pPr>
            <a:r>
              <a:rPr lang="es-ES" sz="2000" b="0" strike="noStrike" spc="-1">
                <a:solidFill>
                  <a:srgbClr val="000000"/>
                </a:solidFill>
                <a:latin typeface="Calibri"/>
              </a:rPr>
              <a:t>n=19132 </a:t>
            </a:r>
            <a:r>
              <a:rPr lang="es-ES" sz="2000" b="0" strike="noStrike" spc="-1">
                <a:solidFill>
                  <a:srgbClr val="000000"/>
                </a:solidFill>
                <a:latin typeface="Wingdings"/>
              </a:rPr>
              <a:t></a:t>
            </a:r>
            <a:r>
              <a:rPr lang="es-ES" sz="2000" b="0" strike="noStrike" spc="-1">
                <a:solidFill>
                  <a:srgbClr val="000000"/>
                </a:solidFill>
                <a:latin typeface="Calibri"/>
              </a:rPr>
              <a:t> n=126: Incidencia : 0.62% (c. pulmón 2,56%)</a:t>
            </a:r>
          </a:p>
          <a:p>
            <a:pPr marL="177840" indent="-177480">
              <a:lnSpc>
                <a:spcPct val="120000"/>
              </a:lnSpc>
              <a:spcBef>
                <a:spcPts val="400"/>
              </a:spcBef>
              <a:buClr>
                <a:srgbClr val="F79646"/>
              </a:buClr>
              <a:buFont typeface="Arial"/>
              <a:buChar char="•"/>
            </a:pPr>
            <a:r>
              <a:rPr lang="es-ES" sz="2000" b="0" strike="noStrike" spc="-1">
                <a:solidFill>
                  <a:srgbClr val="000000"/>
                </a:solidFill>
                <a:latin typeface="Calibri"/>
              </a:rPr>
              <a:t>Tasa de mortalidad: 18,3%</a:t>
            </a:r>
          </a:p>
          <a:p>
            <a:pPr marL="449280" lvl="1" indent="-182160">
              <a:lnSpc>
                <a:spcPct val="120000"/>
              </a:lnSpc>
              <a:spcBef>
                <a:spcPts val="360"/>
              </a:spcBef>
              <a:buClr>
                <a:srgbClr val="F79646"/>
              </a:buClr>
              <a:buSzPct val="75000"/>
              <a:buFont typeface="Arial"/>
              <a:buChar char="•"/>
            </a:pPr>
            <a:r>
              <a:rPr lang="es-ES" sz="1800" b="0" strike="noStrike" spc="-1">
                <a:solidFill>
                  <a:srgbClr val="000000"/>
                </a:solidFill>
                <a:latin typeface="Calibri"/>
              </a:rPr>
              <a:t>Citotóxicos: 21%</a:t>
            </a:r>
          </a:p>
          <a:p>
            <a:pPr marL="449280" lvl="1" indent="-182160">
              <a:lnSpc>
                <a:spcPct val="120000"/>
              </a:lnSpc>
              <a:spcBef>
                <a:spcPts val="360"/>
              </a:spcBef>
              <a:buClr>
                <a:srgbClr val="F79646"/>
              </a:buClr>
              <a:buSzPct val="75000"/>
              <a:buFont typeface="Arial"/>
              <a:buChar char="•"/>
            </a:pPr>
            <a:r>
              <a:rPr lang="es-ES" sz="1800" b="0" strike="noStrike" spc="-1">
                <a:solidFill>
                  <a:srgbClr val="000000"/>
                </a:solidFill>
                <a:latin typeface="Calibri"/>
              </a:rPr>
              <a:t>ICI 17%</a:t>
            </a:r>
          </a:p>
          <a:p>
            <a:pPr marL="449280" lvl="1" indent="-182160">
              <a:lnSpc>
                <a:spcPct val="120000"/>
              </a:lnSpc>
              <a:spcBef>
                <a:spcPts val="360"/>
              </a:spcBef>
              <a:buClr>
                <a:srgbClr val="F79646"/>
              </a:buClr>
              <a:buSzPct val="75000"/>
              <a:buFont typeface="Arial"/>
              <a:buChar char="•"/>
            </a:pPr>
            <a:r>
              <a:rPr lang="es-ES" sz="1800" b="0" strike="noStrike" spc="-1">
                <a:solidFill>
                  <a:srgbClr val="000000"/>
                </a:solidFill>
                <a:latin typeface="Calibri"/>
              </a:rPr>
              <a:t>Fr.dirigidos molecularmente 9.5% (Inh TK EGFR)</a:t>
            </a:r>
          </a:p>
          <a:p>
            <a:pPr marL="177840" indent="-177480">
              <a:lnSpc>
                <a:spcPct val="120000"/>
              </a:lnSpc>
              <a:spcBef>
                <a:spcPts val="400"/>
              </a:spcBef>
              <a:buClr>
                <a:srgbClr val="F79646"/>
              </a:buClr>
              <a:buFont typeface="Arial"/>
              <a:buChar char="•"/>
            </a:pPr>
            <a:r>
              <a:rPr lang="es-ES" sz="2000" b="0" strike="noStrike" spc="-1">
                <a:solidFill>
                  <a:srgbClr val="000000"/>
                </a:solidFill>
                <a:latin typeface="Calibri"/>
              </a:rPr>
              <a:t>Tasa de mortalidad DAD vs no DAD: 53,3% vs 13,3%</a:t>
            </a:r>
          </a:p>
          <a:p>
            <a:pPr marL="177840" indent="-177480">
              <a:lnSpc>
                <a:spcPct val="120000"/>
              </a:lnSpc>
              <a:spcBef>
                <a:spcPts val="400"/>
              </a:spcBef>
              <a:buClr>
                <a:srgbClr val="F79646"/>
              </a:buClr>
              <a:buFont typeface="Arial"/>
              <a:buChar char="•"/>
            </a:pPr>
            <a:r>
              <a:rPr lang="es-ES" sz="2000" b="0" strike="noStrike" spc="-1">
                <a:solidFill>
                  <a:srgbClr val="000000"/>
                </a:solidFill>
                <a:latin typeface="Calibri"/>
              </a:rPr>
              <a:t>Md supervivencia DAD: 10 días (rango: 2-65 días)</a:t>
            </a:r>
          </a:p>
          <a:p>
            <a:pPr>
              <a:lnSpc>
                <a:spcPct val="100000"/>
              </a:lnSpc>
              <a:spcBef>
                <a:spcPts val="400"/>
              </a:spcBef>
            </a:pPr>
            <a:endParaRPr lang="es-ES" sz="2000" b="0" strike="noStrike" spc="-1">
              <a:solidFill>
                <a:srgbClr val="000000"/>
              </a:solidFill>
              <a:latin typeface="Calibri"/>
            </a:endParaRPr>
          </a:p>
        </p:txBody>
      </p:sp>
      <p:sp>
        <p:nvSpPr>
          <p:cNvPr id="166" name="TextShape 3"/>
          <p:cNvSpPr txBox="1"/>
          <p:nvPr/>
        </p:nvSpPr>
        <p:spPr>
          <a:xfrm>
            <a:off x="468360" y="5949360"/>
            <a:ext cx="8207640" cy="358920"/>
          </a:xfrm>
          <a:prstGeom prst="rect">
            <a:avLst/>
          </a:prstGeom>
          <a:noFill/>
          <a:ln>
            <a:noFill/>
          </a:ln>
        </p:spPr>
        <p:txBody>
          <a:bodyPr lIns="90000" tIns="45000" rIns="90000" bIns="45000">
            <a:noAutofit/>
          </a:bodyPr>
          <a:lstStyle/>
          <a:p>
            <a:pPr algn="r">
              <a:lnSpc>
                <a:spcPct val="100000"/>
              </a:lnSpc>
            </a:pPr>
            <a:r>
              <a:rPr lang="es-ES" sz="1100" b="1" i="1" strike="noStrike" spc="-1">
                <a:solidFill>
                  <a:srgbClr val="404040"/>
                </a:solidFill>
                <a:latin typeface="Calibri"/>
              </a:rPr>
              <a:t>Kaku S. J Cancer Res Clin Oncol 2022;148:1737</a:t>
            </a:r>
            <a:endParaRPr lang="es-ES" sz="1100" b="0" strike="noStrike" spc="-1">
              <a:latin typeface="Times New Roman"/>
            </a:endParaRPr>
          </a:p>
          <a:p>
            <a:pPr>
              <a:lnSpc>
                <a:spcPct val="100000"/>
              </a:lnSpc>
            </a:pPr>
            <a:endParaRPr lang="es-ES" sz="1100" b="0" strike="noStrike" spc="-1">
              <a:latin typeface="Times New Roman"/>
            </a:endParaRPr>
          </a:p>
        </p:txBody>
      </p:sp>
      <p:graphicFrame>
        <p:nvGraphicFramePr>
          <p:cNvPr id="167" name="Table 4"/>
          <p:cNvGraphicFramePr/>
          <p:nvPr/>
        </p:nvGraphicFramePr>
        <p:xfrm>
          <a:off x="1187640" y="4437000"/>
          <a:ext cx="4536000" cy="1482840"/>
        </p:xfrm>
        <a:graphic>
          <a:graphicData uri="http://schemas.openxmlformats.org/drawingml/2006/table">
            <a:tbl>
              <a:tblPr/>
              <a:tblGrid>
                <a:gridCol w="2031840">
                  <a:extLst>
                    <a:ext uri="{9D8B030D-6E8A-4147-A177-3AD203B41FA5}">
                      <a16:colId xmlns:a16="http://schemas.microsoft.com/office/drawing/2014/main" val="20000"/>
                    </a:ext>
                  </a:extLst>
                </a:gridCol>
                <a:gridCol w="99216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tblGrid>
              <a:tr h="370800">
                <a:tc>
                  <a:txBody>
                    <a:bodyPr/>
                    <a:lstStyle/>
                    <a:p>
                      <a:pPr>
                        <a:lnSpc>
                          <a:spcPct val="100000"/>
                        </a:lnSpc>
                      </a:pPr>
                      <a:r>
                        <a:rPr lang="es-ES" sz="1800" b="1" strike="noStrike" spc="-1">
                          <a:solidFill>
                            <a:srgbClr val="FFFFFF"/>
                          </a:solidFill>
                          <a:latin typeface="Calibri"/>
                        </a:rPr>
                        <a:t>F.PRONÓSTICOS</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s-ES" sz="1800" b="1" strike="noStrike" spc="-1">
                          <a:solidFill>
                            <a:srgbClr val="FFFFFF"/>
                          </a:solidFill>
                          <a:latin typeface="Calibri"/>
                        </a:rPr>
                        <a:t>HR</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s-ES" sz="1800" b="1" strike="noStrike" spc="-1">
                          <a:solidFill>
                            <a:srgbClr val="FFFFFF"/>
                          </a:solidFill>
                          <a:latin typeface="Calibri"/>
                        </a:rPr>
                        <a:t>IC 95%</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70800">
                <a:tc>
                  <a:txBody>
                    <a:bodyPr/>
                    <a:lstStyle/>
                    <a:p>
                      <a:pPr>
                        <a:lnSpc>
                          <a:spcPct val="100000"/>
                        </a:lnSpc>
                      </a:pPr>
                      <a:r>
                        <a:rPr lang="es-ES" sz="1800" b="0" strike="noStrike" spc="-1">
                          <a:solidFill>
                            <a:srgbClr val="000000"/>
                          </a:solidFill>
                          <a:latin typeface="Calibri"/>
                        </a:rPr>
                        <a:t> TC DAD</a:t>
                      </a:r>
                      <a:endParaRPr lang="es-ES"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s-ES" sz="1800" b="0" strike="noStrike" spc="-1">
                          <a:solidFill>
                            <a:srgbClr val="000000"/>
                          </a:solidFill>
                          <a:latin typeface="Calibri"/>
                        </a:rPr>
                        <a:t>3.59</a:t>
                      </a:r>
                      <a:endParaRPr lang="es-ES"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s-ES" sz="1800" b="0" strike="noStrike" spc="-1">
                          <a:solidFill>
                            <a:srgbClr val="000000"/>
                          </a:solidFill>
                          <a:latin typeface="Calibri"/>
                        </a:rPr>
                        <a:t>1.17-11.03</a:t>
                      </a:r>
                      <a:endParaRPr lang="es-ES"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70800">
                <a:tc>
                  <a:txBody>
                    <a:bodyPr/>
                    <a:lstStyle/>
                    <a:p>
                      <a:pPr>
                        <a:lnSpc>
                          <a:spcPct val="100000"/>
                        </a:lnSpc>
                      </a:pPr>
                      <a:r>
                        <a:rPr lang="es-ES" sz="1800" b="0" strike="noStrike" spc="-1">
                          <a:solidFill>
                            <a:srgbClr val="000000"/>
                          </a:solidFill>
                          <a:latin typeface="Calibri"/>
                        </a:rPr>
                        <a:t>EPI previa</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s-ES" sz="1800" b="0" strike="noStrike" spc="-1">
                          <a:solidFill>
                            <a:srgbClr val="000000"/>
                          </a:solidFill>
                          <a:latin typeface="Calibri"/>
                        </a:rPr>
                        <a:t>3.20</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s-ES" sz="1800" b="0" strike="noStrike" spc="-1">
                          <a:solidFill>
                            <a:srgbClr val="000000"/>
                          </a:solidFill>
                          <a:latin typeface="Calibri"/>
                        </a:rPr>
                        <a:t>1.27-8.1</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70800">
                <a:tc>
                  <a:txBody>
                    <a:bodyPr/>
                    <a:lstStyle/>
                    <a:p>
                      <a:pPr>
                        <a:lnSpc>
                          <a:spcPct val="100000"/>
                        </a:lnSpc>
                      </a:pPr>
                      <a:r>
                        <a:rPr lang="es-ES" sz="1800" b="0" strike="noStrike" spc="-1">
                          <a:solidFill>
                            <a:srgbClr val="000000"/>
                          </a:solidFill>
                          <a:latin typeface="Calibri"/>
                        </a:rPr>
                        <a:t>ECOG ≥2</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800" b="0" strike="noStrike" spc="-1">
                          <a:solidFill>
                            <a:srgbClr val="000000"/>
                          </a:solidFill>
                          <a:latin typeface="Calibri"/>
                        </a:rPr>
                        <a:t>3.81</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800" b="0" strike="noStrike" spc="-1">
                          <a:solidFill>
                            <a:srgbClr val="000000"/>
                          </a:solidFill>
                          <a:latin typeface="Calibri"/>
                        </a:rPr>
                        <a:t>1.10-13.17</a:t>
                      </a:r>
                      <a:endParaRPr lang="es-ES"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4784</TotalTime>
  <Words>5328</Words>
  <Application>Microsoft Office PowerPoint</Application>
  <PresentationFormat>Presentación en pantalla (4:3)</PresentationFormat>
  <Paragraphs>469</Paragraphs>
  <Slides>15</Slides>
  <Notes>15</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Arial</vt:lpstr>
      <vt:lpstr>Calibri</vt:lpstr>
      <vt:lpstr>DejaVu Sans</vt:lpstr>
      <vt:lpstr>StarSymbol</vt:lpstr>
      <vt:lpstr>Symbol</vt:lpstr>
      <vt:lpstr>Times New Roman</vt:lpstr>
      <vt:lpstr>Wingdings</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CLOVER-SGM</dc:creator>
  <dc:description/>
  <cp:lastModifiedBy>Maria Estrella Fernandez Fabrellas</cp:lastModifiedBy>
  <cp:revision>154</cp:revision>
  <cp:lastPrinted>2023-06-22T14:43:06Z</cp:lastPrinted>
  <dcterms:created xsi:type="dcterms:W3CDTF">2014-08-26T06:29:26Z</dcterms:created>
  <dcterms:modified xsi:type="dcterms:W3CDTF">2023-07-03T11:19:14Z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15</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