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6" r:id="rId2"/>
    <p:sldId id="260" r:id="rId3"/>
    <p:sldId id="257" r:id="rId4"/>
    <p:sldId id="262" r:id="rId5"/>
    <p:sldId id="263" r:id="rId6"/>
    <p:sldId id="264" r:id="rId7"/>
    <p:sldId id="265" r:id="rId8"/>
    <p:sldId id="266" r:id="rId9"/>
    <p:sldId id="267" r:id="rId10"/>
    <p:sldId id="261" r:id="rId11"/>
    <p:sldId id="270" r:id="rId12"/>
    <p:sldId id="269" r:id="rId13"/>
    <p:sldId id="279" r:id="rId14"/>
    <p:sldId id="272" r:id="rId15"/>
    <p:sldId id="273" r:id="rId16"/>
    <p:sldId id="280" r:id="rId17"/>
    <p:sldId id="274" r:id="rId18"/>
    <p:sldId id="275" r:id="rId19"/>
    <p:sldId id="276" r:id="rId20"/>
    <p:sldId id="278" r:id="rId21"/>
    <p:sldId id="277" r:id="rId22"/>
    <p:sldId id="281" r:id="rId23"/>
  </p:sldIdLst>
  <p:sldSz cx="9144000" cy="6858000" type="screen4x3"/>
  <p:notesSz cx="6858000" cy="9144000"/>
  <p:custDataLst>
    <p:tags r:id="rId25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orient="horz" pos="527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pos="2880">
          <p15:clr>
            <a:srgbClr val="A4A3A4"/>
          </p15:clr>
        </p15:guide>
        <p15:guide id="5" pos="295">
          <p15:clr>
            <a:srgbClr val="A4A3A4"/>
          </p15:clr>
        </p15:guide>
        <p15:guide id="6" pos="5477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7CB23"/>
    <a:srgbClr val="EF84B3"/>
    <a:srgbClr val="0067B2"/>
    <a:srgbClr val="1C8F8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443"/>
    <p:restoredTop sz="50904" autoAdjust="0"/>
  </p:normalViewPr>
  <p:slideViewPr>
    <p:cSldViewPr showGuides="1">
      <p:cViewPr varScale="1">
        <p:scale>
          <a:sx n="55" d="100"/>
          <a:sy n="55" d="100"/>
        </p:scale>
        <p:origin x="3064" y="184"/>
      </p:cViewPr>
      <p:guideLst>
        <p:guide orient="horz" pos="2160"/>
        <p:guide orient="horz" pos="527"/>
        <p:guide orient="horz" pos="3974"/>
        <p:guide pos="2880"/>
        <p:guide pos="295"/>
        <p:guide pos="547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97" d="100"/>
          <a:sy n="97" d="100"/>
        </p:scale>
        <p:origin x="3688" y="20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FB80E-21EA-4412-BA93-A9CF6C7D1BE0}" type="datetimeFigureOut">
              <a:rPr lang="es-ES" smtClean="0"/>
              <a:t>27/6/23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1124744" y="4343400"/>
            <a:ext cx="4608512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8E151-4EFA-4F94-B97B-0A63B68C9E94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1082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dirty="0">
                <a:effectLst/>
                <a:latin typeface="Garamond" panose="02020404030301010803" pitchFamily="18" charset="0"/>
              </a:rPr>
              <a:t>Muchos de los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fármacos</a:t>
            </a:r>
            <a:r>
              <a:rPr lang="es-ES" sz="1800" dirty="0">
                <a:effectLst/>
                <a:latin typeface="Garamond" panose="02020404030301010803" pitchFamily="18" charset="0"/>
              </a:rPr>
              <a:t> utilizados en la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práctica</a:t>
            </a:r>
            <a:r>
              <a:rPr lang="es-ES" sz="1800" dirty="0">
                <a:effectLst/>
                <a:latin typeface="Garamond" panose="02020404030301010803" pitchFamily="18" charset="0"/>
              </a:rPr>
              <a:t>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clínica</a:t>
            </a:r>
            <a:r>
              <a:rPr lang="es-ES" sz="1800" dirty="0">
                <a:effectLst/>
                <a:latin typeface="Garamond" panose="02020404030301010803" pitchFamily="18" charset="0"/>
              </a:rPr>
              <a:t> habitual pueden inducir toxicidad pulmonar, hecho que debemos de tener en cuenta cuando nos enfrentamos al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diagnóstico</a:t>
            </a:r>
            <a:r>
              <a:rPr lang="es-ES" sz="1800" dirty="0">
                <a:effectLst/>
                <a:latin typeface="Garamond" panose="02020404030301010803" pitchFamily="18" charset="0"/>
              </a:rPr>
              <a:t> de una enfermedad difusa del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parénquima</a:t>
            </a:r>
            <a:r>
              <a:rPr lang="es-ES" sz="1800" dirty="0">
                <a:effectLst/>
                <a:latin typeface="Garamond" panose="02020404030301010803" pitchFamily="18" charset="0"/>
              </a:rPr>
              <a:t> pulmonar.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es-ES" sz="1800" dirty="0">
                <a:effectLst/>
                <a:latin typeface="Garamond" panose="02020404030301010803" pitchFamily="18" charset="0"/>
              </a:rPr>
            </a:br>
            <a:r>
              <a:rPr lang="es-ES" sz="1800" dirty="0">
                <a:effectLst/>
                <a:latin typeface="Garamond" panose="02020404030301010803" pitchFamily="18" charset="0"/>
              </a:rPr>
              <a:t>Entre los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fármacos</a:t>
            </a:r>
            <a:r>
              <a:rPr lang="es-ES" sz="1800" dirty="0">
                <a:effectLst/>
                <a:latin typeface="Garamond" panose="02020404030301010803" pitchFamily="18" charset="0"/>
              </a:rPr>
              <a:t> que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más</a:t>
            </a:r>
            <a:r>
              <a:rPr lang="es-ES" sz="1800" dirty="0">
                <a:effectLst/>
                <a:latin typeface="Garamond" panose="02020404030301010803" pitchFamily="18" charset="0"/>
              </a:rPr>
              <a:t> ocasionan toxicidad pulmonar se encuentran: 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83146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El patrón radiológico por TC se asocia con el grado de toxicidad pulmonar definido según criterios comunes de toxicidad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327859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0413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59370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297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De los agentes biológicos, anti </a:t>
            </a:r>
            <a:r>
              <a:rPr lang="es-ES" dirty="0" err="1"/>
              <a:t>tnf</a:t>
            </a:r>
            <a:r>
              <a:rPr lang="es-ES" dirty="0"/>
              <a:t> son los más frecuentes como causa de toxicidad pulmonar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710211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386160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616650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b="0" i="0" u="none" strike="noStrike" dirty="0">
                <a:solidFill>
                  <a:srgbClr val="000000"/>
                </a:solidFill>
                <a:effectLst/>
                <a:latin typeface="Open Sans" panose="020B0606030504020204" pitchFamily="34" charset="0"/>
              </a:rPr>
              <a:t>.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75063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924624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8580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800" dirty="0">
                <a:effectLst/>
                <a:latin typeface="Garamond" panose="02020404030301010803" pitchFamily="18" charset="0"/>
              </a:rPr>
              <a:t>Los patrones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radiológicos</a:t>
            </a:r>
            <a:r>
              <a:rPr lang="es-ES" sz="1800" dirty="0">
                <a:effectLst/>
                <a:latin typeface="Garamond" panose="02020404030301010803" pitchFamily="18" charset="0"/>
              </a:rPr>
              <a:t> son similares a los de las enfermedades intersticiales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idiopáticas</a:t>
            </a:r>
            <a:r>
              <a:rPr lang="es-ES" sz="1800" dirty="0">
                <a:effectLst/>
                <a:latin typeface="Garamond" panose="02020404030301010803" pitchFamily="18" charset="0"/>
              </a:rPr>
              <a:t> o inducidas por otros agentes y muchas veces son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difíciles</a:t>
            </a:r>
            <a:r>
              <a:rPr lang="es-ES" sz="1800" dirty="0">
                <a:effectLst/>
                <a:latin typeface="Garamond" panose="02020404030301010803" pitchFamily="18" charset="0"/>
              </a:rPr>
              <a:t> de diferenciar de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patología</a:t>
            </a:r>
            <a:r>
              <a:rPr lang="es-ES" sz="1800" dirty="0">
                <a:effectLst/>
                <a:latin typeface="Garamond" panose="02020404030301010803" pitchFamily="18" charset="0"/>
              </a:rPr>
              <a:t> como la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infección</a:t>
            </a:r>
            <a:r>
              <a:rPr lang="es-ES" sz="1800" dirty="0">
                <a:effectLst/>
                <a:latin typeface="Garamond" panose="02020404030301010803" pitchFamily="18" charset="0"/>
              </a:rPr>
              <a:t>, edema pulmonar o la toxicidad a la radioterapia en los pacientes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oncológicos</a:t>
            </a:r>
            <a:r>
              <a:rPr lang="es-ES" sz="1800" dirty="0">
                <a:effectLst/>
                <a:latin typeface="Garamond" panose="02020404030301010803" pitchFamily="18" charset="0"/>
              </a:rPr>
              <a:t>. </a:t>
            </a:r>
          </a:p>
          <a:p>
            <a:endParaRPr lang="es-ES" dirty="0"/>
          </a:p>
          <a:p>
            <a:r>
              <a:rPr lang="es-ES" sz="1800" dirty="0">
                <a:effectLst/>
                <a:latin typeface="Garamond" panose="02020404030301010803" pitchFamily="18" charset="0"/>
              </a:rPr>
              <a:t>Es casi siempre un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diagnóstico</a:t>
            </a:r>
            <a:r>
              <a:rPr lang="es-ES" sz="1800" dirty="0">
                <a:effectLst/>
                <a:latin typeface="Garamond" panose="02020404030301010803" pitchFamily="18" charset="0"/>
              </a:rPr>
              <a:t> de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exclusión</a:t>
            </a:r>
            <a:r>
              <a:rPr lang="es-ES" sz="1800" dirty="0">
                <a:effectLst/>
                <a:latin typeface="Garamond" panose="02020404030301010803" pitchFamily="18" charset="0"/>
              </a:rPr>
              <a:t> que se realiza con retraso y que supone un reto para el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radiólogo</a:t>
            </a:r>
            <a:r>
              <a:rPr lang="es-ES" sz="1800" dirty="0">
                <a:effectLst/>
                <a:latin typeface="Garamond" panose="02020404030301010803" pitchFamily="18" charset="0"/>
              </a:rPr>
              <a:t> ya que implica la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suspensión</a:t>
            </a:r>
            <a:r>
              <a:rPr lang="es-ES" sz="1800" dirty="0">
                <a:effectLst/>
                <a:latin typeface="Garamond" panose="02020404030301010803" pitchFamily="18" charset="0"/>
              </a:rPr>
              <a:t> del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fármaco</a:t>
            </a:r>
            <a:r>
              <a:rPr lang="es-ES" sz="1800" dirty="0">
                <a:effectLst/>
                <a:latin typeface="Garamond" panose="02020404030301010803" pitchFamily="18" charset="0"/>
              </a:rPr>
              <a:t> con las consecuencias que ello puede tener en el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pronóstico</a:t>
            </a:r>
            <a:r>
              <a:rPr lang="es-ES" sz="1800" dirty="0">
                <a:effectLst/>
                <a:latin typeface="Garamond" panose="02020404030301010803" pitchFamily="18" charset="0"/>
              </a:rPr>
              <a:t> y el manejo del paciente. 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0509799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393385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TC A LA DRCHA: Paciente con mieloma fiebre, disnea.</a:t>
            </a:r>
          </a:p>
          <a:p>
            <a:r>
              <a:rPr lang="es-ES" dirty="0" err="1"/>
              <a:t>Tto</a:t>
            </a:r>
            <a:r>
              <a:rPr lang="es-ES" dirty="0"/>
              <a:t> con vincristina y </a:t>
            </a:r>
            <a:r>
              <a:rPr lang="es-ES" dirty="0" err="1"/>
              <a:t>adriomcina</a:t>
            </a:r>
            <a:endParaRPr lang="es-ES" dirty="0"/>
          </a:p>
          <a:p>
            <a:endParaRPr lang="es-ES" dirty="0"/>
          </a:p>
          <a:p>
            <a:r>
              <a:rPr lang="es-ES" dirty="0"/>
              <a:t>TC Y RX: artritis reumatoide. </a:t>
            </a:r>
            <a:r>
              <a:rPr lang="es-ES" dirty="0" err="1"/>
              <a:t>Tto</a:t>
            </a:r>
            <a:r>
              <a:rPr lang="es-ES" dirty="0"/>
              <a:t> con </a:t>
            </a:r>
            <a:r>
              <a:rPr lang="es-ES" dirty="0" err="1"/>
              <a:t>metrotexate</a:t>
            </a:r>
            <a:r>
              <a:rPr lang="es-ES" dirty="0"/>
              <a:t>. Disnea y descenso de DLCO</a:t>
            </a:r>
          </a:p>
          <a:p>
            <a:r>
              <a:rPr lang="es-ES" dirty="0"/>
              <a:t>RX opacidades bilaterales heterogéneas TC: patrón en empedrado : </a:t>
            </a:r>
            <a:r>
              <a:rPr lang="es-ES" dirty="0" err="1"/>
              <a:t>ggo</a:t>
            </a:r>
            <a:r>
              <a:rPr lang="es-ES" dirty="0"/>
              <a:t> + septos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699339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err="1"/>
              <a:t>Adenoca</a:t>
            </a:r>
            <a:r>
              <a:rPr lang="es-ES" dirty="0"/>
              <a:t> pulmonar </a:t>
            </a:r>
            <a:r>
              <a:rPr lang="es-ES" dirty="0" err="1"/>
              <a:t>pembrolizumab</a:t>
            </a:r>
            <a:r>
              <a:rPr lang="es-ES" dirty="0"/>
              <a:t> bajo </a:t>
            </a:r>
            <a:r>
              <a:rPr lang="es-ES" dirty="0" err="1"/>
              <a:t>izq</a:t>
            </a:r>
            <a:endParaRPr lang="es-ES" dirty="0"/>
          </a:p>
          <a:p>
            <a:r>
              <a:rPr lang="es-ES" dirty="0" err="1"/>
              <a:t>Enf</a:t>
            </a:r>
            <a:r>
              <a:rPr lang="es-ES" dirty="0"/>
              <a:t> de </a:t>
            </a:r>
            <a:r>
              <a:rPr lang="es-ES" dirty="0" err="1"/>
              <a:t>Hodking</a:t>
            </a:r>
            <a:r>
              <a:rPr lang="es-ES" dirty="0"/>
              <a:t> ciclofosfamida arriba derecha</a:t>
            </a:r>
          </a:p>
          <a:p>
            <a:endParaRPr lang="es-ES" dirty="0"/>
          </a:p>
          <a:p>
            <a:r>
              <a:rPr lang="es-ES" dirty="0"/>
              <a:t>Signo del atolón o halo inverso no es específico y puede observarse en:</a:t>
            </a:r>
          </a:p>
          <a:p>
            <a:r>
              <a:rPr lang="es-ES" dirty="0"/>
              <a:t>-otras causas infecciosas: neumonías (NAC), infección fúngica, TBC</a:t>
            </a:r>
          </a:p>
          <a:p>
            <a:r>
              <a:rPr lang="es-ES" dirty="0"/>
              <a:t>-</a:t>
            </a:r>
            <a:r>
              <a:rPr lang="es-ES" dirty="0" err="1"/>
              <a:t>adenoca</a:t>
            </a:r>
            <a:r>
              <a:rPr lang="es-ES" dirty="0"/>
              <a:t> de pulmón, metástasis, TEP</a:t>
            </a:r>
          </a:p>
          <a:p>
            <a:r>
              <a:rPr lang="es-ES" dirty="0"/>
              <a:t>-sarcoidosis</a:t>
            </a: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57084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sz="1800" b="0" dirty="0" err="1">
                <a:effectLst/>
                <a:latin typeface="FuturaPT"/>
              </a:rPr>
              <a:t>Images</a:t>
            </a:r>
            <a:r>
              <a:rPr lang="es-ES" sz="1800" b="0" dirty="0">
                <a:effectLst/>
                <a:latin typeface="FuturaPT"/>
              </a:rPr>
              <a:t> show </a:t>
            </a:r>
            <a:r>
              <a:rPr lang="es-ES" sz="1800" b="1" dirty="0" err="1">
                <a:effectLst/>
                <a:latin typeface="FuturaPT"/>
              </a:rPr>
              <a:t>docetaxel-related</a:t>
            </a:r>
            <a:r>
              <a:rPr lang="es-ES" sz="1800" b="1" dirty="0">
                <a:effectLst/>
                <a:latin typeface="FuturaPT"/>
              </a:rPr>
              <a:t> </a:t>
            </a:r>
            <a:r>
              <a:rPr lang="es-ES" sz="1800" b="1" dirty="0" err="1">
                <a:effectLst/>
                <a:latin typeface="FuturaPT"/>
              </a:rPr>
              <a:t>pneumonitis</a:t>
            </a:r>
            <a:r>
              <a:rPr lang="es-ES" sz="1800" b="1" dirty="0">
                <a:effectLst/>
                <a:latin typeface="FuturaPT"/>
              </a:rPr>
              <a:t> </a:t>
            </a:r>
            <a:r>
              <a:rPr lang="es-ES" sz="1800" b="0" dirty="0" err="1">
                <a:effectLst/>
                <a:latin typeface="FuturaPT"/>
              </a:rPr>
              <a:t>with</a:t>
            </a:r>
            <a:r>
              <a:rPr lang="es-ES" sz="1800" b="0" dirty="0">
                <a:effectLst/>
                <a:latin typeface="FuturaPT"/>
              </a:rPr>
              <a:t> </a:t>
            </a:r>
            <a:r>
              <a:rPr lang="es-ES" sz="1800" b="1" dirty="0" err="1">
                <a:effectLst/>
                <a:latin typeface="FuturaPT"/>
              </a:rPr>
              <a:t>hypersensitivity</a:t>
            </a:r>
            <a:r>
              <a:rPr lang="es-ES" sz="1800" b="1" dirty="0">
                <a:effectLst/>
                <a:latin typeface="FuturaPT"/>
              </a:rPr>
              <a:t> </a:t>
            </a:r>
            <a:r>
              <a:rPr lang="es-ES" sz="1800" b="1" dirty="0" err="1">
                <a:effectLst/>
                <a:latin typeface="FuturaPT"/>
              </a:rPr>
              <a:t>pneumonitis</a:t>
            </a:r>
            <a:r>
              <a:rPr lang="es-ES" sz="1800" b="1" dirty="0">
                <a:effectLst/>
                <a:latin typeface="FuturaPT"/>
              </a:rPr>
              <a:t> </a:t>
            </a:r>
            <a:r>
              <a:rPr lang="es-ES" sz="1800" b="1" dirty="0" err="1">
                <a:effectLst/>
                <a:latin typeface="FuturaPT"/>
              </a:rPr>
              <a:t>pattern</a:t>
            </a:r>
            <a:r>
              <a:rPr lang="es-ES" sz="1800" b="1" dirty="0">
                <a:effectLst/>
                <a:latin typeface="FuturaPT"/>
              </a:rPr>
              <a:t> </a:t>
            </a:r>
            <a:r>
              <a:rPr lang="es-ES" sz="1800" b="0" dirty="0">
                <a:effectLst/>
                <a:latin typeface="FuturaPT"/>
              </a:rPr>
              <a:t>in a 62-year-old </a:t>
            </a:r>
            <a:r>
              <a:rPr lang="es-ES" sz="1800" b="0" dirty="0" err="1">
                <a:effectLst/>
                <a:latin typeface="FuturaPT"/>
              </a:rPr>
              <a:t>woman</a:t>
            </a:r>
            <a:r>
              <a:rPr lang="es-ES" sz="1800" b="0" dirty="0">
                <a:effectLst/>
                <a:latin typeface="FuturaPT"/>
              </a:rPr>
              <a:t> </a:t>
            </a:r>
            <a:r>
              <a:rPr lang="es-ES" sz="1800" b="0" dirty="0" err="1">
                <a:effectLst/>
                <a:latin typeface="FuturaPT"/>
              </a:rPr>
              <a:t>with</a:t>
            </a:r>
            <a:r>
              <a:rPr lang="es-ES" sz="1800" b="0" dirty="0">
                <a:effectLst/>
                <a:latin typeface="FuturaPT"/>
              </a:rPr>
              <a:t> </a:t>
            </a:r>
            <a:r>
              <a:rPr lang="es-ES" sz="1800" b="1" dirty="0" err="1">
                <a:effectLst/>
                <a:latin typeface="FuturaPT"/>
              </a:rPr>
              <a:t>breast</a:t>
            </a:r>
            <a:r>
              <a:rPr lang="es-ES" sz="1800" b="1" dirty="0">
                <a:effectLst/>
                <a:latin typeface="FuturaPT"/>
              </a:rPr>
              <a:t> </a:t>
            </a:r>
            <a:r>
              <a:rPr lang="es-ES" sz="1800" b="1" dirty="0" err="1">
                <a:effectLst/>
                <a:latin typeface="FuturaPT"/>
              </a:rPr>
              <a:t>cancer</a:t>
            </a:r>
            <a:r>
              <a:rPr lang="es-ES" sz="1800" b="0" dirty="0">
                <a:effectLst/>
                <a:latin typeface="FuturaPT"/>
              </a:rPr>
              <a:t>. (QT)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800" b="0" dirty="0">
              <a:effectLst/>
              <a:latin typeface="FuturaPT"/>
            </a:endParaRPr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38838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19360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0307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CRIZOTINIB: en estudio de vigilancia </a:t>
            </a:r>
            <a:r>
              <a:rPr lang="es-ES" dirty="0" err="1"/>
              <a:t>postcomercialización</a:t>
            </a:r>
            <a:r>
              <a:rPr lang="es-ES" dirty="0"/>
              <a:t> del F en Japón</a:t>
            </a:r>
          </a:p>
          <a:p>
            <a:endParaRPr lang="es-ES" dirty="0"/>
          </a:p>
          <a:p>
            <a:r>
              <a:rPr lang="es-ES" sz="1800" b="1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T</a:t>
            </a:r>
            <a:r>
              <a:rPr lang="es-ES" sz="1800" b="1" dirty="0">
                <a:solidFill>
                  <a:schemeClr val="tx1"/>
                </a:solidFill>
                <a:effectLst/>
                <a:latin typeface="Garamond,Bold"/>
              </a:rPr>
              <a:t>ERAPIAS DIANA </a:t>
            </a:r>
            <a:r>
              <a:rPr lang="es-ES" sz="1800" b="1" dirty="0">
                <a:solidFill>
                  <a:schemeClr val="tx1"/>
                </a:solidFill>
                <a:effectLst/>
                <a:latin typeface="Garamond" panose="02020404030301010803" pitchFamily="18" charset="0"/>
              </a:rPr>
              <a:t>DIRIGIDAS CONTRA MOLÉCULAS ESPECÍFICAS DE LAS CÉLULAS QUE CONTROLAN SU CRECIMIENTO, DIVISIÓN Y DISEMINACIÓN</a:t>
            </a:r>
            <a:r>
              <a:rPr lang="es-ES" sz="1800" b="1" dirty="0">
                <a:effectLst/>
                <a:latin typeface="Garamond" panose="02020404030301010803" pitchFamily="18" charset="0"/>
              </a:rPr>
              <a:t>: </a:t>
            </a:r>
          </a:p>
          <a:p>
            <a:endParaRPr lang="es-ES" dirty="0"/>
          </a:p>
          <a:p>
            <a:r>
              <a:rPr lang="es-ES" sz="1800" dirty="0">
                <a:effectLst/>
                <a:latin typeface="Garamond" panose="02020404030301010803" pitchFamily="18" charset="0"/>
              </a:rPr>
              <a:t>1</a:t>
            </a:r>
            <a:r>
              <a:rPr lang="es-ES" sz="1800" b="1" dirty="0">
                <a:effectLst/>
                <a:latin typeface="Garamond" panose="02020404030301010803" pitchFamily="18" charset="0"/>
              </a:rPr>
              <a:t>.- Anticuerpos monoclonales</a:t>
            </a:r>
            <a:r>
              <a:rPr lang="es-ES" sz="1800" dirty="0">
                <a:effectLst/>
                <a:latin typeface="Garamond" panose="02020404030301010803" pitchFamily="18" charset="0"/>
              </a:rPr>
              <a:t>.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Fármacos</a:t>
            </a:r>
            <a:r>
              <a:rPr lang="es-ES" sz="1800" dirty="0">
                <a:effectLst/>
                <a:latin typeface="Garamond" panose="02020404030301010803" pitchFamily="18" charset="0"/>
              </a:rPr>
              <a:t> dirigidos a dianas moleculares </a:t>
            </a:r>
            <a:r>
              <a:rPr lang="es-ES" sz="1800" dirty="0">
                <a:effectLst/>
                <a:latin typeface="Garamond,Bold"/>
              </a:rPr>
              <a:t>de la superficie celular</a:t>
            </a:r>
            <a:r>
              <a:rPr lang="es-ES" sz="1800" dirty="0">
                <a:effectLst/>
                <a:latin typeface="Garamond" panose="02020404030301010803" pitchFamily="18" charset="0"/>
              </a:rPr>
              <a:t>. Acaban en </a:t>
            </a:r>
            <a:r>
              <a:rPr lang="es-ES" sz="1800" dirty="0">
                <a:effectLst/>
                <a:latin typeface="Garamond,Bold"/>
              </a:rPr>
              <a:t>–</a:t>
            </a:r>
            <a:r>
              <a:rPr lang="es-ES" sz="1800" dirty="0" err="1">
                <a:effectLst/>
                <a:latin typeface="Garamond,Bold"/>
              </a:rPr>
              <a:t>mab</a:t>
            </a:r>
            <a:r>
              <a:rPr lang="es-ES" sz="1800" dirty="0">
                <a:effectLst/>
                <a:latin typeface="Garamond,Bold"/>
              </a:rPr>
              <a:t> </a:t>
            </a:r>
            <a:r>
              <a:rPr lang="es-ES" sz="1800" dirty="0">
                <a:effectLst/>
                <a:latin typeface="Garamond" panose="02020404030301010803" pitchFamily="18" charset="0"/>
              </a:rPr>
              <a:t>y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sólo</a:t>
            </a:r>
            <a:r>
              <a:rPr lang="es-ES" sz="1800" dirty="0">
                <a:effectLst/>
                <a:latin typeface="Garamond" panose="02020404030301010803" pitchFamily="18" charset="0"/>
              </a:rPr>
              <a:t>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actuan</a:t>
            </a:r>
            <a:r>
              <a:rPr lang="es-ES" sz="1800" dirty="0">
                <a:effectLst/>
                <a:latin typeface="Garamond" panose="02020404030301010803" pitchFamily="18" charset="0"/>
              </a:rPr>
              <a:t> sobre un receptor o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pequeño</a:t>
            </a:r>
            <a:r>
              <a:rPr lang="es-ES" sz="1800" dirty="0">
                <a:effectLst/>
                <a:latin typeface="Garamond" panose="02020404030301010803" pitchFamily="18" charset="0"/>
              </a:rPr>
              <a:t> grupo: </a:t>
            </a:r>
          </a:p>
          <a:p>
            <a:endParaRPr lang="es-ES" dirty="0"/>
          </a:p>
          <a:p>
            <a:r>
              <a:rPr lang="es-ES" sz="1800" dirty="0">
                <a:effectLst/>
                <a:latin typeface="Garamond,Bold"/>
              </a:rPr>
              <a:t>EGFR</a:t>
            </a:r>
            <a:r>
              <a:rPr lang="es-ES" sz="1800" dirty="0">
                <a:effectLst/>
                <a:latin typeface="Garamond" panose="02020404030301010803" pitchFamily="18" charset="0"/>
              </a:rPr>
              <a:t>: Inhibidor del receptor del factor de crecimiento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epidérmico</a:t>
            </a:r>
            <a:r>
              <a:rPr lang="es-ES" sz="1800" dirty="0">
                <a:effectLst/>
                <a:latin typeface="Garamond" panose="02020404030301010803" pitchFamily="18" charset="0"/>
              </a:rPr>
              <a:t>. </a:t>
            </a:r>
            <a:r>
              <a:rPr lang="es-ES" sz="1800" dirty="0">
                <a:effectLst/>
                <a:latin typeface="Garamond,Bold"/>
              </a:rPr>
              <a:t>HER2</a:t>
            </a:r>
            <a:r>
              <a:rPr lang="es-ES" sz="1800" dirty="0">
                <a:effectLst/>
                <a:latin typeface="Garamond" panose="02020404030301010803" pitchFamily="18" charset="0"/>
              </a:rPr>
              <a:t>: Inhibidores del receptor humano.</a:t>
            </a:r>
            <a:br>
              <a:rPr lang="es-ES" sz="1800" dirty="0">
                <a:effectLst/>
                <a:latin typeface="Garamond" panose="02020404030301010803" pitchFamily="18" charset="0"/>
              </a:rPr>
            </a:br>
            <a:r>
              <a:rPr lang="es-ES" sz="1800" dirty="0">
                <a:effectLst/>
                <a:latin typeface="Garamond,Bold"/>
              </a:rPr>
              <a:t>VEGF</a:t>
            </a:r>
            <a:r>
              <a:rPr lang="es-ES" sz="1800" dirty="0">
                <a:effectLst/>
                <a:latin typeface="Garamond" panose="02020404030301010803" pitchFamily="18" charset="0"/>
              </a:rPr>
              <a:t>: Inhibidores del factor de crecimiento endotelial vascular/receptor. </a:t>
            </a:r>
            <a:r>
              <a:rPr lang="es-ES" sz="1800" dirty="0">
                <a:effectLst/>
                <a:latin typeface="Garamond,Bold"/>
              </a:rPr>
              <a:t>KIT</a:t>
            </a:r>
            <a:r>
              <a:rPr lang="es-ES" sz="1800" dirty="0">
                <a:effectLst/>
                <a:latin typeface="Garamond" panose="02020404030301010803" pitchFamily="18" charset="0"/>
              </a:rPr>
              <a:t>: Inhibidores del factor receptor de la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célula</a:t>
            </a:r>
            <a:r>
              <a:rPr lang="es-ES" sz="1800" dirty="0">
                <a:effectLst/>
                <a:latin typeface="Garamond" panose="02020404030301010803" pitchFamily="18" charset="0"/>
              </a:rPr>
              <a:t> madre. </a:t>
            </a:r>
            <a:endParaRPr lang="es-ES" dirty="0"/>
          </a:p>
          <a:p>
            <a:r>
              <a:rPr lang="es-ES" sz="1800" dirty="0">
                <a:effectLst/>
                <a:latin typeface="Garamond,Bold"/>
              </a:rPr>
              <a:t>ALK</a:t>
            </a:r>
            <a:r>
              <a:rPr lang="es-ES" sz="1800" dirty="0">
                <a:effectLst/>
                <a:latin typeface="Garamond" panose="02020404030301010803" pitchFamily="18" charset="0"/>
              </a:rPr>
              <a:t>: Inhibidor de la cinasa del linfoma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anaplásico</a:t>
            </a:r>
            <a:r>
              <a:rPr lang="es-ES" sz="1800" dirty="0">
                <a:effectLst/>
                <a:latin typeface="Garamond" panose="02020404030301010803" pitchFamily="18" charset="0"/>
              </a:rPr>
              <a:t>.</a:t>
            </a:r>
          </a:p>
          <a:p>
            <a:br>
              <a:rPr lang="es-ES" sz="1800" dirty="0">
                <a:effectLst/>
                <a:latin typeface="Garamond" panose="02020404030301010803" pitchFamily="18" charset="0"/>
              </a:rPr>
            </a:br>
            <a:r>
              <a:rPr lang="es-ES" sz="1800" dirty="0">
                <a:effectLst/>
                <a:latin typeface="Garamond" panose="02020404030301010803" pitchFamily="18" charset="0"/>
              </a:rPr>
              <a:t>2.- </a:t>
            </a:r>
            <a:r>
              <a:rPr lang="es-ES" sz="1800" b="1" dirty="0" err="1">
                <a:effectLst/>
                <a:latin typeface="Garamond" panose="02020404030301010803" pitchFamily="18" charset="0"/>
              </a:rPr>
              <a:t>Pequeñas</a:t>
            </a:r>
            <a:r>
              <a:rPr lang="es-ES" sz="1800" b="1" dirty="0">
                <a:effectLst/>
                <a:latin typeface="Garamond" panose="02020404030301010803" pitchFamily="18" charset="0"/>
              </a:rPr>
              <a:t> </a:t>
            </a:r>
            <a:r>
              <a:rPr lang="es-ES" sz="1800" b="1" dirty="0" err="1">
                <a:effectLst/>
                <a:latin typeface="Garamond" panose="02020404030301010803" pitchFamily="18" charset="0"/>
              </a:rPr>
              <a:t>moléculas</a:t>
            </a:r>
            <a:r>
              <a:rPr lang="es-ES" sz="1800" b="1" dirty="0">
                <a:effectLst/>
                <a:latin typeface="Garamond" panose="02020404030301010803" pitchFamily="18" charset="0"/>
              </a:rPr>
              <a:t>. </a:t>
            </a:r>
            <a:r>
              <a:rPr lang="es-ES" sz="1800" b="1" dirty="0" err="1">
                <a:effectLst/>
                <a:latin typeface="Garamond" panose="02020404030301010803" pitchFamily="18" charset="0"/>
              </a:rPr>
              <a:t>Fármacos</a:t>
            </a:r>
            <a:r>
              <a:rPr lang="es-ES" sz="1800" b="1" dirty="0">
                <a:effectLst/>
                <a:latin typeface="Garamond" panose="02020404030301010803" pitchFamily="18" charset="0"/>
              </a:rPr>
              <a:t> dirigidos a dianas moleculares </a:t>
            </a:r>
            <a:r>
              <a:rPr lang="es-ES" sz="1800" b="1" dirty="0">
                <a:effectLst/>
                <a:latin typeface="Garamond,Bold"/>
              </a:rPr>
              <a:t>por debajo de </a:t>
            </a:r>
            <a:endParaRPr lang="es-ES" b="1" dirty="0"/>
          </a:p>
          <a:p>
            <a:r>
              <a:rPr lang="es-ES" sz="1800" b="1" dirty="0">
                <a:effectLst/>
                <a:latin typeface="Garamond,Bold"/>
              </a:rPr>
              <a:t>los receptores</a:t>
            </a:r>
            <a:r>
              <a:rPr lang="es-ES" sz="1800" dirty="0">
                <a:effectLst/>
                <a:latin typeface="Garamond,Bold"/>
              </a:rPr>
              <a:t> </a:t>
            </a:r>
            <a:r>
              <a:rPr lang="es-ES" sz="1800" dirty="0">
                <a:effectLst/>
                <a:latin typeface="Garamond" panose="02020404030301010803" pitchFamily="18" charset="0"/>
              </a:rPr>
              <a:t>de superficie celular. Acaban en </a:t>
            </a:r>
            <a:r>
              <a:rPr lang="es-ES" sz="1800" dirty="0">
                <a:effectLst/>
                <a:latin typeface="Garamond,Bold"/>
              </a:rPr>
              <a:t>–</a:t>
            </a:r>
            <a:r>
              <a:rPr lang="es-ES" sz="1800" dirty="0" err="1">
                <a:effectLst/>
                <a:latin typeface="Garamond,Bold"/>
              </a:rPr>
              <a:t>ib</a:t>
            </a:r>
            <a:r>
              <a:rPr lang="es-ES" sz="1800" dirty="0">
                <a:effectLst/>
                <a:latin typeface="Garamond,Bold"/>
              </a:rPr>
              <a:t>, </a:t>
            </a:r>
            <a:r>
              <a:rPr lang="es-ES" sz="1800" dirty="0">
                <a:effectLst/>
                <a:latin typeface="Garamond" panose="02020404030301010803" pitchFamily="18" charset="0"/>
              </a:rPr>
              <a:t>pueden actuar sobre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múltiples</a:t>
            </a:r>
            <a:r>
              <a:rPr lang="es-ES" sz="1800" dirty="0">
                <a:effectLst/>
                <a:latin typeface="Garamond" panose="02020404030301010803" pitchFamily="18" charset="0"/>
              </a:rPr>
              <a:t> dianas y producen mayor toxicidad. </a:t>
            </a:r>
          </a:p>
          <a:p>
            <a:endParaRPr lang="es-ES" dirty="0"/>
          </a:p>
          <a:p>
            <a:r>
              <a:rPr lang="es-ES" sz="1800" dirty="0">
                <a:effectLst/>
                <a:latin typeface="Garamond" panose="02020404030301010803" pitchFamily="18" charset="0"/>
              </a:rPr>
              <a:t>3.- </a:t>
            </a:r>
            <a:r>
              <a:rPr lang="es-ES" sz="1800" b="1" dirty="0">
                <a:effectLst/>
                <a:latin typeface="Garamond" panose="02020404030301010803" pitchFamily="18" charset="0"/>
              </a:rPr>
              <a:t>Inhibidores de los inmunomoduladores</a:t>
            </a:r>
            <a:r>
              <a:rPr lang="es-ES" sz="1800" dirty="0">
                <a:effectLst/>
                <a:latin typeface="Garamond" panose="02020404030301010803" pitchFamily="18" charset="0"/>
              </a:rPr>
              <a:t>: aumentan la respuesta inmune antitumoral del </a:t>
            </a:r>
            <a:r>
              <a:rPr lang="es-ES" sz="1800" dirty="0" err="1">
                <a:effectLst/>
                <a:latin typeface="Garamond" panose="02020404030301010803" pitchFamily="18" charset="0"/>
              </a:rPr>
              <a:t>huésped</a:t>
            </a:r>
            <a:r>
              <a:rPr lang="es-ES" sz="1800" dirty="0">
                <a:effectLst/>
                <a:latin typeface="Garamond" panose="02020404030301010803" pitchFamily="18" charset="0"/>
              </a:rPr>
              <a:t>. Predisponen al desarrollo de enfermedades autoinmunes. </a:t>
            </a:r>
            <a:endParaRPr lang="es-ES" dirty="0"/>
          </a:p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87130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E78E151-4EFA-4F94-B97B-0A63B68C9E94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845130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" y="1727"/>
            <a:ext cx="9141232" cy="6854543"/>
          </a:xfrm>
          <a:prstGeom prst="rect">
            <a:avLst/>
          </a:prstGeom>
        </p:spPr>
      </p:pic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4860032" y="4869160"/>
            <a:ext cx="3834706" cy="864096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7" name="6 Título"/>
          <p:cNvSpPr>
            <a:spLocks noGrp="1"/>
          </p:cNvSpPr>
          <p:nvPr>
            <p:ph type="title"/>
          </p:nvPr>
        </p:nvSpPr>
        <p:spPr>
          <a:xfrm>
            <a:off x="4860032" y="3717032"/>
            <a:ext cx="3834706" cy="1152128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18437549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5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1542335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0" y="-1164"/>
            <a:ext cx="9139390" cy="6857306"/>
          </a:xfrm>
          <a:prstGeom prst="rect">
            <a:avLst/>
          </a:prstGeom>
        </p:spPr>
      </p:pic>
      <p:sp>
        <p:nvSpPr>
          <p:cNvPr id="5" name="2 Subtítulo"/>
          <p:cNvSpPr>
            <a:spLocks noGrp="1"/>
          </p:cNvSpPr>
          <p:nvPr>
            <p:ph type="subTitle" idx="1"/>
          </p:nvPr>
        </p:nvSpPr>
        <p:spPr>
          <a:xfrm>
            <a:off x="4211960" y="5301208"/>
            <a:ext cx="3834706" cy="864096"/>
          </a:xfrm>
        </p:spPr>
        <p:txBody>
          <a:bodyPr>
            <a:normAutofit/>
          </a:bodyPr>
          <a:lstStyle>
            <a:lvl1pPr marL="0" indent="0" algn="l">
              <a:buNone/>
              <a:defRPr sz="1600" b="1">
                <a:solidFill>
                  <a:schemeClr val="accent6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dirty="0"/>
              <a:t>Haga clic para modificar el estilo de subtítulo del patrón</a:t>
            </a:r>
          </a:p>
        </p:txBody>
      </p:sp>
      <p:sp>
        <p:nvSpPr>
          <p:cNvPr id="6" name="6 Título"/>
          <p:cNvSpPr>
            <a:spLocks noGrp="1"/>
          </p:cNvSpPr>
          <p:nvPr>
            <p:ph type="title"/>
          </p:nvPr>
        </p:nvSpPr>
        <p:spPr>
          <a:xfrm>
            <a:off x="4211960" y="4149080"/>
            <a:ext cx="3834706" cy="1152128"/>
          </a:xfrm>
        </p:spPr>
        <p:txBody>
          <a:bodyPr/>
          <a:lstStyle>
            <a:lvl1pPr>
              <a:defRPr sz="2400">
                <a:solidFill>
                  <a:schemeClr val="tx2"/>
                </a:solidFill>
              </a:defRPr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</p:spTree>
    <p:extLst>
      <p:ext uri="{BB962C8B-B14F-4D97-AF65-F5344CB8AC3E}">
        <p14:creationId xmlns:p14="http://schemas.microsoft.com/office/powerpoint/2010/main" val="422425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980728"/>
            <a:ext cx="4038600" cy="49685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980728"/>
            <a:ext cx="4038600" cy="496855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84095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4040188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1628800"/>
            <a:ext cx="4040188" cy="43204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980728"/>
            <a:ext cx="4041775" cy="639762"/>
          </a:xfrm>
        </p:spPr>
        <p:txBody>
          <a:bodyPr anchor="b">
            <a:noAutofit/>
          </a:bodyPr>
          <a:lstStyle>
            <a:lvl1pPr marL="0" indent="0" algn="l">
              <a:buNone/>
              <a:defRPr sz="2000" b="1">
                <a:solidFill>
                  <a:schemeClr val="accent5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041775" cy="432048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7" name="5 Marcador de pie de página"/>
          <p:cNvSpPr>
            <a:spLocks noGrp="1"/>
          </p:cNvSpPr>
          <p:nvPr>
            <p:ph type="ftr" sz="quarter" idx="10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40847110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5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5607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5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562746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5" y="1382"/>
            <a:ext cx="9136628" cy="6855233"/>
          </a:xfrm>
          <a:prstGeom prst="rect">
            <a:avLst/>
          </a:prstGeom>
        </p:spPr>
      </p:pic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67544" y="0"/>
            <a:ext cx="7200800" cy="83671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ES" dirty="0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68312" y="980728"/>
            <a:ext cx="8218487" cy="496855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el estilo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</a:p>
        </p:txBody>
      </p:sp>
      <p:sp>
        <p:nvSpPr>
          <p:cNvPr id="5" name="5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68312" y="5949280"/>
            <a:ext cx="8208143" cy="359445"/>
          </a:xfrm>
          <a:prstGeom prst="rect">
            <a:avLst/>
          </a:prstGeom>
        </p:spPr>
        <p:txBody>
          <a:bodyPr/>
          <a:lstStyle>
            <a:lvl1pPr>
              <a:defRPr sz="1100" i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4255852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</p:sldLayoutIdLst>
  <p:hf sldNum="0" hdr="0" dt="0"/>
  <p:txStyles>
    <p:titleStyle>
      <a:lvl1pPr algn="l" defTabSz="914400" rtl="0" eaLnBrk="1" latinLnBrk="0" hangingPunct="1">
        <a:spcBef>
          <a:spcPct val="0"/>
        </a:spcBef>
        <a:buNone/>
        <a:defRPr sz="2000" b="1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177800" indent="-177800" algn="l" defTabSz="914400" rtl="0" eaLnBrk="1" latinLnBrk="0" hangingPunct="1">
        <a:spcBef>
          <a:spcPct val="20000"/>
        </a:spcBef>
        <a:buClr>
          <a:schemeClr val="accent6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49263" indent="-182563" algn="l" defTabSz="914400" rtl="0" eaLnBrk="1" latinLnBrk="0" hangingPunct="1">
        <a:spcBef>
          <a:spcPct val="20000"/>
        </a:spcBef>
        <a:buClr>
          <a:schemeClr val="accent6"/>
        </a:buClr>
        <a:buSzPct val="7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19138" indent="-179388" algn="l" defTabSz="914400" rtl="0" eaLnBrk="1" latinLnBrk="0" hangingPunct="1">
        <a:spcBef>
          <a:spcPct val="20000"/>
        </a:spcBef>
        <a:buClr>
          <a:schemeClr val="accent6"/>
        </a:buClr>
        <a:buSzPct val="75000"/>
        <a:buFont typeface="Arial" panose="020B0604020202020204" pitchFamily="34" charset="0"/>
        <a:buChar char="‒"/>
        <a:tabLst>
          <a:tab pos="719138" algn="l"/>
        </a:tabLst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82663" indent="-176213" algn="l" defTabSz="914400" rtl="0" eaLnBrk="1" latinLnBrk="0" hangingPunct="1">
        <a:spcBef>
          <a:spcPct val="20000"/>
        </a:spcBef>
        <a:buClr>
          <a:schemeClr val="accent6"/>
        </a:buClr>
        <a:buSzPct val="75000"/>
        <a:buFont typeface="Arial" panose="020B0604020202020204" pitchFamily="34" charset="0"/>
        <a:buChar char="‒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52538" indent="-180975" algn="l" defTabSz="914400" rtl="0" eaLnBrk="1" latinLnBrk="0" hangingPunct="1">
        <a:spcBef>
          <a:spcPct val="20000"/>
        </a:spcBef>
        <a:buClr>
          <a:schemeClr val="accent6"/>
        </a:buClr>
        <a:buSzPct val="7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pubs.rsna.org/doi/10.1148/radiographics.20.5.g00se081245" TargetMode="Externa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411760" y="2492896"/>
            <a:ext cx="6499002" cy="1152128"/>
          </a:xfrm>
        </p:spPr>
        <p:txBody>
          <a:bodyPr/>
          <a:lstStyle/>
          <a:p>
            <a:r>
              <a:rPr lang="es-ES" sz="2800" dirty="0"/>
              <a:t>¿QUÉ HALLAZGOS PUEDEN ENCONTRARSE EN LA TCAR?</a:t>
            </a:r>
            <a:br>
              <a:rPr lang="es-ES" dirty="0"/>
            </a:br>
            <a:endParaRPr lang="es-ES" dirty="0"/>
          </a:p>
        </p:txBody>
      </p:sp>
      <p:sp>
        <p:nvSpPr>
          <p:cNvPr id="4" name="2 Subtítulo">
            <a:extLst>
              <a:ext uri="{FF2B5EF4-FFF2-40B4-BE49-F238E27FC236}">
                <a16:creationId xmlns:a16="http://schemas.microsoft.com/office/drawing/2014/main" id="{48567C97-9AF6-26B0-3FAB-08EEC7100F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076056" y="5047456"/>
            <a:ext cx="3834706" cy="864096"/>
          </a:xfrm>
        </p:spPr>
        <p:txBody>
          <a:bodyPr>
            <a:normAutofit lnSpcReduction="10000"/>
          </a:bodyPr>
          <a:lstStyle/>
          <a:p>
            <a:r>
              <a:rPr lang="es-ES" dirty="0"/>
              <a:t>Dra. Carmen Barber Hueso</a:t>
            </a:r>
          </a:p>
          <a:p>
            <a:r>
              <a:rPr lang="es-ES" dirty="0"/>
              <a:t>Servicio de Radiodiagnóstico</a:t>
            </a:r>
          </a:p>
          <a:p>
            <a:r>
              <a:rPr lang="es-ES" dirty="0"/>
              <a:t>Hospital Universitario Dr. </a:t>
            </a:r>
            <a:r>
              <a:rPr lang="es-ES" dirty="0" err="1"/>
              <a:t>Peset</a:t>
            </a:r>
            <a:r>
              <a:rPr lang="es-ES" dirty="0"/>
              <a:t>. Valencia.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CDB07BC-C6D8-8B9D-FB8D-8844548423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"/>
          <a:stretch/>
        </p:blipFill>
        <p:spPr>
          <a:xfrm>
            <a:off x="2315006" y="836712"/>
            <a:ext cx="698068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4946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94BDB6-9353-724A-30D4-AC24C077F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TERAPIA ONCOLÓGICA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AA5F24A-83D2-A027-EFA5-3D8AC41D4B5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s-ES" b="1" dirty="0"/>
              <a:t>Tratamiento biológico dirigido</a:t>
            </a:r>
          </a:p>
          <a:p>
            <a:pPr lvl="1"/>
            <a:r>
              <a:rPr lang="es-ES" i="1" dirty="0"/>
              <a:t>Inhibidores de la </a:t>
            </a:r>
            <a:r>
              <a:rPr lang="es-ES" i="1" dirty="0" err="1"/>
              <a:t>tirosin</a:t>
            </a:r>
            <a:r>
              <a:rPr lang="es-ES" i="1" dirty="0"/>
              <a:t> </a:t>
            </a:r>
            <a:r>
              <a:rPr lang="es-ES" i="1" dirty="0" err="1"/>
              <a:t>kinasa</a:t>
            </a:r>
            <a:r>
              <a:rPr lang="es-ES" i="1" dirty="0"/>
              <a:t> del EGFR (</a:t>
            </a:r>
            <a:r>
              <a:rPr lang="es-ES" i="1" dirty="0" err="1"/>
              <a:t>TKIs</a:t>
            </a:r>
            <a:r>
              <a:rPr lang="es-ES" i="1" dirty="0"/>
              <a:t>): </a:t>
            </a:r>
            <a:r>
              <a:rPr lang="es-ES" sz="1800" i="1" dirty="0">
                <a:solidFill>
                  <a:srgbClr val="FF0000"/>
                </a:solidFill>
              </a:rPr>
              <a:t>Patrón NINE, NO, DAD y NH</a:t>
            </a:r>
            <a:endParaRPr lang="es-ES" i="1" dirty="0"/>
          </a:p>
          <a:p>
            <a:pPr lvl="2"/>
            <a:r>
              <a:rPr lang="es-ES" sz="1600" dirty="0" err="1"/>
              <a:t>Erlotinib</a:t>
            </a:r>
            <a:r>
              <a:rPr lang="es-ES" sz="1600" dirty="0"/>
              <a:t>, </a:t>
            </a:r>
            <a:r>
              <a:rPr lang="es-ES" sz="1600" dirty="0" err="1"/>
              <a:t>gefitinib</a:t>
            </a:r>
            <a:r>
              <a:rPr lang="es-ES" sz="1600" dirty="0"/>
              <a:t>, </a:t>
            </a:r>
            <a:r>
              <a:rPr lang="es-ES" sz="1600" dirty="0" err="1"/>
              <a:t>afatinib</a:t>
            </a:r>
            <a:r>
              <a:rPr lang="es-ES" sz="1600" dirty="0"/>
              <a:t>, </a:t>
            </a:r>
            <a:r>
              <a:rPr lang="es-ES" sz="1600" dirty="0" err="1"/>
              <a:t>osimertinib</a:t>
            </a:r>
            <a:r>
              <a:rPr lang="es-ES" sz="1600" dirty="0"/>
              <a:t>  (CPNM avanzado)</a:t>
            </a:r>
          </a:p>
          <a:p>
            <a:pPr lvl="2"/>
            <a:endParaRPr lang="es-ES" sz="1600" dirty="0"/>
          </a:p>
          <a:p>
            <a:pPr lvl="1"/>
            <a:r>
              <a:rPr lang="es-ES" i="1" dirty="0"/>
              <a:t>Inhibidores de la proteína </a:t>
            </a:r>
            <a:r>
              <a:rPr lang="es-ES" i="1" dirty="0" err="1"/>
              <a:t>mTOR</a:t>
            </a:r>
            <a:r>
              <a:rPr lang="es-ES" i="1" dirty="0"/>
              <a:t>: </a:t>
            </a:r>
            <a:r>
              <a:rPr lang="es-ES" i="1" dirty="0">
                <a:solidFill>
                  <a:srgbClr val="FF0000"/>
                </a:solidFill>
              </a:rPr>
              <a:t>Patrón  NO  y  NINE</a:t>
            </a:r>
          </a:p>
          <a:p>
            <a:pPr lvl="2"/>
            <a:r>
              <a:rPr lang="es-ES" sz="1600" dirty="0" err="1"/>
              <a:t>Everolimus</a:t>
            </a:r>
            <a:r>
              <a:rPr lang="es-ES" sz="1600" dirty="0"/>
              <a:t>: tumores neuroendocrinos GI o pulmonares</a:t>
            </a:r>
          </a:p>
          <a:p>
            <a:pPr lvl="2"/>
            <a:r>
              <a:rPr lang="es-ES" sz="1600" dirty="0"/>
              <a:t> </a:t>
            </a:r>
            <a:r>
              <a:rPr lang="es-ES" sz="1600" dirty="0" err="1"/>
              <a:t>temsirolimus</a:t>
            </a:r>
            <a:r>
              <a:rPr lang="es-ES" sz="1600" dirty="0"/>
              <a:t>: tumor renal avanzado</a:t>
            </a:r>
          </a:p>
          <a:p>
            <a:pPr lvl="2"/>
            <a:endParaRPr lang="es-ES" sz="1600" dirty="0"/>
          </a:p>
          <a:p>
            <a:pPr lvl="1"/>
            <a:r>
              <a:rPr lang="es-ES" i="1" dirty="0"/>
              <a:t>Anticuerpo monoclonal CD20:  </a:t>
            </a:r>
            <a:r>
              <a:rPr lang="es-ES" i="1" dirty="0">
                <a:solidFill>
                  <a:srgbClr val="FF0000"/>
                </a:solidFill>
              </a:rPr>
              <a:t>Patrón DAD</a:t>
            </a:r>
          </a:p>
          <a:p>
            <a:pPr lvl="2"/>
            <a:r>
              <a:rPr lang="es-ES" sz="1600" dirty="0" err="1"/>
              <a:t>Rituximab</a:t>
            </a:r>
            <a:r>
              <a:rPr lang="es-ES" sz="1600" dirty="0"/>
              <a:t> (LNH,LLC, enfermedad autoinmune como AR)</a:t>
            </a:r>
          </a:p>
          <a:p>
            <a:pPr lvl="2"/>
            <a:endParaRPr lang="es-ES" sz="1600" dirty="0"/>
          </a:p>
          <a:p>
            <a:pPr lvl="1"/>
            <a:r>
              <a:rPr lang="es-ES" dirty="0"/>
              <a:t>Inhibidores ALK: </a:t>
            </a:r>
            <a:r>
              <a:rPr lang="es-ES" i="1" dirty="0">
                <a:solidFill>
                  <a:srgbClr val="FF0000"/>
                </a:solidFill>
              </a:rPr>
              <a:t>Patrón NO y DAD</a:t>
            </a:r>
          </a:p>
          <a:p>
            <a:pPr lvl="2"/>
            <a:r>
              <a:rPr lang="es-ES" sz="1600" dirty="0" err="1"/>
              <a:t>Crizotinib</a:t>
            </a:r>
            <a:r>
              <a:rPr lang="es-ES" sz="1600" dirty="0"/>
              <a:t> (CPNM avanzado): </a:t>
            </a:r>
            <a:r>
              <a:rPr lang="es-ES" sz="1600" i="1" dirty="0">
                <a:solidFill>
                  <a:srgbClr val="FF0000"/>
                </a:solidFill>
              </a:rPr>
              <a:t>Patrón DAD	</a:t>
            </a:r>
          </a:p>
          <a:p>
            <a:pPr lvl="3"/>
            <a:r>
              <a:rPr lang="es-ES" sz="1400" dirty="0"/>
              <a:t>Factores de riesgo neumonitis: &gt;=55 años, fumador, derrame, EPID previa</a:t>
            </a:r>
          </a:p>
          <a:p>
            <a:pPr lvl="2"/>
            <a:r>
              <a:rPr lang="es-ES" sz="1600" dirty="0" err="1"/>
              <a:t>ceritinib</a:t>
            </a:r>
            <a:r>
              <a:rPr lang="es-ES" sz="1600" dirty="0"/>
              <a:t>, </a:t>
            </a:r>
            <a:r>
              <a:rPr lang="es-ES" sz="1600" dirty="0" err="1"/>
              <a:t>brigatinib</a:t>
            </a:r>
            <a:r>
              <a:rPr lang="es-ES" sz="1600" dirty="0"/>
              <a:t>, </a:t>
            </a:r>
            <a:r>
              <a:rPr lang="es-ES" sz="1600" dirty="0" err="1"/>
              <a:t>alectinib</a:t>
            </a:r>
            <a:endParaRPr lang="es-ES" sz="1600" dirty="0"/>
          </a:p>
          <a:p>
            <a:pPr lvl="2"/>
            <a:endParaRPr lang="es-ES" sz="1600" dirty="0"/>
          </a:p>
          <a:p>
            <a:r>
              <a:rPr lang="es-ES" b="1" dirty="0"/>
              <a:t>Inmunoterapia: </a:t>
            </a:r>
            <a:r>
              <a:rPr lang="es-ES" dirty="0"/>
              <a:t>neoplasia pulmonar, vesical, cabeza y cuello y melanoma</a:t>
            </a:r>
          </a:p>
          <a:p>
            <a:pPr lvl="1"/>
            <a:r>
              <a:rPr lang="es-ES" dirty="0"/>
              <a:t>Inhibidores PD-1: </a:t>
            </a:r>
            <a:r>
              <a:rPr lang="es-ES" dirty="0" err="1"/>
              <a:t>nivolumab</a:t>
            </a:r>
            <a:r>
              <a:rPr lang="es-ES" dirty="0"/>
              <a:t>, </a:t>
            </a:r>
            <a:r>
              <a:rPr lang="es-ES" dirty="0" err="1"/>
              <a:t>pembrolizumab</a:t>
            </a:r>
            <a:endParaRPr lang="es-ES" dirty="0"/>
          </a:p>
          <a:p>
            <a:pPr lvl="1"/>
            <a:r>
              <a:rPr lang="es-ES" dirty="0"/>
              <a:t>Inhibidores PD-L1: atezolizumab, </a:t>
            </a:r>
            <a:r>
              <a:rPr lang="es-ES" dirty="0" err="1"/>
              <a:t>durvalumab</a:t>
            </a:r>
            <a:r>
              <a:rPr lang="es-ES" dirty="0"/>
              <a:t>, </a:t>
            </a:r>
            <a:r>
              <a:rPr lang="es-ES" dirty="0" err="1"/>
              <a:t>avelumab</a:t>
            </a:r>
            <a:endParaRPr lang="es-ES" dirty="0"/>
          </a:p>
          <a:p>
            <a:pPr lvl="1"/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A71522A-72AA-390F-859C-6E51D1834B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11306430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65AFE5-FE1C-28D3-9928-2981D9133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312" y="130919"/>
            <a:ext cx="8424936" cy="836712"/>
          </a:xfrm>
        </p:spPr>
        <p:txBody>
          <a:bodyPr/>
          <a:lstStyle/>
          <a:p>
            <a:r>
              <a:rPr lang="es-ES" sz="2400" dirty="0"/>
              <a:t>Inhibidores de la </a:t>
            </a:r>
            <a:r>
              <a:rPr lang="es-ES" sz="2400" dirty="0" err="1"/>
              <a:t>tirosin</a:t>
            </a:r>
            <a:r>
              <a:rPr lang="es-ES" sz="2400" dirty="0"/>
              <a:t> </a:t>
            </a:r>
            <a:r>
              <a:rPr lang="es-ES" sz="2400" dirty="0" err="1"/>
              <a:t>kinasa</a:t>
            </a:r>
            <a:r>
              <a:rPr lang="es-ES" sz="2400" dirty="0"/>
              <a:t> del EGFR (</a:t>
            </a:r>
            <a:r>
              <a:rPr lang="es-ES" sz="2400" dirty="0" err="1"/>
              <a:t>TKIs</a:t>
            </a:r>
            <a:r>
              <a:rPr lang="es-ES" sz="2400" dirty="0"/>
              <a:t>):</a:t>
            </a:r>
            <a:br>
              <a:rPr lang="es-ES" i="1" dirty="0"/>
            </a:br>
            <a:endParaRPr lang="es-E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6D6BDFD-0D16-F1D5-C4F5-D39B169AA69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s-ES" sz="1800" dirty="0"/>
              <a:t>Patrón radiológico: NINE, NO, DAD y NH.</a:t>
            </a:r>
          </a:p>
          <a:p>
            <a:pPr marL="0" indent="0">
              <a:buNone/>
            </a:pPr>
            <a:endParaRPr lang="es-ES" sz="1800" dirty="0"/>
          </a:p>
          <a:p>
            <a:r>
              <a:rPr lang="es-ES" sz="1800" dirty="0"/>
              <a:t>Mal pronóstico: intervalo corto entre inicio tratamiento y síntomas, patrón DAD, EPID previa.</a:t>
            </a:r>
          </a:p>
          <a:p>
            <a:pPr marL="0" indent="0">
              <a:buNone/>
            </a:pPr>
            <a:endParaRPr lang="es-ES" sz="1800" dirty="0"/>
          </a:p>
          <a:p>
            <a:r>
              <a:rPr lang="es-ES" sz="1800" i="1" dirty="0"/>
              <a:t>Opacidades pulmonares transitorias asintomáticas:</a:t>
            </a:r>
          </a:p>
          <a:p>
            <a:pPr lvl="1"/>
            <a:r>
              <a:rPr lang="es-ES" sz="1600" i="1" dirty="0"/>
              <a:t>20% de CPNM tratados con </a:t>
            </a:r>
            <a:r>
              <a:rPr lang="es-ES" sz="1600" i="1" dirty="0" err="1"/>
              <a:t>osimertinib</a:t>
            </a:r>
            <a:r>
              <a:rPr lang="es-ES" sz="1600" i="1" dirty="0"/>
              <a:t>.</a:t>
            </a:r>
          </a:p>
          <a:p>
            <a:pPr lvl="1"/>
            <a:r>
              <a:rPr lang="es-ES" sz="1600" i="1" dirty="0"/>
              <a:t>Patrón de eosinofilia pulmonar simple.</a:t>
            </a:r>
          </a:p>
          <a:p>
            <a:pPr lvl="1"/>
            <a:r>
              <a:rPr lang="es-ES" sz="1600" i="1" dirty="0"/>
              <a:t>Resolución espontánea sin retirada del fármaco.</a:t>
            </a:r>
            <a:endParaRPr lang="es-ES" sz="1600" dirty="0"/>
          </a:p>
          <a:p>
            <a:pPr marL="266700" lvl="1" indent="0">
              <a:buNone/>
            </a:pPr>
            <a:endParaRPr lang="es-ES" dirty="0"/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A162AF1D-0724-0CA8-BED9-F1DB9029B8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586" y="1088869"/>
            <a:ext cx="4038600" cy="2369586"/>
          </a:xfr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5B8C2E5-EE5A-5686-60FC-F4B691A04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16745685-A3A7-4082-DC26-11C076CED7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1335" y="3825279"/>
            <a:ext cx="325421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38631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4EA78A-F4C3-ED05-CDED-D81E4FB578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b="1" dirty="0"/>
              <a:t>Inmunoterapia</a:t>
            </a:r>
            <a:r>
              <a:rPr lang="es-ES" sz="2400" dirty="0"/>
              <a:t>: Inhibidores PD-1 y PD-L1</a:t>
            </a:r>
            <a:endParaRPr lang="es-ES" sz="28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2F3285-6447-3015-F1BA-65A6120408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340174"/>
            <a:ext cx="8218487" cy="4968551"/>
          </a:xfrm>
        </p:spPr>
        <p:txBody>
          <a:bodyPr/>
          <a:lstStyle/>
          <a:p>
            <a:r>
              <a:rPr lang="es-ES" dirty="0"/>
              <a:t>Distintos estudios:</a:t>
            </a:r>
          </a:p>
          <a:p>
            <a:pPr lvl="1"/>
            <a:r>
              <a:rPr lang="es-ES" dirty="0"/>
              <a:t>Patrón NO más común.</a:t>
            </a:r>
          </a:p>
          <a:p>
            <a:pPr lvl="1"/>
            <a:r>
              <a:rPr lang="es-ES" dirty="0"/>
              <a:t>Patrón  NO más común seguido de NINE, NH y DAD.</a:t>
            </a:r>
          </a:p>
          <a:p>
            <a:pPr marL="266700" lvl="1" indent="0">
              <a:buNone/>
            </a:pPr>
            <a:endParaRPr lang="es-ES" dirty="0"/>
          </a:p>
          <a:p>
            <a:r>
              <a:rPr lang="es-ES" dirty="0"/>
              <a:t>Patrón radiológico-grado de toxicidad (criterios comunes de toxicidad):</a:t>
            </a:r>
          </a:p>
          <a:p>
            <a:pPr lvl="1"/>
            <a:r>
              <a:rPr lang="es-ES" dirty="0"/>
              <a:t>Grado más alto: patrón DAD  seguido de NO</a:t>
            </a:r>
          </a:p>
          <a:p>
            <a:pPr lvl="1"/>
            <a:r>
              <a:rPr lang="es-ES" dirty="0"/>
              <a:t>Bajo grado:  NINE y NH</a:t>
            </a:r>
          </a:p>
          <a:p>
            <a:pPr lvl="1"/>
            <a:r>
              <a:rPr lang="es-ES" dirty="0"/>
              <a:t>→ Utilidad del TC en la gradación de la toxicidad pulmonar</a:t>
            </a:r>
          </a:p>
          <a:p>
            <a:pPr lvl="1"/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1191D275-BFFC-BACF-E927-80FF399344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5895005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98CA71-B91D-855B-65FE-6CBF16F05A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45501"/>
            <a:ext cx="8784976" cy="836712"/>
          </a:xfrm>
        </p:spPr>
        <p:txBody>
          <a:bodyPr/>
          <a:lstStyle/>
          <a:p>
            <a:r>
              <a:rPr lang="es-ES" sz="2400" dirty="0"/>
              <a:t>TERAPIA ANTIMICROBIANA: NITROFURANTOÍNA, Profilaxis de ITU</a:t>
            </a:r>
            <a:br>
              <a:rPr lang="es-ES" sz="2400" dirty="0"/>
            </a:br>
            <a:endParaRPr lang="es-ES" sz="24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C614B05-F213-BAEB-FBFB-09C89F8D77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-180528" y="847284"/>
            <a:ext cx="4676328" cy="4968553"/>
          </a:xfrm>
        </p:spPr>
        <p:txBody>
          <a:bodyPr/>
          <a:lstStyle/>
          <a:p>
            <a:pPr marL="0" indent="0">
              <a:buNone/>
            </a:pPr>
            <a:endParaRPr lang="es-ES" dirty="0"/>
          </a:p>
          <a:p>
            <a:pPr lvl="1"/>
            <a:r>
              <a:rPr lang="es-ES" dirty="0"/>
              <a:t>Más frecuente : Aguda: entre 1-2 semanas</a:t>
            </a:r>
          </a:p>
          <a:p>
            <a:pPr lvl="2"/>
            <a:r>
              <a:rPr lang="es-ES" dirty="0"/>
              <a:t>Fiebre, disnea, tos, eosinofilia periférica</a:t>
            </a:r>
          </a:p>
          <a:p>
            <a:pPr lvl="2"/>
            <a:r>
              <a:rPr lang="es-ES" dirty="0"/>
              <a:t>Vidrio deslustrado de distribución difusa</a:t>
            </a:r>
          </a:p>
          <a:p>
            <a:pPr lvl="2"/>
            <a:r>
              <a:rPr lang="es-ES" dirty="0"/>
              <a:t>Derrame pleural</a:t>
            </a:r>
          </a:p>
          <a:p>
            <a:pPr lvl="2"/>
            <a:r>
              <a:rPr lang="es-ES" dirty="0"/>
              <a:t>Resolución días-semanas</a:t>
            </a:r>
          </a:p>
          <a:p>
            <a:pPr lvl="2"/>
            <a:r>
              <a:rPr lang="es-ES" dirty="0"/>
              <a:t>Buen pronóstico con cese del F.</a:t>
            </a:r>
          </a:p>
          <a:p>
            <a:endParaRPr lang="es-ES" dirty="0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90AA8D-A99D-9CCD-9E41-311D8883D5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15820" y="855910"/>
            <a:ext cx="4326632" cy="4968553"/>
          </a:xfrm>
        </p:spPr>
        <p:txBody>
          <a:bodyPr/>
          <a:lstStyle/>
          <a:p>
            <a:pPr lvl="1"/>
            <a:endParaRPr lang="es-ES" dirty="0"/>
          </a:p>
          <a:p>
            <a:pPr lvl="1"/>
            <a:r>
              <a:rPr lang="es-ES" dirty="0"/>
              <a:t>Crónica: meses-años</a:t>
            </a:r>
          </a:p>
          <a:p>
            <a:pPr lvl="2"/>
            <a:r>
              <a:rPr lang="es-ES" dirty="0"/>
              <a:t>Disnea y tos</a:t>
            </a:r>
          </a:p>
          <a:p>
            <a:pPr lvl="2"/>
            <a:r>
              <a:rPr lang="es-ES" dirty="0"/>
              <a:t>Vidrio deslustrado y consolidaciones </a:t>
            </a:r>
          </a:p>
          <a:p>
            <a:pPr marL="539750" lvl="2" indent="0">
              <a:buNone/>
            </a:pPr>
            <a:r>
              <a:rPr lang="es-ES" dirty="0"/>
              <a:t>con o sin patrón reticular y bronquiectasias por tracción</a:t>
            </a:r>
          </a:p>
          <a:p>
            <a:pPr lvl="2"/>
            <a:r>
              <a:rPr lang="es-ES" dirty="0"/>
              <a:t>Resolución semanas-meses</a:t>
            </a:r>
          </a:p>
          <a:p>
            <a:endParaRPr lang="es-ES" dirty="0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395140-4DEF-23DD-A744-EE1E313F5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371600" y="6135546"/>
            <a:ext cx="8208143" cy="359445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</a:rPr>
              <a:t>Nitrofurantoína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4642C2E-633A-B02E-D5D6-3712DBE7E5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3355286"/>
            <a:ext cx="6248400" cy="261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1902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202E14-7965-E098-50E6-F6D7877AC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TERAPIA ANTIARRITIMICA: AMIODARONA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B2E695-9EA9-6729-C957-C20FB0F0E6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117381"/>
            <a:ext cx="3438384" cy="4968551"/>
          </a:xfrm>
        </p:spPr>
        <p:txBody>
          <a:bodyPr/>
          <a:lstStyle/>
          <a:p>
            <a:r>
              <a:rPr lang="es-ES" sz="1800" dirty="0"/>
              <a:t>Compuesto con yodo. Tratamiento de arritmias.</a:t>
            </a:r>
          </a:p>
          <a:p>
            <a:r>
              <a:rPr lang="es-ES" sz="1800" dirty="0"/>
              <a:t>5-10% toxicidad pulmonar, a los meses.</a:t>
            </a:r>
          </a:p>
          <a:p>
            <a:r>
              <a:rPr lang="es-ES" sz="1800" dirty="0"/>
              <a:t>Patrones: </a:t>
            </a:r>
          </a:p>
          <a:p>
            <a:pPr lvl="1"/>
            <a:r>
              <a:rPr lang="es-ES" dirty="0"/>
              <a:t>NINE el más frecuente, entre 6-12 meses de tratamiento</a:t>
            </a:r>
          </a:p>
          <a:p>
            <a:pPr lvl="1"/>
            <a:r>
              <a:rPr lang="es-ES" dirty="0"/>
              <a:t>NO menos frecuente, asociado a NINE:</a:t>
            </a:r>
          </a:p>
          <a:p>
            <a:pPr lvl="2"/>
            <a:r>
              <a:rPr lang="es-ES" dirty="0"/>
              <a:t>Opacidades periféricas de alta atenuación (yodo en NII)</a:t>
            </a:r>
          </a:p>
          <a:p>
            <a:pPr lvl="1"/>
            <a:r>
              <a:rPr lang="es-ES" dirty="0"/>
              <a:t>DAD, eosinofilia pulmonar, hemorragia, nódulo/masa pulmonar</a:t>
            </a:r>
          </a:p>
          <a:p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B6A758-4435-99E8-45E1-018F24937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2548AA9-0A99-3BF5-1B1A-EB31728139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622" y="901999"/>
            <a:ext cx="5256000" cy="1831009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C6D202C-6CF7-812E-DB83-4BE5DD2F8B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622" y="2851420"/>
            <a:ext cx="5256000" cy="185853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826A5A1-F895-728E-6DA4-E7D8E57D7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7622" y="4792492"/>
            <a:ext cx="5256000" cy="1921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5895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202E14-7965-E098-50E6-F6D7877A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7920880" cy="836712"/>
          </a:xfrm>
        </p:spPr>
        <p:txBody>
          <a:bodyPr/>
          <a:lstStyle/>
          <a:p>
            <a:r>
              <a:rPr lang="es-ES" sz="2400" dirty="0"/>
              <a:t>TERAPIA ANTIRREUMÁTICA/ONCOLÓGICA: METROTEXATE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B2E695-9EA9-6729-C957-C20FB0F0E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5-10% de casos; a los meses de inicio de tratamiento.</a:t>
            </a:r>
          </a:p>
          <a:p>
            <a:r>
              <a:rPr lang="es-ES" dirty="0"/>
              <a:t>Patrón radiológico más frecuente: NINE y NH.</a:t>
            </a:r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B6A758-4435-99E8-45E1-018F24937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5B8DCEA4-CE46-1965-72AF-F950C7F371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639" y="2348880"/>
            <a:ext cx="6261100" cy="284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2103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202E14-7965-E098-50E6-F6D7877AC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7920880" cy="836712"/>
          </a:xfrm>
        </p:spPr>
        <p:txBody>
          <a:bodyPr/>
          <a:lstStyle/>
          <a:p>
            <a:r>
              <a:rPr lang="es-ES" sz="2400" dirty="0"/>
              <a:t>TERAPIA ANTIRREUMÁTICA, AGENTES BIOLÓGICOS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B2E695-9EA9-6729-C957-C20FB0F0E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Fármacos ANTI-TNF: causa más frecuente de toxicidad pulmonar.</a:t>
            </a:r>
          </a:p>
          <a:p>
            <a:r>
              <a:rPr lang="es-ES" dirty="0"/>
              <a:t>Patrón radiológico más frecuente: NINE, NO</a:t>
            </a:r>
          </a:p>
          <a:p>
            <a:r>
              <a:rPr lang="es-ES" dirty="0"/>
              <a:t>Otros: similar a sarcoidosis, hemorragia pulmonar.</a:t>
            </a:r>
          </a:p>
          <a:p>
            <a:r>
              <a:rPr lang="es-ES" dirty="0"/>
              <a:t>Patrón de </a:t>
            </a:r>
            <a:r>
              <a:rPr lang="es-ES" dirty="0" err="1"/>
              <a:t>sarcoidoisis</a:t>
            </a:r>
            <a:r>
              <a:rPr lang="es-ES" dirty="0"/>
              <a:t>:</a:t>
            </a:r>
          </a:p>
          <a:p>
            <a:pPr lvl="1"/>
            <a:r>
              <a:rPr lang="es-ES" dirty="0"/>
              <a:t>Fármaco más frecuente </a:t>
            </a:r>
            <a:r>
              <a:rPr lang="es-ES" dirty="0" err="1"/>
              <a:t>Etanercept</a:t>
            </a:r>
            <a:endParaRPr lang="es-ES" sz="2000" dirty="0"/>
          </a:p>
          <a:p>
            <a:pPr lvl="1"/>
            <a:r>
              <a:rPr lang="es-ES" sz="1800" dirty="0" err="1">
                <a:effectLst/>
              </a:rPr>
              <a:t>Patrón</a:t>
            </a:r>
            <a:r>
              <a:rPr lang="es-ES" sz="1800" dirty="0">
                <a:effectLst/>
              </a:rPr>
              <a:t> </a:t>
            </a:r>
            <a:r>
              <a:rPr lang="es-ES" sz="1800" dirty="0" err="1">
                <a:effectLst/>
              </a:rPr>
              <a:t>micronodular</a:t>
            </a:r>
            <a:r>
              <a:rPr lang="es-ES" sz="1800" dirty="0">
                <a:effectLst/>
              </a:rPr>
              <a:t> asociado a opacidades en vidrio deslustrado de predominio en campos pulmonares superiores y medios.</a:t>
            </a:r>
            <a:endParaRPr lang="es-ES" dirty="0"/>
          </a:p>
          <a:p>
            <a:pPr lvl="1"/>
            <a:r>
              <a:rPr lang="es-ES" sz="1800" dirty="0">
                <a:effectLst/>
              </a:rPr>
              <a:t>Engrosamientos septales nodulares y engrosamiento nodular de las cisuras.</a:t>
            </a:r>
          </a:p>
          <a:p>
            <a:pPr lvl="1"/>
            <a:r>
              <a:rPr lang="es-ES" sz="1800" dirty="0" err="1">
                <a:effectLst/>
              </a:rPr>
              <a:t>Adenopatías</a:t>
            </a:r>
            <a:r>
              <a:rPr lang="es-ES" sz="1800" dirty="0">
                <a:effectLst/>
              </a:rPr>
              <a:t> </a:t>
            </a:r>
            <a:r>
              <a:rPr lang="es-ES" sz="1800" dirty="0" err="1">
                <a:effectLst/>
              </a:rPr>
              <a:t>mediastínicas</a:t>
            </a:r>
            <a:r>
              <a:rPr lang="es-ES" sz="1800" dirty="0">
                <a:effectLst/>
              </a:rPr>
              <a:t> e hiliares bilaterales. </a:t>
            </a:r>
            <a:endParaRPr lang="es-ES" dirty="0"/>
          </a:p>
          <a:p>
            <a:endParaRPr lang="es-ES" dirty="0"/>
          </a:p>
          <a:p>
            <a:endParaRPr lang="es-ES" dirty="0"/>
          </a:p>
          <a:p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B6A758-4435-99E8-45E1-018F24937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18C5CB1-A238-9D44-53ED-B295E321E8A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67"/>
          <a:stretch/>
        </p:blipFill>
        <p:spPr>
          <a:xfrm>
            <a:off x="84502" y="4379918"/>
            <a:ext cx="3204102" cy="1944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912BE43-682D-2804-0E1B-C3839899C3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00" y="4394251"/>
            <a:ext cx="2734775" cy="194400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91FBB23-B1BD-009E-E5AB-E0C70CD957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19"/>
          <a:stretch/>
        </p:blipFill>
        <p:spPr>
          <a:xfrm>
            <a:off x="3347864" y="4394251"/>
            <a:ext cx="2992113" cy="19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76018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202E14-7965-E098-50E6-F6D7877AC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DIAGNÓSTICO DIFERENCIAL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B2E695-9EA9-6729-C957-C20FB0F0E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Infección:</a:t>
            </a:r>
          </a:p>
          <a:p>
            <a:pPr lvl="1"/>
            <a:r>
              <a:rPr lang="es-ES" dirty="0"/>
              <a:t>Neumonía lobar </a:t>
            </a:r>
          </a:p>
          <a:p>
            <a:pPr lvl="1"/>
            <a:r>
              <a:rPr lang="es-ES" dirty="0"/>
              <a:t>bronconeumonía</a:t>
            </a:r>
          </a:p>
          <a:p>
            <a:pPr lvl="1"/>
            <a:r>
              <a:rPr lang="es-ES" dirty="0"/>
              <a:t>patrón intersticial</a:t>
            </a:r>
          </a:p>
          <a:p>
            <a:pPr lvl="1"/>
            <a:r>
              <a:rPr lang="es-ES" dirty="0"/>
              <a:t>neumonía atípica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B6A758-4435-99E8-45E1-018F24937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51FEC6A-EA38-A0A0-4F60-7E700AB0262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3" r="14766"/>
          <a:stretch/>
        </p:blipFill>
        <p:spPr>
          <a:xfrm>
            <a:off x="3707904" y="1475528"/>
            <a:ext cx="5256584" cy="442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33595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202E14-7965-E098-50E6-F6D7877AC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DIAGNÓSTICO DIFERENCIAL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B2E695-9EA9-6729-C957-C20FB0F0E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Hemorragia alveolar difusa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B6A758-4435-99E8-45E1-018F24937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D28ECC2-A6C3-4564-4A02-3DBA3A74E8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9" r="49971" b="63954"/>
          <a:stretch/>
        </p:blipFill>
        <p:spPr>
          <a:xfrm>
            <a:off x="1764000" y="2044262"/>
            <a:ext cx="2808000" cy="182980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82DF1BE-D4A2-51A6-367F-55DFA23F6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50" t="-1447" r="18250" b="65401"/>
          <a:stretch/>
        </p:blipFill>
        <p:spPr>
          <a:xfrm>
            <a:off x="5004048" y="1972191"/>
            <a:ext cx="2808000" cy="182980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7755797A-038C-C743-9BB3-5D18AA1000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86" t="36046" r="51126" b="26534"/>
          <a:stretch/>
        </p:blipFill>
        <p:spPr>
          <a:xfrm>
            <a:off x="3491880" y="3970908"/>
            <a:ext cx="2664296" cy="189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9368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B202E14-7965-E098-50E6-F6D7877AC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DIAGNÓSTICO DIFERENCIAL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B2E695-9EA9-6729-C957-C20FB0F0E6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Edema pulmonar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B6A758-4435-99E8-45E1-018F24937E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23AF75A5-A9D6-4D24-8ABC-3E3196F19A9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8500" b="73969"/>
          <a:stretch/>
        </p:blipFill>
        <p:spPr>
          <a:xfrm>
            <a:off x="654710" y="2471301"/>
            <a:ext cx="7834579" cy="1843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4263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7E2FD8-97C3-B4DA-DC6F-3DF1084E43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INTRODUCCIÓN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78EBE4D-9D15-873E-CF06-5CB5FEE616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544" y="1484784"/>
            <a:ext cx="8218487" cy="4968551"/>
          </a:xfrm>
        </p:spPr>
        <p:txBody>
          <a:bodyPr/>
          <a:lstStyle/>
          <a:p>
            <a:r>
              <a:rPr lang="es-ES" dirty="0"/>
              <a:t>Fármacos más comunes:</a:t>
            </a:r>
          </a:p>
          <a:p>
            <a:pPr lvl="1"/>
            <a:r>
              <a:rPr lang="es-ES" dirty="0"/>
              <a:t>Antineoplásicos, antirreumáticos, antiarrítmicos, antimicrobianos.</a:t>
            </a:r>
          </a:p>
          <a:p>
            <a:pPr marL="266700" lvl="1" indent="0">
              <a:buNone/>
            </a:pPr>
            <a:endParaRPr lang="es-ES" dirty="0"/>
          </a:p>
          <a:p>
            <a:r>
              <a:rPr lang="es-ES" dirty="0"/>
              <a:t>Aportación de TCAR:</a:t>
            </a:r>
          </a:p>
          <a:p>
            <a:pPr lvl="1"/>
            <a:r>
              <a:rPr lang="es-ES" dirty="0"/>
              <a:t>+ CIV</a:t>
            </a:r>
          </a:p>
          <a:p>
            <a:pPr lvl="1"/>
            <a:r>
              <a:rPr lang="es-ES" dirty="0"/>
              <a:t>Extensión, distribución y patrón de la enfermedad.</a:t>
            </a:r>
          </a:p>
          <a:p>
            <a:pPr lvl="1"/>
            <a:r>
              <a:rPr lang="es-ES" dirty="0"/>
              <a:t>Etiología alternativa.</a:t>
            </a:r>
          </a:p>
          <a:p>
            <a:pPr lvl="1"/>
            <a:r>
              <a:rPr lang="es-ES" dirty="0"/>
              <a:t>Diagnóstico incidental (1/3 asintomáticos, seguimiento cáncer).</a:t>
            </a:r>
          </a:p>
          <a:p>
            <a:pPr lvl="1"/>
            <a:r>
              <a:rPr lang="es-ES" dirty="0"/>
              <a:t>Hallazgos no específicos para un determinado fármaco.</a:t>
            </a:r>
          </a:p>
          <a:p>
            <a:pPr lvl="1"/>
            <a:r>
              <a:rPr lang="es-ES" dirty="0"/>
              <a:t>Cada F puede asociar múltiples patrones.</a:t>
            </a:r>
          </a:p>
          <a:p>
            <a:pPr lvl="1"/>
            <a:r>
              <a:rPr lang="es-ES" dirty="0"/>
              <a:t>Hallazgos indistinguibles de algunas infecciones y de otras  causas de EPID.</a:t>
            </a:r>
          </a:p>
          <a:p>
            <a:pPr lvl="1"/>
            <a:r>
              <a:rPr lang="es-ES" dirty="0"/>
              <a:t>Seguimiento: síntomas, respuesta a tratamiento.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2ABA16BE-0395-A31A-BAAD-9CA2739121C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4739474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FB564B-3345-0E28-22E8-EABA0082F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DIAGNÓSTICO DIFERENCIAL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A3E482-DA48-377D-865B-86F61910E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Neumonitis tras radiación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5E4B2D-A78D-6208-BBDF-11FC8B040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F89F610-ECC8-1385-DD69-5E1DD6A7223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r="18500" b="41430"/>
          <a:stretch/>
        </p:blipFill>
        <p:spPr>
          <a:xfrm>
            <a:off x="1172000" y="1916832"/>
            <a:ext cx="6800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43289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FB564B-3345-0E28-22E8-EABA0082F2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DIAGNÓSTICO DIFERENCIAL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A3E482-DA48-377D-865B-86F61910E8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 dirty="0"/>
              <a:t>Linfangitis carcinomatosa pulmonar</a:t>
            </a: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C5E4B2D-A78D-6208-BBDF-11FC8B040B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095B57B2-9382-5248-3F31-A8494242EB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8" r="19426" b="55645"/>
          <a:stretch/>
        </p:blipFill>
        <p:spPr>
          <a:xfrm>
            <a:off x="1696107" y="2277280"/>
            <a:ext cx="5751785" cy="2375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20198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69086B-D261-98DF-932F-BE47EF051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BIBLIOGRAFÍA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9D640C1-FB9F-B2C9-7973-7F145BFC5B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1" y="1337833"/>
            <a:ext cx="8218487" cy="4968551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s-ES" sz="2200" b="0" i="0" strike="noStrike" dirty="0" err="1">
                <a:solidFill>
                  <a:srgbClr val="212121"/>
                </a:solidFill>
                <a:effectLst/>
              </a:rPr>
              <a:t>Spagnolo</a:t>
            </a:r>
            <a:r>
              <a:rPr lang="es-ES" sz="2200" b="0" i="0" strike="noStrike" dirty="0">
                <a:solidFill>
                  <a:srgbClr val="212121"/>
                </a:solidFill>
                <a:effectLst/>
              </a:rPr>
              <a:t> P, et al. </a:t>
            </a:r>
            <a:r>
              <a:rPr lang="es-ES" sz="2200" b="0" i="0" strike="noStrike" dirty="0" err="1">
                <a:solidFill>
                  <a:srgbClr val="212121"/>
                </a:solidFill>
                <a:effectLst/>
              </a:rPr>
              <a:t>Drug-induced</a:t>
            </a:r>
            <a:r>
              <a:rPr lang="es-ES" sz="2200" b="0" i="0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2200" b="0" i="0" strike="noStrike" dirty="0" err="1">
                <a:solidFill>
                  <a:srgbClr val="212121"/>
                </a:solidFill>
                <a:effectLst/>
              </a:rPr>
              <a:t>interstitial</a:t>
            </a:r>
            <a:r>
              <a:rPr lang="es-ES" sz="2200" b="0" i="0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2200" b="0" i="0" strike="noStrike" dirty="0" err="1">
                <a:solidFill>
                  <a:srgbClr val="212121"/>
                </a:solidFill>
                <a:effectLst/>
              </a:rPr>
              <a:t>lung</a:t>
            </a:r>
            <a:r>
              <a:rPr lang="es-ES" sz="2200" b="0" i="0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2200" b="0" i="0" strike="noStrike" dirty="0" err="1">
                <a:solidFill>
                  <a:srgbClr val="212121"/>
                </a:solidFill>
                <a:effectLst/>
              </a:rPr>
              <a:t>disease</a:t>
            </a:r>
            <a:r>
              <a:rPr lang="es-ES" sz="2200" b="0" i="0" strike="noStrike" dirty="0">
                <a:solidFill>
                  <a:srgbClr val="212121"/>
                </a:solidFill>
                <a:effectLst/>
              </a:rPr>
              <a:t>. </a:t>
            </a:r>
            <a:r>
              <a:rPr lang="es-ES" sz="2200" b="0" i="0" strike="noStrike" dirty="0" err="1">
                <a:solidFill>
                  <a:srgbClr val="212121"/>
                </a:solidFill>
                <a:effectLst/>
              </a:rPr>
              <a:t>Eur</a:t>
            </a:r>
            <a:r>
              <a:rPr lang="es-ES" sz="2200" b="0" i="0" strike="noStrike" dirty="0">
                <a:solidFill>
                  <a:srgbClr val="212121"/>
                </a:solidFill>
                <a:effectLst/>
              </a:rPr>
              <a:t> </a:t>
            </a:r>
            <a:r>
              <a:rPr lang="es-ES" sz="2200" b="0" i="0" strike="noStrike" dirty="0" err="1">
                <a:solidFill>
                  <a:srgbClr val="212121"/>
                </a:solidFill>
                <a:effectLst/>
              </a:rPr>
              <a:t>Respir</a:t>
            </a:r>
            <a:r>
              <a:rPr lang="es-ES" sz="2200" b="0" i="0" strike="noStrike" dirty="0">
                <a:solidFill>
                  <a:srgbClr val="212121"/>
                </a:solidFill>
                <a:effectLst/>
              </a:rPr>
              <a:t> J. 2022 Oct 27;60(4</a:t>
            </a:r>
            <a:r>
              <a:rPr lang="es-ES" sz="2200" b="0" i="0" strike="noStrike">
                <a:solidFill>
                  <a:srgbClr val="212121"/>
                </a:solidFill>
                <a:effectLst/>
              </a:rPr>
              <a:t>):2102776.</a:t>
            </a:r>
            <a:endParaRPr lang="es-ES" sz="2200" b="0" i="0" strike="noStrike" dirty="0">
              <a:solidFill>
                <a:srgbClr val="212121"/>
              </a:solidFill>
              <a:effectLst/>
            </a:endParaRPr>
          </a:p>
          <a:p>
            <a:pPr algn="l"/>
            <a:endParaRPr lang="es-ES" sz="2200" b="0" i="0" strike="noStrike" dirty="0">
              <a:solidFill>
                <a:srgbClr val="212121"/>
              </a:solidFill>
              <a:effectLst/>
            </a:endParaRPr>
          </a:p>
          <a:p>
            <a:r>
              <a:rPr lang="es-ES" sz="2200" dirty="0" err="1">
                <a:solidFill>
                  <a:srgbClr val="212121"/>
                </a:solidFill>
              </a:rPr>
              <a:t>Johkoh</a:t>
            </a:r>
            <a:r>
              <a:rPr lang="es-ES" sz="2200" dirty="0">
                <a:solidFill>
                  <a:srgbClr val="212121"/>
                </a:solidFill>
              </a:rPr>
              <a:t> T, Lee KS et al. </a:t>
            </a:r>
            <a:r>
              <a:rPr lang="es-ES" sz="2200" dirty="0" err="1">
                <a:solidFill>
                  <a:srgbClr val="212121"/>
                </a:solidFill>
              </a:rPr>
              <a:t>Chest</a:t>
            </a:r>
            <a:r>
              <a:rPr lang="es-ES" sz="2200" dirty="0">
                <a:solidFill>
                  <a:srgbClr val="212121"/>
                </a:solidFill>
              </a:rPr>
              <a:t> CT Diagnosis and </a:t>
            </a:r>
            <a:r>
              <a:rPr lang="es-ES" sz="2200" dirty="0" err="1">
                <a:solidFill>
                  <a:srgbClr val="212121"/>
                </a:solidFill>
              </a:rPr>
              <a:t>Clinical</a:t>
            </a:r>
            <a:r>
              <a:rPr lang="es-ES" sz="2200" dirty="0">
                <a:solidFill>
                  <a:srgbClr val="212121"/>
                </a:solidFill>
              </a:rPr>
              <a:t> Management </a:t>
            </a:r>
            <a:r>
              <a:rPr lang="es-ES" sz="2200" dirty="0" err="1">
                <a:solidFill>
                  <a:srgbClr val="212121"/>
                </a:solidFill>
              </a:rPr>
              <a:t>of</a:t>
            </a:r>
            <a:r>
              <a:rPr lang="es-ES" sz="2200" dirty="0">
                <a:solidFill>
                  <a:srgbClr val="212121"/>
                </a:solidFill>
              </a:rPr>
              <a:t> </a:t>
            </a:r>
            <a:r>
              <a:rPr lang="es-ES" sz="2200" dirty="0" err="1">
                <a:solidFill>
                  <a:srgbClr val="212121"/>
                </a:solidFill>
              </a:rPr>
              <a:t>Drug-related</a:t>
            </a:r>
            <a:r>
              <a:rPr lang="es-ES" sz="2200" dirty="0">
                <a:solidFill>
                  <a:srgbClr val="212121"/>
                </a:solidFill>
              </a:rPr>
              <a:t> </a:t>
            </a:r>
            <a:r>
              <a:rPr lang="es-ES" sz="2200" dirty="0" err="1">
                <a:solidFill>
                  <a:srgbClr val="212121"/>
                </a:solidFill>
              </a:rPr>
              <a:t>Pneumonitis</a:t>
            </a:r>
            <a:r>
              <a:rPr lang="es-ES" sz="2200" dirty="0">
                <a:solidFill>
                  <a:srgbClr val="212121"/>
                </a:solidFill>
              </a:rPr>
              <a:t> in </a:t>
            </a:r>
            <a:r>
              <a:rPr lang="es-ES" sz="2200" dirty="0" err="1">
                <a:solidFill>
                  <a:srgbClr val="212121"/>
                </a:solidFill>
              </a:rPr>
              <a:t>Patients</a:t>
            </a:r>
            <a:r>
              <a:rPr lang="es-ES" sz="2200" dirty="0">
                <a:solidFill>
                  <a:srgbClr val="212121"/>
                </a:solidFill>
              </a:rPr>
              <a:t> </a:t>
            </a:r>
            <a:r>
              <a:rPr lang="es-ES" sz="2200" dirty="0" err="1">
                <a:solidFill>
                  <a:srgbClr val="212121"/>
                </a:solidFill>
              </a:rPr>
              <a:t>Receiving</a:t>
            </a:r>
            <a:r>
              <a:rPr lang="es-ES" sz="2200" dirty="0">
                <a:solidFill>
                  <a:srgbClr val="212121"/>
                </a:solidFill>
              </a:rPr>
              <a:t> Molecular Targeting </a:t>
            </a:r>
            <a:r>
              <a:rPr lang="es-ES" sz="2200" dirty="0" err="1">
                <a:solidFill>
                  <a:srgbClr val="212121"/>
                </a:solidFill>
              </a:rPr>
              <a:t>Agents</a:t>
            </a:r>
            <a:r>
              <a:rPr lang="es-ES" sz="2200" dirty="0">
                <a:solidFill>
                  <a:srgbClr val="212121"/>
                </a:solidFill>
              </a:rPr>
              <a:t> and </a:t>
            </a:r>
            <a:r>
              <a:rPr lang="es-ES" sz="2200" dirty="0" err="1">
                <a:solidFill>
                  <a:srgbClr val="212121"/>
                </a:solidFill>
              </a:rPr>
              <a:t>Immune</a:t>
            </a:r>
            <a:r>
              <a:rPr lang="es-ES" sz="2200" dirty="0">
                <a:solidFill>
                  <a:srgbClr val="212121"/>
                </a:solidFill>
              </a:rPr>
              <a:t> </a:t>
            </a:r>
            <a:r>
              <a:rPr lang="es-ES" sz="2200" dirty="0" err="1">
                <a:solidFill>
                  <a:srgbClr val="212121"/>
                </a:solidFill>
              </a:rPr>
              <a:t>Checkpoint</a:t>
            </a:r>
            <a:r>
              <a:rPr lang="es-ES" sz="2200" dirty="0">
                <a:solidFill>
                  <a:srgbClr val="212121"/>
                </a:solidFill>
              </a:rPr>
              <a:t> </a:t>
            </a:r>
            <a:r>
              <a:rPr lang="es-ES" sz="2200" dirty="0" err="1">
                <a:solidFill>
                  <a:srgbClr val="212121"/>
                </a:solidFill>
              </a:rPr>
              <a:t>Inhibitors</a:t>
            </a:r>
            <a:r>
              <a:rPr lang="es-ES" sz="2200" dirty="0">
                <a:solidFill>
                  <a:srgbClr val="212121"/>
                </a:solidFill>
              </a:rPr>
              <a:t>: A Position </a:t>
            </a:r>
            <a:r>
              <a:rPr lang="es-ES" sz="2200" dirty="0" err="1">
                <a:solidFill>
                  <a:srgbClr val="212121"/>
                </a:solidFill>
              </a:rPr>
              <a:t>Paper</a:t>
            </a:r>
            <a:r>
              <a:rPr lang="es-ES" sz="2200" dirty="0">
                <a:solidFill>
                  <a:srgbClr val="212121"/>
                </a:solidFill>
              </a:rPr>
              <a:t> </a:t>
            </a:r>
            <a:r>
              <a:rPr lang="es-ES" sz="2200" dirty="0" err="1">
                <a:solidFill>
                  <a:srgbClr val="212121"/>
                </a:solidFill>
              </a:rPr>
              <a:t>from</a:t>
            </a:r>
            <a:r>
              <a:rPr lang="es-ES" sz="2200" dirty="0">
                <a:solidFill>
                  <a:srgbClr val="212121"/>
                </a:solidFill>
              </a:rPr>
              <a:t> </a:t>
            </a:r>
            <a:r>
              <a:rPr lang="es-ES" sz="2200" dirty="0" err="1">
                <a:solidFill>
                  <a:srgbClr val="212121"/>
                </a:solidFill>
              </a:rPr>
              <a:t>the</a:t>
            </a:r>
            <a:r>
              <a:rPr lang="es-ES" sz="2200" dirty="0">
                <a:solidFill>
                  <a:srgbClr val="212121"/>
                </a:solidFill>
              </a:rPr>
              <a:t> </a:t>
            </a:r>
            <a:r>
              <a:rPr lang="es-ES" sz="2200" dirty="0" err="1">
                <a:solidFill>
                  <a:srgbClr val="212121"/>
                </a:solidFill>
              </a:rPr>
              <a:t>Fleischner</a:t>
            </a:r>
            <a:r>
              <a:rPr lang="es-ES" sz="2200" dirty="0">
                <a:solidFill>
                  <a:srgbClr val="212121"/>
                </a:solidFill>
              </a:rPr>
              <a:t> </a:t>
            </a:r>
            <a:r>
              <a:rPr lang="es-ES" sz="2200" dirty="0" err="1">
                <a:solidFill>
                  <a:srgbClr val="212121"/>
                </a:solidFill>
              </a:rPr>
              <a:t>Society</a:t>
            </a:r>
            <a:r>
              <a:rPr lang="es-ES" sz="2200" dirty="0">
                <a:solidFill>
                  <a:srgbClr val="212121"/>
                </a:solidFill>
              </a:rPr>
              <a:t>. </a:t>
            </a:r>
            <a:r>
              <a:rPr lang="es-ES" sz="2200" dirty="0" err="1">
                <a:solidFill>
                  <a:srgbClr val="212121"/>
                </a:solidFill>
              </a:rPr>
              <a:t>Radiology</a:t>
            </a:r>
            <a:r>
              <a:rPr lang="es-ES" sz="2200" dirty="0">
                <a:solidFill>
                  <a:srgbClr val="212121"/>
                </a:solidFill>
              </a:rPr>
              <a:t>. 2021 Mar;298(3):550-566. </a:t>
            </a:r>
          </a:p>
          <a:p>
            <a:endParaRPr lang="es-ES" sz="2200" dirty="0">
              <a:solidFill>
                <a:srgbClr val="212121"/>
              </a:solidFill>
            </a:endParaRPr>
          </a:p>
          <a:p>
            <a:r>
              <a:rPr lang="es-ES" sz="2200" dirty="0">
                <a:solidFill>
                  <a:srgbClr val="212121"/>
                </a:solidFill>
              </a:rPr>
              <a:t>Santiago </a:t>
            </a:r>
            <a:r>
              <a:rPr lang="es-ES" sz="2200" dirty="0" err="1">
                <a:solidFill>
                  <a:srgbClr val="212121"/>
                </a:solidFill>
              </a:rPr>
              <a:t>E.Rossi</a:t>
            </a:r>
            <a:r>
              <a:rPr lang="es-ES" sz="2200" dirty="0">
                <a:solidFill>
                  <a:srgbClr val="212121"/>
                </a:solidFill>
              </a:rPr>
              <a:t> et al. </a:t>
            </a:r>
            <a:r>
              <a:rPr lang="es-ES" sz="2200" dirty="0" err="1">
                <a:solidFill>
                  <a:srgbClr val="212121"/>
                </a:solidFill>
              </a:rPr>
              <a:t>Pulmonary</a:t>
            </a:r>
            <a:r>
              <a:rPr lang="es-ES" sz="2200" dirty="0">
                <a:solidFill>
                  <a:srgbClr val="212121"/>
                </a:solidFill>
              </a:rPr>
              <a:t> </a:t>
            </a:r>
            <a:r>
              <a:rPr lang="es-ES" sz="2200" dirty="0" err="1">
                <a:solidFill>
                  <a:srgbClr val="212121"/>
                </a:solidFill>
              </a:rPr>
              <a:t>drug</a:t>
            </a:r>
            <a:r>
              <a:rPr lang="es-ES" sz="2200" dirty="0">
                <a:solidFill>
                  <a:srgbClr val="212121"/>
                </a:solidFill>
              </a:rPr>
              <a:t> </a:t>
            </a:r>
            <a:r>
              <a:rPr lang="es-ES" sz="2200" dirty="0" err="1">
                <a:solidFill>
                  <a:srgbClr val="212121"/>
                </a:solidFill>
              </a:rPr>
              <a:t>toxicity</a:t>
            </a:r>
            <a:r>
              <a:rPr lang="es-ES" sz="2200" dirty="0">
                <a:solidFill>
                  <a:srgbClr val="212121"/>
                </a:solidFill>
              </a:rPr>
              <a:t>: </a:t>
            </a:r>
            <a:r>
              <a:rPr lang="es-ES" sz="2200" dirty="0" err="1">
                <a:solidFill>
                  <a:srgbClr val="212121"/>
                </a:solidFill>
              </a:rPr>
              <a:t>Radiologic</a:t>
            </a:r>
            <a:r>
              <a:rPr lang="es-ES" sz="2200" dirty="0">
                <a:solidFill>
                  <a:srgbClr val="212121"/>
                </a:solidFill>
              </a:rPr>
              <a:t> and </a:t>
            </a:r>
            <a:r>
              <a:rPr lang="es-ES" sz="2200" dirty="0" err="1">
                <a:solidFill>
                  <a:srgbClr val="212121"/>
                </a:solidFill>
              </a:rPr>
              <a:t>pathologic</a:t>
            </a:r>
            <a:r>
              <a:rPr lang="es-ES" sz="2200" dirty="0">
                <a:solidFill>
                  <a:srgbClr val="212121"/>
                </a:solidFill>
              </a:rPr>
              <a:t> </a:t>
            </a:r>
            <a:r>
              <a:rPr lang="es-ES" sz="2200" dirty="0" err="1">
                <a:solidFill>
                  <a:srgbClr val="212121"/>
                </a:solidFill>
              </a:rPr>
              <a:t>manifestations</a:t>
            </a:r>
            <a:r>
              <a:rPr lang="es-ES" sz="2200" dirty="0">
                <a:solidFill>
                  <a:srgbClr val="212121"/>
                </a:solidFill>
              </a:rPr>
              <a:t>. </a:t>
            </a:r>
            <a:r>
              <a:rPr lang="es-ES" sz="2200" dirty="0" err="1">
                <a:solidFill>
                  <a:srgbClr val="212121"/>
                </a:solidFill>
              </a:rPr>
              <a:t>Radiographics</a:t>
            </a:r>
            <a:r>
              <a:rPr lang="es-ES" sz="2200" dirty="0">
                <a:solidFill>
                  <a:srgbClr val="212121"/>
                </a:solidFill>
              </a:rPr>
              <a:t>. Vol20. Issue5 </a:t>
            </a:r>
            <a:r>
              <a:rPr lang="es-ES" sz="2200" dirty="0" err="1">
                <a:solidFill>
                  <a:srgbClr val="212121"/>
                </a:solidFill>
              </a:rPr>
              <a:t>Sep</a:t>
            </a:r>
            <a:r>
              <a:rPr lang="es-ES" sz="2200" dirty="0">
                <a:solidFill>
                  <a:srgbClr val="212121"/>
                </a:solidFill>
              </a:rPr>
              <a:t> 1 2000.</a:t>
            </a:r>
          </a:p>
          <a:p>
            <a:endParaRPr lang="es-ES" b="1" dirty="0">
              <a:solidFill>
                <a:srgbClr val="AC012B"/>
              </a:solidFill>
              <a:hlinkClick r:id="rId3"/>
            </a:endParaRPr>
          </a:p>
          <a:p>
            <a:pPr algn="l"/>
            <a:endParaRPr lang="es-ES" b="0" i="0" strike="noStrike" dirty="0">
              <a:solidFill>
                <a:srgbClr val="212121"/>
              </a:solidFill>
              <a:effectLst/>
            </a:endParaRPr>
          </a:p>
          <a:p>
            <a:endParaRPr lang="es-ES" dirty="0"/>
          </a:p>
          <a:p>
            <a:endParaRPr lang="es-ES" dirty="0"/>
          </a:p>
          <a:p>
            <a:pPr marL="0" indent="0">
              <a:buNone/>
            </a:pPr>
            <a:br>
              <a:rPr lang="es-ES" dirty="0"/>
            </a:br>
            <a:endParaRPr lang="es-ES" dirty="0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94864BD-F701-FFCA-CD61-CB878FAC1E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6238107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     CRITERIOS DIAGNÓSTICOS, FLEISCHNER SOCIETY</a:t>
            </a:r>
          </a:p>
        </p:txBody>
      </p:sp>
      <p:sp>
        <p:nvSpPr>
          <p:cNvPr id="5" name="4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s-ES" dirty="0"/>
          </a:p>
          <a:p>
            <a:pPr lvl="1"/>
            <a:r>
              <a:rPr lang="es-ES" sz="2000" dirty="0"/>
              <a:t>Opacidades parenquimatosas de nueva aparición en TC.</a:t>
            </a:r>
          </a:p>
          <a:p>
            <a:pPr lvl="1"/>
            <a:r>
              <a:rPr lang="es-ES" sz="2000" dirty="0"/>
              <a:t>Asociación temporal de la enfermedad con la administración sistémica del fármaco.</a:t>
            </a:r>
          </a:p>
          <a:p>
            <a:pPr lvl="1"/>
            <a:r>
              <a:rPr lang="es-ES" sz="2000" dirty="0"/>
              <a:t>Exclusión de otras causas de enfermedad pulmonar intersticial.</a:t>
            </a:r>
          </a:p>
          <a:p>
            <a:pPr lvl="1"/>
            <a:endParaRPr lang="es-ES" sz="2000" dirty="0"/>
          </a:p>
          <a:p>
            <a:pPr lvl="1"/>
            <a:endParaRPr lang="es-ES" sz="2000" dirty="0"/>
          </a:p>
          <a:p>
            <a:pPr lvl="1"/>
            <a:endParaRPr lang="es-ES" sz="2000" dirty="0"/>
          </a:p>
          <a:p>
            <a:pPr lvl="1"/>
            <a:r>
              <a:rPr lang="es-ES" sz="2000" dirty="0"/>
              <a:t>Diagnóstico diferencial:</a:t>
            </a:r>
          </a:p>
          <a:p>
            <a:pPr lvl="2"/>
            <a:r>
              <a:rPr lang="es-ES" sz="2000" dirty="0"/>
              <a:t>Infección, fallo cardíaco, linfangitis carcinomatosa, neumonitis </a:t>
            </a:r>
            <a:r>
              <a:rPr lang="es-ES" sz="2000" dirty="0" err="1"/>
              <a:t>postradioterapia</a:t>
            </a:r>
            <a:r>
              <a:rPr lang="es-ES" sz="2000" dirty="0"/>
              <a:t>.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8235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6E6ABBE-78EA-C1EA-5B79-E0AFE9E5B7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PATRONES RADIOLÓGICOS 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C7F9591-322F-923D-A009-B2EB63C5C6F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73839" y="968790"/>
            <a:ext cx="4040188" cy="639762"/>
          </a:xfrm>
        </p:spPr>
        <p:txBody>
          <a:bodyPr/>
          <a:lstStyle/>
          <a:p>
            <a:r>
              <a:rPr lang="es-ES" dirty="0"/>
              <a:t>MÁS FRECUENTES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0CA6747-4D7B-7181-D165-38914C0C49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512" y="1983917"/>
            <a:ext cx="4040188" cy="4320480"/>
          </a:xfrm>
        </p:spPr>
        <p:txBody>
          <a:bodyPr/>
          <a:lstStyle/>
          <a:p>
            <a:pPr lvl="1"/>
            <a:r>
              <a:rPr lang="es-ES" dirty="0"/>
              <a:t>Neumonía intersticial no específica</a:t>
            </a:r>
          </a:p>
          <a:p>
            <a:pPr lvl="1"/>
            <a:r>
              <a:rPr lang="es-ES" dirty="0"/>
              <a:t>Neumonía organizada</a:t>
            </a:r>
          </a:p>
          <a:p>
            <a:pPr lvl="1"/>
            <a:r>
              <a:rPr lang="es-ES" dirty="0"/>
              <a:t>Daño alveolar difuso</a:t>
            </a:r>
          </a:p>
          <a:p>
            <a:pPr lvl="1"/>
            <a:r>
              <a:rPr lang="es-ES" dirty="0"/>
              <a:t>Neumonitis por hipersensibilidad</a:t>
            </a:r>
          </a:p>
          <a:p>
            <a:pPr lvl="1"/>
            <a:r>
              <a:rPr lang="es-ES" dirty="0"/>
              <a:t>Neumonía </a:t>
            </a:r>
            <a:r>
              <a:rPr lang="es-ES" dirty="0" err="1"/>
              <a:t>eosinófila</a:t>
            </a:r>
            <a:endParaRPr lang="es-ES" dirty="0"/>
          </a:p>
          <a:p>
            <a:endParaRPr lang="es-ES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30CA442-54FD-37F2-2F12-FBF15368AC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004048" y="968790"/>
            <a:ext cx="4041775" cy="639762"/>
          </a:xfrm>
        </p:spPr>
        <p:txBody>
          <a:bodyPr/>
          <a:lstStyle/>
          <a:p>
            <a:r>
              <a:rPr lang="es-ES" dirty="0"/>
              <a:t>MENOS FRECUENTES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7B76B0A-3CB2-F3A9-DE0D-5283AA703F1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716016" y="1983917"/>
            <a:ext cx="4041775" cy="4320480"/>
          </a:xfrm>
        </p:spPr>
        <p:txBody>
          <a:bodyPr/>
          <a:lstStyle/>
          <a:p>
            <a:pPr lvl="1"/>
            <a:r>
              <a:rPr lang="es-ES" dirty="0"/>
              <a:t>Edema pulmonar no cardiogénico</a:t>
            </a:r>
          </a:p>
          <a:p>
            <a:pPr lvl="1"/>
            <a:r>
              <a:rPr lang="es-ES" dirty="0"/>
              <a:t>Hemorragia pulmonar</a:t>
            </a:r>
          </a:p>
          <a:p>
            <a:pPr lvl="1"/>
            <a:r>
              <a:rPr lang="es-ES" dirty="0"/>
              <a:t>Bronquiolitis obliterante</a:t>
            </a:r>
          </a:p>
          <a:p>
            <a:pPr lvl="1"/>
            <a:r>
              <a:rPr lang="es-ES" dirty="0"/>
              <a:t>Reacción </a:t>
            </a:r>
            <a:r>
              <a:rPr lang="es-ES" dirty="0" err="1"/>
              <a:t>sarcoidea</a:t>
            </a:r>
            <a:r>
              <a:rPr lang="es-ES" dirty="0"/>
              <a:t>/</a:t>
            </a:r>
            <a:r>
              <a:rPr lang="es-ES" dirty="0" err="1"/>
              <a:t>granulomatosis</a:t>
            </a:r>
            <a:r>
              <a:rPr lang="es-ES" dirty="0"/>
              <a:t> </a:t>
            </a:r>
          </a:p>
          <a:p>
            <a:pPr lvl="1"/>
            <a:r>
              <a:rPr lang="es-ES" dirty="0" err="1"/>
              <a:t>Fibroelastosis</a:t>
            </a:r>
            <a:r>
              <a:rPr lang="es-ES" dirty="0"/>
              <a:t> </a:t>
            </a:r>
            <a:r>
              <a:rPr lang="es-ES" dirty="0" err="1"/>
              <a:t>pleuroparenquimatosa</a:t>
            </a:r>
            <a:endParaRPr lang="es-ES" dirty="0"/>
          </a:p>
          <a:p>
            <a:pPr marL="266700" lvl="1" indent="0">
              <a:buNone/>
            </a:pPr>
            <a:endParaRPr lang="es-ES" dirty="0"/>
          </a:p>
          <a:p>
            <a:pPr lvl="1"/>
            <a:r>
              <a:rPr lang="es-ES" dirty="0"/>
              <a:t>Raro: patrón NIU → diagnóstico alternativo o fibrosis pulmonar preexistente</a:t>
            </a:r>
          </a:p>
          <a:p>
            <a:endParaRPr lang="es-ES" dirty="0"/>
          </a:p>
        </p:txBody>
      </p:sp>
      <p:sp>
        <p:nvSpPr>
          <p:cNvPr id="7" name="Marcador de pie de página 6">
            <a:extLst>
              <a:ext uri="{FF2B5EF4-FFF2-40B4-BE49-F238E27FC236}">
                <a16:creationId xmlns:a16="http://schemas.microsoft.com/office/drawing/2014/main" id="{5976C229-8C7B-0A18-479A-D4844278A5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5309160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4F45A8D-D5CA-8031-8A02-1E59AEFEB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PATRÓN RADIOLÓGICO NINE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845D14B-C81F-7BE0-859E-62BE69D87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946784"/>
            <a:ext cx="4038600" cy="4968553"/>
          </a:xfrm>
        </p:spPr>
        <p:txBody>
          <a:bodyPr>
            <a:normAutofit/>
          </a:bodyPr>
          <a:lstStyle/>
          <a:p>
            <a:r>
              <a:rPr lang="es-ES" sz="1800" dirty="0"/>
              <a:t>Opacidades en vidrio deslustrado parcheadas o difusas.</a:t>
            </a:r>
          </a:p>
          <a:p>
            <a:r>
              <a:rPr lang="es-ES" sz="1800" dirty="0" err="1"/>
              <a:t>Tipicamente</a:t>
            </a:r>
            <a:r>
              <a:rPr lang="es-ES" sz="1800" dirty="0"/>
              <a:t> periféricas, en bases.</a:t>
            </a:r>
          </a:p>
          <a:p>
            <a:r>
              <a:rPr lang="es-ES" sz="1800" dirty="0"/>
              <a:t>Progresión a opacidades reticulares irregulares, distorsión de arquitectura y bronquiectasias por tracción.</a:t>
            </a:r>
          </a:p>
          <a:p>
            <a:r>
              <a:rPr lang="es-ES" sz="1800" dirty="0"/>
              <a:t>En algunos pacientes:</a:t>
            </a:r>
          </a:p>
          <a:p>
            <a:pPr lvl="1"/>
            <a:r>
              <a:rPr lang="es-ES" sz="1600" dirty="0"/>
              <a:t>Fibrosis </a:t>
            </a:r>
            <a:r>
              <a:rPr lang="es-ES" sz="1600" dirty="0" err="1"/>
              <a:t>peribroncovascular</a:t>
            </a:r>
            <a:r>
              <a:rPr lang="es-ES" sz="1600" dirty="0"/>
              <a:t> bilateral y simétrica, de predominio en bases.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55C92C07-77C1-C178-FD79-0F1C3F523C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5134" y="940235"/>
            <a:ext cx="3268751" cy="2412000"/>
          </a:xfr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C84EABA-9B06-BC62-561C-0A539A521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86048" y="6243731"/>
            <a:ext cx="8208143" cy="359445"/>
          </a:xfrm>
        </p:spPr>
        <p:txBody>
          <a:bodyPr/>
          <a:lstStyle/>
          <a:p>
            <a:r>
              <a:rPr lang="es-ES" dirty="0" err="1">
                <a:solidFill>
                  <a:schemeClr val="tx1"/>
                </a:solidFill>
              </a:rPr>
              <a:t>Metotrexate</a:t>
            </a: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32D6A402-4486-F7BD-8D9E-4A49617908A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885" y="3361363"/>
            <a:ext cx="3204000" cy="238149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EA957EDE-6279-CB31-54CA-AB99F786F25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840936"/>
            <a:ext cx="5220000" cy="2410041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12F402A7-648A-A278-B9C2-E8A5F1188AC4}"/>
              </a:ext>
            </a:extLst>
          </p:cNvPr>
          <p:cNvSpPr txBox="1"/>
          <p:nvPr/>
        </p:nvSpPr>
        <p:spPr>
          <a:xfrm>
            <a:off x="5855134" y="5814773"/>
            <a:ext cx="23330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Vincristina + </a:t>
            </a:r>
            <a:r>
              <a:rPr lang="es-ES" sz="1100" dirty="0" err="1"/>
              <a:t>adriamicina</a:t>
            </a:r>
            <a:endParaRPr lang="es-ES" sz="1100" dirty="0"/>
          </a:p>
        </p:txBody>
      </p:sp>
    </p:spTree>
    <p:extLst>
      <p:ext uri="{BB962C8B-B14F-4D97-AF65-F5344CB8AC3E}">
        <p14:creationId xmlns:p14="http://schemas.microsoft.com/office/powerpoint/2010/main" val="6933300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ED6EE9-7FB6-7E97-4694-145CA4DCC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2400" dirty="0"/>
              <a:t>PATRÓN RADIOLÓGICO NEUMONIA ORGANIZADA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2F1CAEC-1BB2-6BF5-C0EE-8B78E87380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254471"/>
            <a:ext cx="5120538" cy="2336800"/>
          </a:xfrm>
        </p:spPr>
        <p:txBody>
          <a:bodyPr/>
          <a:lstStyle/>
          <a:p>
            <a:r>
              <a:rPr lang="es-ES" dirty="0"/>
              <a:t>Opacidades alveolares multifocales típicamente </a:t>
            </a:r>
            <a:r>
              <a:rPr lang="es-ES" dirty="0" err="1"/>
              <a:t>peribroncovasculares</a:t>
            </a:r>
            <a:r>
              <a:rPr lang="es-ES" dirty="0"/>
              <a:t> y/o periféricas.</a:t>
            </a:r>
          </a:p>
          <a:p>
            <a:r>
              <a:rPr lang="es-ES" dirty="0"/>
              <a:t>Signo de halo inverso o atolón (no específico).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1EFA9276-E191-95B9-A5B2-375F5423AB9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872" y="881256"/>
            <a:ext cx="3183128" cy="2430272"/>
          </a:xfr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9481F54-D869-8471-E545-6C29FCB1A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 dirty="0"/>
          </a:p>
          <a:p>
            <a:endParaRPr lang="es-ES" dirty="0"/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2A55F84E-EDD8-27CA-3126-1B3686AD89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9522" y="3904822"/>
            <a:ext cx="3358896" cy="2150872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6729FC3-A117-AFEF-9AF2-4E0C93D9A2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738" y="3904822"/>
            <a:ext cx="3585095" cy="2124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6E70B441-0671-9B7E-7041-54105E9931AF}"/>
              </a:ext>
            </a:extLst>
          </p:cNvPr>
          <p:cNvSpPr txBox="1"/>
          <p:nvPr/>
        </p:nvSpPr>
        <p:spPr>
          <a:xfrm>
            <a:off x="1999522" y="6107635"/>
            <a:ext cx="180625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/>
              <a:t>Pembrolizumab</a:t>
            </a:r>
            <a:endParaRPr lang="es-ES" sz="11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DB528CC7-03E9-9C50-47C4-C62FAD3C06AB}"/>
              </a:ext>
            </a:extLst>
          </p:cNvPr>
          <p:cNvSpPr txBox="1"/>
          <p:nvPr/>
        </p:nvSpPr>
        <p:spPr>
          <a:xfrm>
            <a:off x="5960872" y="3409203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Ciclofosfamida</a:t>
            </a:r>
          </a:p>
        </p:txBody>
      </p:sp>
    </p:spTree>
    <p:extLst>
      <p:ext uri="{BB962C8B-B14F-4D97-AF65-F5344CB8AC3E}">
        <p14:creationId xmlns:p14="http://schemas.microsoft.com/office/powerpoint/2010/main" val="20655938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4B51BC-B23C-180E-4DD0-F0D2482325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8424936" cy="836712"/>
          </a:xfrm>
        </p:spPr>
        <p:txBody>
          <a:bodyPr/>
          <a:lstStyle/>
          <a:p>
            <a:r>
              <a:rPr lang="es-ES" sz="2400" dirty="0"/>
              <a:t>PATRÓN RADIOLÓGICO NEUMONITIS POR HIPERSENSIBILIDAD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9D1E0F3-8D91-0B0E-8942-5EDD0C92CC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762" y="1343850"/>
            <a:ext cx="4038600" cy="4968553"/>
          </a:xfrm>
        </p:spPr>
        <p:txBody>
          <a:bodyPr/>
          <a:lstStyle/>
          <a:p>
            <a:r>
              <a:rPr lang="es-ES" dirty="0" err="1"/>
              <a:t>Nodulillos</a:t>
            </a:r>
            <a:r>
              <a:rPr lang="es-ES" dirty="0"/>
              <a:t> </a:t>
            </a:r>
            <a:r>
              <a:rPr lang="es-ES" dirty="0" err="1"/>
              <a:t>centrilobulillares</a:t>
            </a:r>
            <a:r>
              <a:rPr lang="es-ES" dirty="0"/>
              <a:t> mal definidos.</a:t>
            </a:r>
          </a:p>
          <a:p>
            <a:r>
              <a:rPr lang="es-ES" dirty="0"/>
              <a:t>Áreas en vidrio deslustrado bilaterales.</a:t>
            </a:r>
          </a:p>
          <a:p>
            <a:r>
              <a:rPr lang="es-ES" dirty="0"/>
              <a:t>Áreas con atenuación en mosaico </a:t>
            </a:r>
          </a:p>
          <a:p>
            <a:pPr marL="0" indent="0">
              <a:buNone/>
            </a:pPr>
            <a:r>
              <a:rPr lang="es-ES" sz="1800" dirty="0"/>
              <a:t>(atrapamiento aéreo por obstrucción </a:t>
            </a:r>
            <a:r>
              <a:rPr lang="es-ES" sz="1800" dirty="0" err="1"/>
              <a:t>bronquiolar</a:t>
            </a:r>
            <a:r>
              <a:rPr lang="es-ES" sz="1800" dirty="0"/>
              <a:t>).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4AD45464-785B-8824-95F1-593E10D5938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3396" y="1057253"/>
            <a:ext cx="4579084" cy="1475999"/>
          </a:xfr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DDD8891-0989-2C4C-5176-D180253ED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i="0" dirty="0" err="1">
                <a:solidFill>
                  <a:schemeClr val="tx1"/>
                </a:solidFill>
              </a:rPr>
              <a:t>Docetaxel</a:t>
            </a:r>
            <a:endParaRPr lang="es-ES" i="0" dirty="0">
              <a:solidFill>
                <a:schemeClr val="tx1"/>
              </a:solidFill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4A95998-AD0C-5809-9525-0C51255B6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480" y="2718055"/>
            <a:ext cx="1872000" cy="187200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5F570B85-A8E3-4BB3-5CB1-207F1E2727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472" y="4810596"/>
            <a:ext cx="4737100" cy="1574800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563B151F-7160-A6D5-75EA-AC98F2877B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9814" y="2724844"/>
            <a:ext cx="2212213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4536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4303A9-0710-71AE-5436-7C1F9D778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021"/>
            <a:ext cx="7200800" cy="836712"/>
          </a:xfrm>
        </p:spPr>
        <p:txBody>
          <a:bodyPr/>
          <a:lstStyle/>
          <a:p>
            <a:r>
              <a:rPr lang="es-ES" sz="2400" dirty="0"/>
              <a:t>PATRÓN DE DAÑO ALVEOLAR DIFUSO (NIA/SDRA)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42FAA42-DCE4-C0E5-A561-EA03FDAD1F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8" y="970215"/>
            <a:ext cx="4241384" cy="2565729"/>
          </a:xfrm>
        </p:spPr>
        <p:txBody>
          <a:bodyPr>
            <a:normAutofit fontScale="92500" lnSpcReduction="10000"/>
          </a:bodyPr>
          <a:lstStyle/>
          <a:p>
            <a:r>
              <a:rPr lang="es-ES" sz="1900" b="1" dirty="0"/>
              <a:t>FASES:</a:t>
            </a:r>
            <a:r>
              <a:rPr lang="es-ES" sz="1900" dirty="0"/>
              <a:t> </a:t>
            </a:r>
          </a:p>
          <a:p>
            <a:pPr lvl="1"/>
            <a:r>
              <a:rPr lang="es-ES" sz="1600" b="1" dirty="0"/>
              <a:t>Exudativa, días</a:t>
            </a:r>
            <a:r>
              <a:rPr lang="es-ES" sz="1600" dirty="0"/>
              <a:t>: extensas áreas bilaterales en vidrio deslustrado, consolidaciones postero basales.</a:t>
            </a:r>
          </a:p>
          <a:p>
            <a:pPr lvl="1"/>
            <a:r>
              <a:rPr lang="es-ES" sz="1600" b="1" dirty="0"/>
              <a:t>Proliferativa, semanas</a:t>
            </a:r>
            <a:r>
              <a:rPr lang="es-ES" sz="1600" dirty="0"/>
              <a:t>: lenta resolución de consolidaciones y desarrollo de opacidades reticulares.</a:t>
            </a:r>
          </a:p>
          <a:p>
            <a:pPr lvl="1"/>
            <a:r>
              <a:rPr lang="es-ES" sz="1600" b="1" dirty="0"/>
              <a:t>Fibrótica, meses</a:t>
            </a:r>
            <a:r>
              <a:rPr lang="es-ES" sz="1600" dirty="0"/>
              <a:t>: persistencia de opacidades reticulares, bronquiectasias, distorsión de arquitectura,↓ del volumen pulmonar y panal (anterior).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6EC9CAD6-82D1-9416-B85B-99458159272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123" y="1460742"/>
            <a:ext cx="4936214" cy="1440000"/>
          </a:xfr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A8AE310-BEF1-19C5-8122-E50BC0C02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282803" y="5743298"/>
            <a:ext cx="8208143" cy="719485"/>
          </a:xfrm>
        </p:spPr>
        <p:txBody>
          <a:bodyPr/>
          <a:lstStyle/>
          <a:p>
            <a:r>
              <a:rPr lang="es-ES" i="0" dirty="0">
                <a:solidFill>
                  <a:schemeClr val="tx1"/>
                </a:solidFill>
              </a:rPr>
              <a:t>Ciclofosfamida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DCC066E7-7E9B-7AD4-C047-F0F468498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6337" y="3644499"/>
            <a:ext cx="4896000" cy="1990244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502E112-AD9A-8EC4-D1B5-EDD1B0AB8D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692" y="3656270"/>
            <a:ext cx="2520000" cy="196000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3CD6F40-8FFB-39D9-1655-3F08A26A2D8F}"/>
              </a:ext>
            </a:extLst>
          </p:cNvPr>
          <p:cNvSpPr txBox="1"/>
          <p:nvPr/>
        </p:nvSpPr>
        <p:spPr>
          <a:xfrm>
            <a:off x="4572000" y="3068960"/>
            <a:ext cx="172819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/>
              <a:t>Erlotinib</a:t>
            </a:r>
            <a:endParaRPr lang="es-ES" sz="11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6625A32-76AB-B981-8CFA-FC58054FCB19}"/>
              </a:ext>
            </a:extLst>
          </p:cNvPr>
          <p:cNvSpPr txBox="1"/>
          <p:nvPr/>
        </p:nvSpPr>
        <p:spPr>
          <a:xfrm>
            <a:off x="899592" y="5743298"/>
            <a:ext cx="13681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Bleomicina</a:t>
            </a:r>
          </a:p>
        </p:txBody>
      </p:sp>
    </p:spTree>
    <p:extLst>
      <p:ext uri="{BB962C8B-B14F-4D97-AF65-F5344CB8AC3E}">
        <p14:creationId xmlns:p14="http://schemas.microsoft.com/office/powerpoint/2010/main" val="9478711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321A534-62E9-4F77-45F4-0EADB45B83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0"/>
            <a:ext cx="8136904" cy="836712"/>
          </a:xfrm>
        </p:spPr>
        <p:txBody>
          <a:bodyPr/>
          <a:lstStyle/>
          <a:p>
            <a:r>
              <a:rPr lang="es-ES" sz="2400" dirty="0"/>
              <a:t>PATRÓN RADIOLÓGICO EOSINOFILIA PULMONAR SIMPLE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37297EF-F8B4-1905-3102-0A73EC03FD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7800" y="1004843"/>
            <a:ext cx="8714680" cy="1128014"/>
          </a:xfrm>
        </p:spPr>
        <p:txBody>
          <a:bodyPr>
            <a:normAutofit/>
          </a:bodyPr>
          <a:lstStyle/>
          <a:p>
            <a:r>
              <a:rPr lang="es-ES" sz="1800" dirty="0"/>
              <a:t>Consolidaciones no segmentarias o opacidades en vidrio deslustrado </a:t>
            </a:r>
            <a:r>
              <a:rPr lang="es-ES" sz="1800" dirty="0" err="1"/>
              <a:t>uni</a:t>
            </a:r>
            <a:r>
              <a:rPr lang="es-ES" sz="1800" dirty="0"/>
              <a:t> o bilaterales.</a:t>
            </a:r>
          </a:p>
          <a:p>
            <a:r>
              <a:rPr lang="es-ES" sz="1800" dirty="0" err="1"/>
              <a:t>Frec</a:t>
            </a:r>
            <a:r>
              <a:rPr lang="es-ES" sz="1800" dirty="0"/>
              <a:t>. transitorias y migratorias.</a:t>
            </a:r>
          </a:p>
          <a:p>
            <a:r>
              <a:rPr lang="es-ES" sz="1800" dirty="0"/>
              <a:t>Excelente pronóstico, resolución en semanas.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0D100D78-929A-8AF5-1B6E-78640446395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462" y="2174822"/>
            <a:ext cx="4731231" cy="1835999"/>
          </a:xfrm>
        </p:spPr>
      </p:pic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1D616A-76F6-6280-07CE-0EAB7F77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77800" y="6238455"/>
            <a:ext cx="4210230" cy="229558"/>
          </a:xfrm>
        </p:spPr>
        <p:txBody>
          <a:bodyPr/>
          <a:lstStyle/>
          <a:p>
            <a:r>
              <a:rPr lang="es-ES" i="0" dirty="0" err="1">
                <a:solidFill>
                  <a:schemeClr val="tx1"/>
                </a:solidFill>
              </a:rPr>
              <a:t>Gefitinib</a:t>
            </a:r>
            <a:endParaRPr lang="es-ES" i="0" dirty="0">
              <a:solidFill>
                <a:schemeClr val="tx1"/>
              </a:solidFill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9EE634C7-90F1-E7BB-9FD1-1F60C8A41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4648681"/>
            <a:ext cx="4752000" cy="1533879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C7544056-BD5D-2694-B4C0-F8E4A7BD260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54"/>
          <a:stretch/>
        </p:blipFill>
        <p:spPr>
          <a:xfrm>
            <a:off x="6057742" y="1920647"/>
            <a:ext cx="2844000" cy="1755578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E43AC88-FC14-4C18-C73B-0AF76629A58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19"/>
          <a:stretch/>
        </p:blipFill>
        <p:spPr>
          <a:xfrm>
            <a:off x="6072538" y="3844702"/>
            <a:ext cx="2808000" cy="1841835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8618DC98-591F-FAFE-23AF-040A6D89F05D}"/>
              </a:ext>
            </a:extLst>
          </p:cNvPr>
          <p:cNvSpPr txBox="1"/>
          <p:nvPr/>
        </p:nvSpPr>
        <p:spPr>
          <a:xfrm>
            <a:off x="6072538" y="5853157"/>
            <a:ext cx="280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 err="1"/>
              <a:t>Osimertinib</a:t>
            </a:r>
            <a:endParaRPr lang="es-ES" sz="1100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4D974D-86E7-30BD-E69D-980C29BE3C2F}"/>
              </a:ext>
            </a:extLst>
          </p:cNvPr>
          <p:cNvSpPr txBox="1"/>
          <p:nvPr/>
        </p:nvSpPr>
        <p:spPr>
          <a:xfrm>
            <a:off x="263462" y="4052786"/>
            <a:ext cx="250833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100" dirty="0"/>
              <a:t>Indometacina</a:t>
            </a:r>
          </a:p>
        </p:txBody>
      </p:sp>
    </p:spTree>
    <p:extLst>
      <p:ext uri="{BB962C8B-B14F-4D97-AF65-F5344CB8AC3E}">
        <p14:creationId xmlns:p14="http://schemas.microsoft.com/office/powerpoint/2010/main" val="35466829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PRESENTER" val="6bdc15cbff302a3da2a1707d5a447dfd56e2f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1141</TotalTime>
  <Words>1481</Words>
  <Application>Microsoft Macintosh PowerPoint</Application>
  <PresentationFormat>Presentación en pantalla (4:3)</PresentationFormat>
  <Paragraphs>228</Paragraphs>
  <Slides>22</Slides>
  <Notes>20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22</vt:i4>
      </vt:variant>
    </vt:vector>
  </HeadingPairs>
  <TitlesOfParts>
    <vt:vector size="29" baseType="lpstr">
      <vt:lpstr>Arial</vt:lpstr>
      <vt:lpstr>Calibri</vt:lpstr>
      <vt:lpstr>FuturaPT</vt:lpstr>
      <vt:lpstr>Garamond</vt:lpstr>
      <vt:lpstr>Garamond,Bold</vt:lpstr>
      <vt:lpstr>Open Sans</vt:lpstr>
      <vt:lpstr>Tema de Office</vt:lpstr>
      <vt:lpstr>¿QUÉ HALLAZGOS PUEDEN ENCONTRARSE EN LA TCAR? </vt:lpstr>
      <vt:lpstr>INTRODUCCIÓN</vt:lpstr>
      <vt:lpstr>     CRITERIOS DIAGNÓSTICOS, FLEISCHNER SOCIETY</vt:lpstr>
      <vt:lpstr>PATRONES RADIOLÓGICOS </vt:lpstr>
      <vt:lpstr>PATRÓN RADIOLÓGICO NINE</vt:lpstr>
      <vt:lpstr>PATRÓN RADIOLÓGICO NEUMONIA ORGANIZADA</vt:lpstr>
      <vt:lpstr>PATRÓN RADIOLÓGICO NEUMONITIS POR HIPERSENSIBILIDAD</vt:lpstr>
      <vt:lpstr>PATRÓN DE DAÑO ALVEOLAR DIFUSO (NIA/SDRA)</vt:lpstr>
      <vt:lpstr>PATRÓN RADIOLÓGICO EOSINOFILIA PULMONAR SIMPLE</vt:lpstr>
      <vt:lpstr>TERAPIA ONCOLÓGICA</vt:lpstr>
      <vt:lpstr>Inhibidores de la tirosin kinasa del EGFR (TKIs): </vt:lpstr>
      <vt:lpstr>Inmunoterapia: Inhibidores PD-1 y PD-L1</vt:lpstr>
      <vt:lpstr>TERAPIA ANTIMICROBIANA: NITROFURANTOÍNA, Profilaxis de ITU </vt:lpstr>
      <vt:lpstr>TERAPIA ANTIARRITIMICA: AMIODARONA</vt:lpstr>
      <vt:lpstr>TERAPIA ANTIRREUMÁTICA/ONCOLÓGICA: METROTEXATE</vt:lpstr>
      <vt:lpstr>TERAPIA ANTIRREUMÁTICA, AGENTES BIOLÓGICOS</vt:lpstr>
      <vt:lpstr>DIAGNÓSTICO DIFERENCIAL</vt:lpstr>
      <vt:lpstr>DIAGNÓSTICO DIFERENCIAL</vt:lpstr>
      <vt:lpstr>DIAGNÓSTICO DIFERENCIAL</vt:lpstr>
      <vt:lpstr>DIAGNÓSTICO DIFERENCIAL</vt:lpstr>
      <vt:lpstr>DIAGNÓSTICO DIFERENCIAL</vt:lpstr>
      <vt:lpstr>BIBLIOGRAFÍA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CLOVER-SGM</dc:creator>
  <cp:lastModifiedBy>Microsoft Office User</cp:lastModifiedBy>
  <cp:revision>161</cp:revision>
  <dcterms:created xsi:type="dcterms:W3CDTF">2014-08-26T06:29:26Z</dcterms:created>
  <dcterms:modified xsi:type="dcterms:W3CDTF">2023-06-27T17:30:01Z</dcterms:modified>
</cp:coreProperties>
</file>