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4" r:id="rId4"/>
    <p:sldId id="276" r:id="rId5"/>
    <p:sldId id="263" r:id="rId6"/>
    <p:sldId id="277" r:id="rId7"/>
    <p:sldId id="292" r:id="rId8"/>
    <p:sldId id="259" r:id="rId9"/>
    <p:sldId id="266" r:id="rId10"/>
    <p:sldId id="279" r:id="rId11"/>
    <p:sldId id="278" r:id="rId12"/>
    <p:sldId id="287" r:id="rId13"/>
    <p:sldId id="286" r:id="rId14"/>
    <p:sldId id="268" r:id="rId15"/>
    <p:sldId id="269" r:id="rId16"/>
    <p:sldId id="280" r:id="rId17"/>
    <p:sldId id="288" r:id="rId18"/>
    <p:sldId id="281" r:id="rId19"/>
    <p:sldId id="271" r:id="rId20"/>
    <p:sldId id="282" r:id="rId21"/>
    <p:sldId id="272" r:id="rId22"/>
    <p:sldId id="273" r:id="rId23"/>
    <p:sldId id="274" r:id="rId24"/>
    <p:sldId id="283" r:id="rId25"/>
    <p:sldId id="284" r:id="rId26"/>
    <p:sldId id="285" r:id="rId27"/>
    <p:sldId id="289" r:id="rId28"/>
    <p:sldId id="290" r:id="rId29"/>
    <p:sldId id="291" r:id="rId30"/>
    <p:sldId id="257" r:id="rId31"/>
    <p:sldId id="293" r:id="rId32"/>
  </p:sldIdLst>
  <p:sldSz cx="9144000" cy="6858000" type="screen4x3"/>
  <p:notesSz cx="6858000" cy="9144000"/>
  <p:custDataLst>
    <p:tags r:id="rId3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4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B23"/>
    <a:srgbClr val="EF84B3"/>
    <a:srgbClr val="0067B2"/>
    <a:srgbClr val="1C8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CA5CC-34A2-40E6-ABAD-6F422E67B9C6}" v="18" dt="2023-06-19T19:18:42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howGuides="1">
      <p:cViewPr varScale="1">
        <p:scale>
          <a:sx n="115" d="100"/>
          <a:sy n="115" d="100"/>
        </p:scale>
        <p:origin x="1494" y="114"/>
      </p:cViewPr>
      <p:guideLst>
        <p:guide orient="horz" pos="2160"/>
        <p:guide orient="horz" pos="527"/>
        <p:guide orient="horz" pos="3974"/>
        <p:guide pos="2880"/>
        <p:guide pos="295"/>
        <p:guide pos="54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B80E-21EA-4412-BA93-A9CF6C7D1BE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8E151-4EFA-4F94-B97B-0A63B68C9E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8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Sería difícil exagerar la importancia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18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Sería difícil exagerar la importancia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8E151-4EFA-4F94-B97B-0A63B68C9E9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60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" y="1727"/>
            <a:ext cx="9141232" cy="6854543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032" y="4869160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860032" y="3717032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37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2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" y="-1164"/>
            <a:ext cx="9139390" cy="6857306"/>
          </a:xfrm>
          <a:prstGeom prst="rect">
            <a:avLst/>
          </a:prstGeom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4211960" y="5301208"/>
            <a:ext cx="3834706" cy="864096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4211960" y="4149080"/>
            <a:ext cx="3834706" cy="115212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42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9685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409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32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71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60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27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" y="1382"/>
            <a:ext cx="9136628" cy="685523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12" y="980728"/>
            <a:ext cx="8218487" cy="496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8312" y="5949280"/>
            <a:ext cx="8208143" cy="359445"/>
          </a:xfrm>
          <a:prstGeom prst="rect">
            <a:avLst/>
          </a:prstGeom>
        </p:spPr>
        <p:txBody>
          <a:bodyPr/>
          <a:lstStyle>
            <a:lvl1pPr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5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8256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79388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tabLst>
          <a:tab pos="719138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6213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2538" indent="-180975" algn="l" defTabSz="914400" rtl="0" eaLnBrk="1" latinLnBrk="0" hangingPunct="1">
        <a:spcBef>
          <a:spcPct val="20000"/>
        </a:spcBef>
        <a:buClr>
          <a:schemeClr val="accent6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Clara Molina Almela</a:t>
            </a:r>
          </a:p>
          <a:p>
            <a:r>
              <a:rPr lang="es-ES" dirty="0"/>
              <a:t>Reumatóloga CHGUV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EPID ASOCIADA A  METOTREXATO</a:t>
            </a:r>
          </a:p>
        </p:txBody>
      </p:sp>
    </p:spTree>
    <p:extLst>
      <p:ext uri="{BB962C8B-B14F-4D97-AF65-F5344CB8AC3E}">
        <p14:creationId xmlns:p14="http://schemas.microsoft.com/office/powerpoint/2010/main" val="17584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2EBC225-AE42-BEE3-5EE6-0E14F4414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400" y="260648"/>
            <a:ext cx="719319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142852"/>
            <a:ext cx="518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NEUMONITIS AGUDA-SUBAGUDA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8597" y="3255367"/>
            <a:ext cx="871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No dosis dependiente. Más frecuente a dosis bajas</a:t>
            </a:r>
          </a:p>
        </p:txBody>
      </p:sp>
      <p:pic>
        <p:nvPicPr>
          <p:cNvPr id="8" name="Picture 2" descr="D:\clara\Desktop\TRABAJO HGU\presentaciones\REUNIÓN ABBIE\consulta de enfermería\imágenes\pastill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852"/>
            <a:ext cx="2705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8" y="1467137"/>
            <a:ext cx="628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Aparece semanas o meses tras el inicio del </a:t>
            </a:r>
            <a:r>
              <a:rPr lang="es-ES" sz="2400" dirty="0" err="1"/>
              <a:t>tto</a:t>
            </a:r>
            <a:r>
              <a:rPr lang="es-ES" sz="2400" dirty="0"/>
              <a:t> con </a:t>
            </a:r>
            <a:r>
              <a:rPr lang="es-ES" sz="2400" dirty="0" err="1"/>
              <a:t>mtx</a:t>
            </a:r>
            <a:r>
              <a:rPr lang="es-ES" sz="2400" dirty="0"/>
              <a:t>. Durante el primer año.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18352" y="2524870"/>
            <a:ext cx="871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Clínica: disnea, tos seca, fiebre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28596" y="4047455"/>
            <a:ext cx="871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Mecanismo de hipersensibilidad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8597" y="4753285"/>
            <a:ext cx="871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Sangre periférica    eosinófilos (&gt;50% </a:t>
            </a:r>
            <a:r>
              <a:rPr lang="es-ES" sz="2400" dirty="0" err="1"/>
              <a:t>pac</a:t>
            </a:r>
            <a:r>
              <a:rPr lang="es-ES" sz="2400" dirty="0"/>
              <a:t>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28596" y="5681979"/>
            <a:ext cx="871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BAL    </a:t>
            </a:r>
            <a:r>
              <a:rPr lang="es-ES" sz="2400" dirty="0" err="1"/>
              <a:t>Linf</a:t>
            </a:r>
            <a:r>
              <a:rPr lang="es-ES" sz="2400" dirty="0"/>
              <a:t> (++CD4) y </a:t>
            </a:r>
            <a:r>
              <a:rPr lang="es-ES" sz="2400" dirty="0" err="1"/>
              <a:t>Eo</a:t>
            </a:r>
            <a:r>
              <a:rPr lang="es-ES" sz="2400" dirty="0"/>
              <a:t>.     CD4/CD8 (descartar infección) </a:t>
            </a:r>
          </a:p>
        </p:txBody>
      </p:sp>
      <p:cxnSp>
        <p:nvCxnSpPr>
          <p:cNvPr id="17" name="16 Conector recto de flecha"/>
          <p:cNvCxnSpPr/>
          <p:nvPr/>
        </p:nvCxnSpPr>
        <p:spPr>
          <a:xfrm rot="5400000" flipH="1" flipV="1">
            <a:off x="1250927" y="5892817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 flipH="1" flipV="1">
            <a:off x="2821769" y="4964917"/>
            <a:ext cx="21510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 flipH="1" flipV="1">
            <a:off x="3679819" y="5892817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0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2B7284-53DE-05BD-B181-8625EF90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80703"/>
            <a:ext cx="7924800" cy="1800225"/>
          </a:xfrm>
          <a:prstGeom prst="rect">
            <a:avLst/>
          </a:prstGeom>
        </p:spPr>
      </p:pic>
      <p:sp>
        <p:nvSpPr>
          <p:cNvPr id="6" name="12 CuadroTexto">
            <a:extLst>
              <a:ext uri="{FF2B5EF4-FFF2-40B4-BE49-F238E27FC236}">
                <a16:creationId xmlns:a16="http://schemas.microsoft.com/office/drawing/2014/main" id="{D6A9EA09-9B9A-11F4-869E-36C65C329A4D}"/>
              </a:ext>
            </a:extLst>
          </p:cNvPr>
          <p:cNvSpPr txBox="1"/>
          <p:nvPr/>
        </p:nvSpPr>
        <p:spPr>
          <a:xfrm>
            <a:off x="428565" y="3640956"/>
            <a:ext cx="8319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Como con muchos otros medicamentos, el mecanismo por el cual el MTX produce el daño no se conoce</a:t>
            </a:r>
          </a:p>
          <a:p>
            <a:pPr>
              <a:buBlip>
                <a:blip r:embed="rId3"/>
              </a:buBlip>
            </a:pPr>
            <a:endParaRPr lang="es-ES" sz="2400" dirty="0"/>
          </a:p>
          <a:p>
            <a:pPr>
              <a:buBlip>
                <a:blip r:embed="rId3"/>
              </a:buBlip>
            </a:pPr>
            <a:r>
              <a:rPr lang="es-ES" sz="2400" dirty="0"/>
              <a:t>Parece que se trata de una reacción de hipersensibilidad</a:t>
            </a:r>
          </a:p>
          <a:p>
            <a:pPr>
              <a:buBlip>
                <a:blip r:embed="rId3"/>
              </a:buBlip>
            </a:pPr>
            <a:endParaRPr lang="es-ES" sz="2400" dirty="0"/>
          </a:p>
          <a:p>
            <a:pPr>
              <a:buBlip>
                <a:blip r:embed="rId3"/>
              </a:buBlip>
            </a:pPr>
            <a:r>
              <a:rPr lang="es-ES" sz="2400" dirty="0"/>
              <a:t>Otra hipótesis habla de toxicidad directa celular por el fármaco</a:t>
            </a:r>
          </a:p>
        </p:txBody>
      </p:sp>
    </p:spTree>
    <p:extLst>
      <p:ext uri="{BB962C8B-B14F-4D97-AF65-F5344CB8AC3E}">
        <p14:creationId xmlns:p14="http://schemas.microsoft.com/office/powerpoint/2010/main" val="34317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E3B668B-0762-4D9D-1D92-87A9A759D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640960" cy="2376264"/>
          </a:xfrm>
          <a:prstGeom prst="rect">
            <a:avLst/>
          </a:prstGeom>
        </p:spPr>
      </p:pic>
      <p:sp>
        <p:nvSpPr>
          <p:cNvPr id="5" name="22 CuadroTexto">
            <a:extLst>
              <a:ext uri="{FF2B5EF4-FFF2-40B4-BE49-F238E27FC236}">
                <a16:creationId xmlns:a16="http://schemas.microsoft.com/office/drawing/2014/main" id="{CA1407C6-C2F1-6770-29E7-49E86CB0297E}"/>
              </a:ext>
            </a:extLst>
          </p:cNvPr>
          <p:cNvSpPr txBox="1"/>
          <p:nvPr/>
        </p:nvSpPr>
        <p:spPr>
          <a:xfrm>
            <a:off x="107504" y="3092768"/>
            <a:ext cx="8715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Neumonitis por hipersensibilidad es el patrón más frecuentemente descrito</a:t>
            </a:r>
          </a:p>
          <a:p>
            <a:pPr>
              <a:buBlip>
                <a:blip r:embed="rId3"/>
              </a:buBlip>
            </a:pPr>
            <a:r>
              <a:rPr lang="es-ES" sz="2400" dirty="0"/>
              <a:t>Se caracteriza por infiltrado pulmonar intersticial linfocítico y menos frecuente eosinofílico junto con granulomas pobremente diferenciados</a:t>
            </a:r>
          </a:p>
          <a:p>
            <a:pPr>
              <a:buBlip>
                <a:blip r:embed="rId3"/>
              </a:buBlip>
            </a:pPr>
            <a:r>
              <a:rPr lang="es-ES" sz="2400" dirty="0"/>
              <a:t>Se ha descrito también neumonía organizada, neumonía aguda intersticial y derrame pleural tras el uso de MTX</a:t>
            </a:r>
          </a:p>
        </p:txBody>
      </p:sp>
    </p:spTree>
    <p:extLst>
      <p:ext uri="{BB962C8B-B14F-4D97-AF65-F5344CB8AC3E}">
        <p14:creationId xmlns:p14="http://schemas.microsoft.com/office/powerpoint/2010/main" val="10112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142852"/>
            <a:ext cx="518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NEUMONITIS AGUDA-SUBAGUDA</a:t>
            </a:r>
          </a:p>
        </p:txBody>
      </p:sp>
      <p:pic>
        <p:nvPicPr>
          <p:cNvPr id="8" name="Picture 2" descr="D:\clara\Desktop\TRABAJO HGU\presentaciones\REUNIÓN ABBIE\consulta de enfermería\imágenes\pastill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705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Conector recto de flecha"/>
          <p:cNvCxnSpPr/>
          <p:nvPr/>
        </p:nvCxnSpPr>
        <p:spPr>
          <a:xfrm rot="5400000" flipH="1" flipV="1">
            <a:off x="2464579" y="5750735"/>
            <a:ext cx="21510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rot="5400000">
            <a:off x="3251191" y="5464189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42844" y="1214422"/>
            <a:ext cx="8715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AP: </a:t>
            </a:r>
          </a:p>
          <a:p>
            <a:pPr lvl="1">
              <a:buBlip>
                <a:blip r:embed="rId3"/>
              </a:buBlip>
            </a:pPr>
            <a:r>
              <a:rPr lang="es-ES" sz="2400" dirty="0"/>
              <a:t>Pequeños </a:t>
            </a:r>
            <a:r>
              <a:rPr lang="es-ES" sz="2400" dirty="0" err="1"/>
              <a:t>granulomas</a:t>
            </a:r>
            <a:r>
              <a:rPr lang="es-ES" sz="2400" dirty="0"/>
              <a:t> no </a:t>
            </a:r>
            <a:r>
              <a:rPr lang="es-ES" sz="2400" dirty="0" err="1"/>
              <a:t>necrotizantes</a:t>
            </a:r>
            <a:endParaRPr lang="es-ES" sz="2400" dirty="0"/>
          </a:p>
          <a:p>
            <a:pPr lvl="1">
              <a:buBlip>
                <a:blip r:embed="rId3"/>
              </a:buBlip>
            </a:pPr>
            <a:r>
              <a:rPr lang="es-ES" sz="2400" dirty="0"/>
              <a:t>Hiperplasia de </a:t>
            </a:r>
            <a:r>
              <a:rPr lang="es-ES" sz="2400" dirty="0" err="1"/>
              <a:t>neumocito</a:t>
            </a:r>
            <a:r>
              <a:rPr lang="es-ES" sz="2400" dirty="0"/>
              <a:t> II</a:t>
            </a:r>
          </a:p>
          <a:p>
            <a:pPr lvl="1">
              <a:buBlip>
                <a:blip r:embed="rId3"/>
              </a:buBlip>
            </a:pPr>
            <a:r>
              <a:rPr lang="es-ES" sz="2400" dirty="0"/>
              <a:t>Infiltrado </a:t>
            </a:r>
            <a:r>
              <a:rPr lang="es-ES" sz="2400" dirty="0" err="1"/>
              <a:t>linf</a:t>
            </a:r>
            <a:r>
              <a:rPr lang="es-ES" sz="2400" dirty="0"/>
              <a:t> y </a:t>
            </a:r>
            <a:r>
              <a:rPr lang="es-ES" sz="2400" dirty="0" err="1"/>
              <a:t>eos</a:t>
            </a:r>
            <a:endParaRPr lang="es-ES" sz="2400" dirty="0"/>
          </a:p>
          <a:p>
            <a:pPr lvl="1">
              <a:buBlip>
                <a:blip r:embed="rId3"/>
              </a:buBlip>
            </a:pPr>
            <a:r>
              <a:rPr lang="es-ES" sz="2400" dirty="0"/>
              <a:t>Daño alveolar en casos severos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42844" y="3300241"/>
            <a:ext cx="8715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TACAR</a:t>
            </a:r>
          </a:p>
          <a:p>
            <a:pPr lvl="1">
              <a:buBlip>
                <a:blip r:embed="rId3"/>
              </a:buBlip>
            </a:pPr>
            <a:r>
              <a:rPr lang="es-ES" sz="2400" dirty="0"/>
              <a:t>Patrón intersticial difuso</a:t>
            </a:r>
          </a:p>
          <a:p>
            <a:pPr lvl="1">
              <a:buBlip>
                <a:blip r:embed="rId3"/>
              </a:buBlip>
            </a:pPr>
            <a:r>
              <a:rPr lang="es-ES" sz="2400" dirty="0"/>
              <a:t>Infiltrado parcheado en vidrio deslustrado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42844" y="4800439"/>
            <a:ext cx="8715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PFR</a:t>
            </a:r>
          </a:p>
          <a:p>
            <a:pPr lvl="1">
              <a:buBlip>
                <a:blip r:embed="rId3"/>
              </a:buBlip>
            </a:pPr>
            <a:r>
              <a:rPr lang="es-ES" sz="2400" dirty="0"/>
              <a:t>Patrón restrictivo y    </a:t>
            </a:r>
            <a:r>
              <a:rPr lang="es-ES" sz="2400" dirty="0" err="1"/>
              <a:t>Dlco</a:t>
            </a:r>
            <a:endParaRPr lang="es-ES" sz="2400" dirty="0"/>
          </a:p>
          <a:p>
            <a:pPr lvl="1">
              <a:buBlip>
                <a:blip r:embed="rId3"/>
              </a:buBlip>
            </a:pPr>
            <a:r>
              <a:rPr lang="es-ES" sz="2400" dirty="0" err="1"/>
              <a:t>Hipoxemia</a:t>
            </a:r>
            <a:r>
              <a:rPr lang="es-ES" sz="2400" dirty="0"/>
              <a:t> y     gradiente A-a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142852"/>
            <a:ext cx="518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NEUMONITIS AGUDA-SUBAGUDA</a:t>
            </a:r>
          </a:p>
        </p:txBody>
      </p:sp>
      <p:pic>
        <p:nvPicPr>
          <p:cNvPr id="8" name="Picture 2" descr="D:\clara\Desktop\TRABAJO HGU\presentaciones\REUNIÓN ABBIE\consulta de enfermería\imágenes\pastill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705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107504" y="1772816"/>
            <a:ext cx="8715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Tratamiento</a:t>
            </a:r>
          </a:p>
          <a:p>
            <a:pPr lvl="1">
              <a:buBlip>
                <a:blip r:embed="rId3"/>
              </a:buBlip>
            </a:pPr>
            <a:r>
              <a:rPr lang="es-ES" sz="2400" dirty="0"/>
              <a:t>La suspensión del metotrexato mejora la clínica y puede ser suficiente para el cese de la enfermedad </a:t>
            </a:r>
          </a:p>
          <a:p>
            <a:pPr lvl="1">
              <a:buBlip>
                <a:blip r:embed="rId3"/>
              </a:buBlip>
            </a:pPr>
            <a:r>
              <a:rPr lang="es-ES" sz="2400" dirty="0"/>
              <a:t>En función de la gravedad se añade el </a:t>
            </a:r>
            <a:r>
              <a:rPr lang="es-ES" sz="2400" dirty="0" err="1"/>
              <a:t>tto</a:t>
            </a:r>
            <a:r>
              <a:rPr lang="es-ES" sz="2400" dirty="0"/>
              <a:t> con corticoides </a:t>
            </a:r>
          </a:p>
          <a:p>
            <a:pPr lvl="1">
              <a:buBlip>
                <a:blip r:embed="rId3"/>
              </a:buBlip>
            </a:pPr>
            <a:endParaRPr lang="es-ES" sz="2400" dirty="0"/>
          </a:p>
          <a:p>
            <a:pPr lvl="1">
              <a:buBlip>
                <a:blip r:embed="rId3"/>
              </a:buBlip>
            </a:pPr>
            <a:r>
              <a:rPr lang="es-ES" sz="2400" dirty="0"/>
              <a:t>NO reintroducir MTX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07504" y="4725144"/>
            <a:ext cx="8463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El pronóstico habitualmente es favorable aunque puede tener un curso grave e incluso mortal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142852"/>
            <a:ext cx="518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NEUMONITIS AGUDA-SUBAGUDA</a:t>
            </a:r>
          </a:p>
        </p:txBody>
      </p:sp>
      <p:pic>
        <p:nvPicPr>
          <p:cNvPr id="8" name="Picture 2" descr="D:\clara\Desktop\TRABAJO HGU\presentaciones\REUNIÓN ABBIE\consulta de enfermería\imágenes\pastill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705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107504" y="2507412"/>
            <a:ext cx="871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La frecuencia de aparición de esta toxicidad por </a:t>
            </a:r>
            <a:r>
              <a:rPr lang="es-ES" sz="2400" dirty="0" err="1"/>
              <a:t>mtx</a:t>
            </a:r>
            <a:r>
              <a:rPr lang="es-ES" sz="2400" dirty="0"/>
              <a:t> es difícil de estimar dado lo inespecífico de la clínica, hallazgos radiológicos e histológicos y la posible coexistencia o </a:t>
            </a:r>
            <a:r>
              <a:rPr lang="es-ES" sz="2400" dirty="0" err="1"/>
              <a:t>pre-existencia</a:t>
            </a:r>
            <a:r>
              <a:rPr lang="es-ES" sz="2400" dirty="0"/>
              <a:t> de enfermedad pulmonar intersticial por la patología reumática </a:t>
            </a:r>
          </a:p>
        </p:txBody>
      </p:sp>
    </p:spTree>
    <p:extLst>
      <p:ext uri="{BB962C8B-B14F-4D97-AF65-F5344CB8AC3E}">
        <p14:creationId xmlns:p14="http://schemas.microsoft.com/office/powerpoint/2010/main" val="26737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23806" y="3478356"/>
            <a:ext cx="8634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Blip>
                <a:blip r:embed="rId2"/>
              </a:buBlip>
            </a:pPr>
            <a:r>
              <a:rPr lang="es-ES" sz="2400" dirty="0"/>
              <a:t>Edad &gt; 60 años</a:t>
            </a:r>
          </a:p>
          <a:p>
            <a:pPr lvl="1">
              <a:buBlip>
                <a:blip r:embed="rId2"/>
              </a:buBlip>
            </a:pPr>
            <a:r>
              <a:rPr lang="es-ES" sz="2400" dirty="0"/>
              <a:t>Enfermedad pleural y/o EPID previa 2º a AR</a:t>
            </a:r>
          </a:p>
          <a:p>
            <a:pPr lvl="1">
              <a:buBlip>
                <a:blip r:embed="rId2"/>
              </a:buBlip>
            </a:pPr>
            <a:r>
              <a:rPr lang="es-ES" sz="2400" dirty="0"/>
              <a:t>Uso previo de FAME (SLZ/</a:t>
            </a:r>
            <a:r>
              <a:rPr lang="es-ES" sz="2400" dirty="0" err="1"/>
              <a:t>sAu</a:t>
            </a:r>
            <a:r>
              <a:rPr lang="es-ES" sz="2400" dirty="0"/>
              <a:t>/D-Pen)</a:t>
            </a:r>
          </a:p>
          <a:p>
            <a:pPr lvl="1">
              <a:buBlip>
                <a:blip r:embed="rId2"/>
              </a:buBlip>
            </a:pPr>
            <a:r>
              <a:rPr lang="es-ES" sz="2400" dirty="0" err="1"/>
              <a:t>Hipoalbuminemia</a:t>
            </a:r>
            <a:endParaRPr lang="es-ES" sz="2400" dirty="0"/>
          </a:p>
          <a:p>
            <a:pPr lvl="1">
              <a:buBlip>
                <a:blip r:embed="rId2"/>
              </a:buBlip>
            </a:pPr>
            <a:r>
              <a:rPr lang="es-ES" sz="2400" dirty="0"/>
              <a:t>Tabaquismo</a:t>
            </a:r>
          </a:p>
          <a:p>
            <a:pPr lvl="1">
              <a:buBlip>
                <a:blip r:embed="rId2"/>
              </a:buBlip>
            </a:pPr>
            <a:r>
              <a:rPr lang="es-ES" sz="2400" dirty="0"/>
              <a:t>Diabetes </a:t>
            </a:r>
            <a:r>
              <a:rPr lang="es-ES" sz="2400" dirty="0" err="1"/>
              <a:t>mellitus</a:t>
            </a:r>
            <a:endParaRPr lang="es-ES" sz="2400" dirty="0"/>
          </a:p>
          <a:p>
            <a:pPr lvl="1">
              <a:buBlip>
                <a:blip r:embed="rId2"/>
              </a:buBlip>
            </a:pPr>
            <a:r>
              <a:rPr lang="es-ES" sz="2400" dirty="0"/>
              <a:t>Afectación </a:t>
            </a:r>
            <a:r>
              <a:rPr lang="es-ES" sz="2400" dirty="0" err="1"/>
              <a:t>extraarticular</a:t>
            </a:r>
            <a:r>
              <a:rPr lang="es-ES" sz="2400" dirty="0"/>
              <a:t> (2 </a:t>
            </a:r>
            <a:r>
              <a:rPr lang="es-ES" sz="2400" dirty="0" err="1"/>
              <a:t>loc</a:t>
            </a:r>
            <a:r>
              <a:rPr lang="es-ES" sz="2400" dirty="0"/>
              <a:t>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2A013C-668F-A8C4-2C45-C759F56E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44624"/>
            <a:ext cx="8724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1E91EA-DD10-DD6F-BACB-3CFD8C440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0239"/>
            <a:ext cx="6452394" cy="43188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DBC6E7C-DB7A-9A93-92D5-776BD9642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50" y="6525344"/>
            <a:ext cx="4095750" cy="21602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7574D-BC31-46C5-C22F-A8FF87DF0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4797152"/>
            <a:ext cx="5391150" cy="16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472" y="142852"/>
            <a:ext cx="518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NEUMONITIS AGUDA-SUBAGUDA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228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42845" y="3300241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223 Pacientes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42844" y="378619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Seguimiento 6m-2á o hasta desarrollo toxicidad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2844" y="4253219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Dosis MTX 2,5-30mg/</a:t>
            </a:r>
            <a:r>
              <a:rPr lang="es-ES" sz="2400" dirty="0" err="1"/>
              <a:t>sem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2844" y="4753285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2 casos (1%) y ocurrieron a los 6 meses de tratamiento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42844" y="5324789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Cambio prevalencia respecto a estudios previos: fólico y cambio de FAME (SLZ y HCQ)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3834706" cy="1152128"/>
          </a:xfrm>
        </p:spPr>
        <p:txBody>
          <a:bodyPr/>
          <a:lstStyle/>
          <a:p>
            <a:r>
              <a:rPr lang="es-ES" dirty="0"/>
              <a:t>No tengo conflictos de interés para esta ponencia</a:t>
            </a:r>
          </a:p>
        </p:txBody>
      </p:sp>
    </p:spTree>
    <p:extLst>
      <p:ext uri="{BB962C8B-B14F-4D97-AF65-F5344CB8AC3E}">
        <p14:creationId xmlns:p14="http://schemas.microsoft.com/office/powerpoint/2010/main" val="129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AE94C21-4461-B1E3-B384-FA4CBA20C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8640"/>
            <a:ext cx="5256583" cy="9361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9FDDF4E-A339-8F6F-B383-34609E7D6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54" y="1484784"/>
            <a:ext cx="8400929" cy="45365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991EC3-1B7A-D21E-723F-013DA5CA8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6246068"/>
            <a:ext cx="24574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179512" y="1988840"/>
            <a:ext cx="364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55 AR + MTX (20% FP)</a:t>
            </a:r>
          </a:p>
          <a:p>
            <a:pPr>
              <a:buBlip>
                <a:blip r:embed="rId2"/>
              </a:buBlip>
            </a:pPr>
            <a:r>
              <a:rPr lang="es-ES" sz="2400" dirty="0"/>
              <a:t>73 AR sin  MTX (23% FP)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01" y="71414"/>
            <a:ext cx="801909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4427985" y="1844824"/>
            <a:ext cx="425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Dosis media MTX 10mg/</a:t>
            </a:r>
            <a:r>
              <a:rPr lang="es-ES" sz="2400" dirty="0" err="1"/>
              <a:t>sem</a:t>
            </a:r>
            <a:endParaRPr lang="es-ES" sz="2400" dirty="0"/>
          </a:p>
          <a:p>
            <a:pPr>
              <a:buBlip>
                <a:blip r:embed="rId2"/>
              </a:buBlip>
            </a:pPr>
            <a:r>
              <a:rPr lang="es-ES" sz="2400" dirty="0"/>
              <a:t>T medio </a:t>
            </a:r>
            <a:r>
              <a:rPr lang="es-ES" sz="2400" dirty="0" err="1"/>
              <a:t>tto</a:t>
            </a:r>
            <a:r>
              <a:rPr lang="es-ES" sz="2400" dirty="0"/>
              <a:t> 30m</a:t>
            </a:r>
          </a:p>
          <a:p>
            <a:pPr>
              <a:buBlip>
                <a:blip r:embed="rId2"/>
              </a:buBlip>
            </a:pPr>
            <a:r>
              <a:rPr lang="es-ES" sz="2400" dirty="0"/>
              <a:t>2 años de seguimiento   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BE09FD-B409-4E1B-BA8E-A4897F97D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1" y="2927945"/>
            <a:ext cx="4286250" cy="3381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AA464B-8727-450B-84B7-29C3981D6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80" y="2996952"/>
            <a:ext cx="3390900" cy="34861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1215CF-CE51-48FD-BBD9-582DFE559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970524"/>
            <a:ext cx="1404820" cy="646232"/>
          </a:xfrm>
          <a:prstGeom prst="rect">
            <a:avLst/>
          </a:prstGeom>
        </p:spPr>
      </p:pic>
      <p:sp>
        <p:nvSpPr>
          <p:cNvPr id="11" name="22 CuadroTexto">
            <a:extLst>
              <a:ext uri="{FF2B5EF4-FFF2-40B4-BE49-F238E27FC236}">
                <a16:creationId xmlns:a16="http://schemas.microsoft.com/office/drawing/2014/main" id="{883656F7-2738-4348-9D79-0FE1E2E66912}"/>
              </a:ext>
            </a:extLst>
          </p:cNvPr>
          <p:cNvSpPr txBox="1"/>
          <p:nvPr/>
        </p:nvSpPr>
        <p:spPr>
          <a:xfrm>
            <a:off x="209140" y="6293735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Sin diferencias entre ambos grupos)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585ADE-C4EC-498D-965C-1743F03A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2162175"/>
          </a:xfrm>
          <a:prstGeom prst="rect">
            <a:avLst/>
          </a:prstGeom>
        </p:spPr>
      </p:pic>
      <p:sp>
        <p:nvSpPr>
          <p:cNvPr id="5" name="22 CuadroTexto">
            <a:extLst>
              <a:ext uri="{FF2B5EF4-FFF2-40B4-BE49-F238E27FC236}">
                <a16:creationId xmlns:a16="http://schemas.microsoft.com/office/drawing/2014/main" id="{C54B1F92-745C-4B8E-8515-9BEEBCBF0B11}"/>
              </a:ext>
            </a:extLst>
          </p:cNvPr>
          <p:cNvSpPr txBox="1"/>
          <p:nvPr/>
        </p:nvSpPr>
        <p:spPr>
          <a:xfrm>
            <a:off x="118287" y="2492896"/>
            <a:ext cx="8918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Estudios doble ciego </a:t>
            </a:r>
            <a:r>
              <a:rPr lang="es-ES" sz="2400" dirty="0" err="1"/>
              <a:t>randomizados</a:t>
            </a:r>
            <a:r>
              <a:rPr lang="es-ES" sz="2400" dirty="0"/>
              <a:t> controlados</a:t>
            </a:r>
          </a:p>
          <a:p>
            <a:pPr>
              <a:buBlip>
                <a:blip r:embed="rId3"/>
              </a:buBlip>
            </a:pPr>
            <a:r>
              <a:rPr lang="es-ES" sz="2400" dirty="0"/>
              <a:t>Estudios con un mínimo de dos brazos, uno de ellos con MTX y otro sin MTX</a:t>
            </a:r>
          </a:p>
          <a:p>
            <a:pPr>
              <a:buBlip>
                <a:blip r:embed="rId3"/>
              </a:buBlip>
            </a:pPr>
            <a:r>
              <a:rPr lang="es-ES" sz="2400" dirty="0"/>
              <a:t>De más de 24 </a:t>
            </a:r>
            <a:r>
              <a:rPr lang="es-ES" sz="2400" dirty="0" err="1"/>
              <a:t>sem</a:t>
            </a:r>
            <a:r>
              <a:rPr lang="es-ES" sz="2400" dirty="0"/>
              <a:t> y al menos 100 pacientes </a:t>
            </a:r>
          </a:p>
        </p:txBody>
      </p:sp>
      <p:sp>
        <p:nvSpPr>
          <p:cNvPr id="6" name="22 CuadroTexto">
            <a:extLst>
              <a:ext uri="{FF2B5EF4-FFF2-40B4-BE49-F238E27FC236}">
                <a16:creationId xmlns:a16="http://schemas.microsoft.com/office/drawing/2014/main" id="{7B431DF4-5863-485A-9013-88B8AF28C9D1}"/>
              </a:ext>
            </a:extLst>
          </p:cNvPr>
          <p:cNvSpPr txBox="1"/>
          <p:nvPr/>
        </p:nvSpPr>
        <p:spPr>
          <a:xfrm>
            <a:off x="1979712" y="4667652"/>
            <a:ext cx="5605841" cy="15696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22 Estudios. 1990-2013</a:t>
            </a:r>
          </a:p>
          <a:p>
            <a:pPr>
              <a:buBlip>
                <a:blip r:embed="rId3"/>
              </a:buBlip>
            </a:pPr>
            <a:r>
              <a:rPr lang="es-ES" sz="2400" dirty="0"/>
              <a:t>T seguimiento 24-104 </a:t>
            </a:r>
            <a:r>
              <a:rPr lang="es-ES" sz="2400" dirty="0" err="1"/>
              <a:t>sem</a:t>
            </a:r>
            <a:endParaRPr lang="es-ES" sz="2400" dirty="0"/>
          </a:p>
          <a:p>
            <a:pPr>
              <a:buBlip>
                <a:blip r:embed="rId3"/>
              </a:buBlip>
            </a:pPr>
            <a:r>
              <a:rPr lang="es-ES" sz="2400" dirty="0"/>
              <a:t>N 102-999 pacientes</a:t>
            </a:r>
          </a:p>
          <a:p>
            <a:pPr>
              <a:buBlip>
                <a:blip r:embed="rId3"/>
              </a:buBlip>
            </a:pPr>
            <a:r>
              <a:rPr lang="es-ES" sz="2400" dirty="0"/>
              <a:t>Total de 8584 pacientes / 4544 con MTX</a:t>
            </a:r>
          </a:p>
        </p:txBody>
      </p:sp>
    </p:spTree>
    <p:extLst>
      <p:ext uri="{BB962C8B-B14F-4D97-AF65-F5344CB8AC3E}">
        <p14:creationId xmlns:p14="http://schemas.microsoft.com/office/powerpoint/2010/main" val="18026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142852"/>
            <a:ext cx="542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CONCLUSIONES: 	El MTX se asoció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42844" y="1340768"/>
            <a:ext cx="87154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Aumento del riesgo de complicaciones respiratorias totales</a:t>
            </a:r>
          </a:p>
          <a:p>
            <a:pPr lvl="1">
              <a:buBlip>
                <a:blip r:embed="rId2"/>
              </a:buBlip>
            </a:pPr>
            <a:endParaRPr lang="es-ES" sz="2400" dirty="0"/>
          </a:p>
          <a:p>
            <a:pPr lvl="1">
              <a:buBlip>
                <a:blip r:embed="rId2"/>
              </a:buBlip>
            </a:pPr>
            <a:r>
              <a:rPr lang="es-ES" sz="2400" dirty="0"/>
              <a:t>Aumento del riesgo de complicaciones respiratorias infecciosas</a:t>
            </a:r>
          </a:p>
          <a:p>
            <a:pPr lvl="1">
              <a:buBlip>
                <a:blip r:embed="rId2"/>
              </a:buBlip>
            </a:pPr>
            <a:endParaRPr lang="es-ES" sz="2400" dirty="0"/>
          </a:p>
          <a:p>
            <a:pPr lvl="1">
              <a:buBlip>
                <a:blip r:embed="rId2"/>
              </a:buBlip>
            </a:pPr>
            <a:r>
              <a:rPr lang="es-ES" sz="2400" dirty="0"/>
              <a:t>No aumento del riesgo de complicaciones respiratorias no infecciosas excepto en neumonitis aguda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14282" y="4254187"/>
            <a:ext cx="871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No evidencia de riesgo aumentado de muerte por enfermedad pulmonar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95C49D-E0B8-4952-96AA-B1D43385FE2B}"/>
              </a:ext>
            </a:extLst>
          </p:cNvPr>
          <p:cNvSpPr txBox="1"/>
          <p:nvPr/>
        </p:nvSpPr>
        <p:spPr>
          <a:xfrm>
            <a:off x="323528" y="6021288"/>
            <a:ext cx="218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Grado de evidencia 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2AF1C7-08D1-4AAB-AA64-874A99E5D53A}"/>
              </a:ext>
            </a:extLst>
          </p:cNvPr>
          <p:cNvSpPr txBox="1"/>
          <p:nvPr/>
        </p:nvSpPr>
        <p:spPr>
          <a:xfrm>
            <a:off x="4860032" y="6021288"/>
            <a:ext cx="413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/>
              <a:t>Conway R et al. </a:t>
            </a:r>
            <a:r>
              <a:rPr lang="es-ES" b="1" i="1" dirty="0" err="1"/>
              <a:t>Arthritis</a:t>
            </a:r>
            <a:r>
              <a:rPr lang="es-ES" b="1" i="1" dirty="0"/>
              <a:t> </a:t>
            </a:r>
            <a:r>
              <a:rPr lang="es-ES" b="1" i="1" dirty="0" err="1"/>
              <a:t>Rheumatol</a:t>
            </a:r>
            <a:r>
              <a:rPr lang="es-ES" b="1" i="1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2694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3529E1-930C-174A-D35E-87D5AC35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2" y="404664"/>
            <a:ext cx="8172450" cy="10547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929A96-540A-C97E-3FCF-A1781E852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700808"/>
            <a:ext cx="8096250" cy="37052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09AD67-D69C-609A-87EB-233AD3058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5373216"/>
            <a:ext cx="809625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4A2A8B9-303E-2B36-4946-990916E72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18" y="0"/>
            <a:ext cx="6442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5718B5-76A4-74AF-D229-837B3E04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8032"/>
            <a:ext cx="8424936" cy="2132856"/>
          </a:xfrm>
          <a:prstGeom prst="rect">
            <a:avLst/>
          </a:prstGeom>
        </p:spPr>
      </p:pic>
      <p:sp>
        <p:nvSpPr>
          <p:cNvPr id="5" name="21 CuadroTexto">
            <a:extLst>
              <a:ext uri="{FF2B5EF4-FFF2-40B4-BE49-F238E27FC236}">
                <a16:creationId xmlns:a16="http://schemas.microsoft.com/office/drawing/2014/main" id="{999F7696-C6FA-76EB-4F19-4B78D5DCC3C3}"/>
              </a:ext>
            </a:extLst>
          </p:cNvPr>
          <p:cNvSpPr txBox="1"/>
          <p:nvPr/>
        </p:nvSpPr>
        <p:spPr>
          <a:xfrm>
            <a:off x="142844" y="2636912"/>
            <a:ext cx="87154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El tratamiento con </a:t>
            </a:r>
            <a:r>
              <a:rPr lang="es-ES" sz="2400" dirty="0" err="1"/>
              <a:t>mtx</a:t>
            </a:r>
            <a:r>
              <a:rPr lang="es-ES" sz="2400" dirty="0"/>
              <a:t> parece que se asocia a mayor supervivencia tras ajustar factores de confusión </a:t>
            </a:r>
          </a:p>
          <a:p>
            <a:pPr>
              <a:buBlip>
                <a:blip r:embed="rId3"/>
              </a:buBlip>
            </a:pPr>
            <a:endParaRPr lang="es-ES" sz="2400" dirty="0"/>
          </a:p>
          <a:p>
            <a:pPr>
              <a:buBlip>
                <a:blip r:embed="rId3"/>
              </a:buBlip>
            </a:pPr>
            <a:r>
              <a:rPr lang="es-ES" sz="2400" dirty="0"/>
              <a:t>Es posible que la EPI </a:t>
            </a:r>
            <a:r>
              <a:rPr lang="es-ES" sz="2400" dirty="0" err="1"/>
              <a:t>atribuída</a:t>
            </a:r>
            <a:r>
              <a:rPr lang="es-ES" sz="2400" dirty="0"/>
              <a:t> a toxicidad crónica por </a:t>
            </a:r>
            <a:r>
              <a:rPr lang="es-ES" sz="2400" dirty="0" err="1"/>
              <a:t>mtx</a:t>
            </a:r>
            <a:r>
              <a:rPr lang="es-ES" sz="2400" dirty="0"/>
              <a:t> se trate en realidad de EPI asociada a AR erróneamente diagnosticada como fibrosis pulmonar 2º a MTX </a:t>
            </a:r>
          </a:p>
          <a:p>
            <a:pPr>
              <a:buBlip>
                <a:blip r:embed="rId3"/>
              </a:buBlip>
            </a:pPr>
            <a:endParaRPr lang="es-ES" sz="2400" dirty="0"/>
          </a:p>
          <a:p>
            <a:pPr>
              <a:buBlip>
                <a:blip r:embed="rId3"/>
              </a:buBlip>
            </a:pPr>
            <a:r>
              <a:rPr lang="es-ES" sz="2400" dirty="0"/>
              <a:t>No disponemos de datos de alta calidad que demuestren asociación de MTX con fibrosis pulmonar </a:t>
            </a:r>
          </a:p>
        </p:txBody>
      </p:sp>
    </p:spTree>
    <p:extLst>
      <p:ext uri="{BB962C8B-B14F-4D97-AF65-F5344CB8AC3E}">
        <p14:creationId xmlns:p14="http://schemas.microsoft.com/office/powerpoint/2010/main" val="41174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D82F545-81D4-9B62-7A25-B3E58AD9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3350"/>
            <a:ext cx="8280920" cy="65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1492BDD-17FE-55D4-FF3B-A59E93954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9360"/>
            <a:ext cx="864096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585F58D-7ADF-E03E-C0CF-42DD2DB50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1F8D8D-A712-8566-38FE-AF950089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2008"/>
            <a:ext cx="9001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142852"/>
            <a:ext cx="2428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METOTREXATO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6"/>
            <a:ext cx="34004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7 CuadroTexto">
            <a:extLst>
              <a:ext uri="{FF2B5EF4-FFF2-40B4-BE49-F238E27FC236}">
                <a16:creationId xmlns:a16="http://schemas.microsoft.com/office/drawing/2014/main" id="{5E0DA755-6D76-A187-DF42-8C90D3A1A9CA}"/>
              </a:ext>
            </a:extLst>
          </p:cNvPr>
          <p:cNvSpPr txBox="1"/>
          <p:nvPr/>
        </p:nvSpPr>
        <p:spPr>
          <a:xfrm>
            <a:off x="251520" y="1700808"/>
            <a:ext cx="4809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Sería difícil exagerar la importancia del  metotrexato en el manejo de las enfermedades reumatológicas inflamatorias</a:t>
            </a:r>
          </a:p>
        </p:txBody>
      </p:sp>
      <p:sp>
        <p:nvSpPr>
          <p:cNvPr id="6" name="9 CuadroTexto">
            <a:extLst>
              <a:ext uri="{FF2B5EF4-FFF2-40B4-BE49-F238E27FC236}">
                <a16:creationId xmlns:a16="http://schemas.microsoft.com/office/drawing/2014/main" id="{BE7EBE54-1CD9-328A-946D-E02749E0F2FD}"/>
              </a:ext>
            </a:extLst>
          </p:cNvPr>
          <p:cNvSpPr txBox="1"/>
          <p:nvPr/>
        </p:nvSpPr>
        <p:spPr>
          <a:xfrm>
            <a:off x="292560" y="4090881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En los años 50 se empleó inicialmente como antitumoral por su acción </a:t>
            </a:r>
            <a:r>
              <a:rPr lang="es-ES" sz="2400" dirty="0" err="1"/>
              <a:t>antiproliferativa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8312" y="1772816"/>
            <a:ext cx="8218487" cy="3744416"/>
          </a:xfrm>
        </p:spPr>
        <p:txBody>
          <a:bodyPr/>
          <a:lstStyle/>
          <a:p>
            <a:r>
              <a:rPr lang="es-ES" dirty="0"/>
              <a:t>La neumonitis por </a:t>
            </a:r>
            <a:r>
              <a:rPr lang="es-ES" dirty="0" err="1"/>
              <a:t>metotrexate</a:t>
            </a:r>
            <a:r>
              <a:rPr lang="es-ES" dirty="0"/>
              <a:t> se presenta de forma aguda / subaguda dentro del primer año de tratamiento</a:t>
            </a:r>
          </a:p>
          <a:p>
            <a:r>
              <a:rPr lang="es-ES" dirty="0"/>
              <a:t>Es fundamental la suspensión del </a:t>
            </a:r>
            <a:r>
              <a:rPr lang="es-ES" dirty="0" err="1"/>
              <a:t>metotrexate</a:t>
            </a:r>
            <a:r>
              <a:rPr lang="es-ES" dirty="0"/>
              <a:t> como agente causante y puede precisar corticoterapia</a:t>
            </a:r>
          </a:p>
          <a:p>
            <a:r>
              <a:rPr lang="es-ES" dirty="0"/>
              <a:t>A largo plazo el tratamiento con </a:t>
            </a:r>
            <a:r>
              <a:rPr lang="es-ES" dirty="0" err="1"/>
              <a:t>metotrexate</a:t>
            </a:r>
            <a:r>
              <a:rPr lang="es-ES" dirty="0"/>
              <a:t> parece asociarse con una menor incidencia de EPI asociada a AR cuestionando el miedo a la fibrosis pulmonar progresiva asociado a </a:t>
            </a:r>
            <a:r>
              <a:rPr lang="es-ES" dirty="0" err="1"/>
              <a:t>mtx</a:t>
            </a:r>
            <a:endParaRPr lang="es-ES" dirty="0"/>
          </a:p>
          <a:p>
            <a:endParaRPr lang="es-ES" dirty="0"/>
          </a:p>
          <a:p>
            <a:r>
              <a:rPr lang="es-ES" dirty="0"/>
              <a:t>No se ha logrado demostrar la toxicidad crónica por </a:t>
            </a:r>
            <a:r>
              <a:rPr lang="es-ES" dirty="0" err="1"/>
              <a:t>metotrexate</a:t>
            </a:r>
            <a:r>
              <a:rPr lang="es-ES" dirty="0"/>
              <a:t> y probablemente se trate de EPI asociada a AR erróneamente </a:t>
            </a:r>
            <a:r>
              <a:rPr lang="es-ES" dirty="0" err="1"/>
              <a:t>atribuída</a:t>
            </a:r>
            <a:r>
              <a:rPr lang="es-ES" dirty="0"/>
              <a:t> al tratamiento</a:t>
            </a:r>
          </a:p>
        </p:txBody>
      </p:sp>
    </p:spTree>
    <p:extLst>
      <p:ext uri="{BB962C8B-B14F-4D97-AF65-F5344CB8AC3E}">
        <p14:creationId xmlns:p14="http://schemas.microsoft.com/office/powerpoint/2010/main" val="14582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C6E9D82-C5A1-1DE4-E7AC-F71E649C1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0"/>
            <a:ext cx="9202638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5A20ED-EF24-A140-E511-1FE7E6736C51}"/>
              </a:ext>
            </a:extLst>
          </p:cNvPr>
          <p:cNvSpPr txBox="1"/>
          <p:nvPr/>
        </p:nvSpPr>
        <p:spPr>
          <a:xfrm>
            <a:off x="4147274" y="260648"/>
            <a:ext cx="496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</a:rPr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41282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1412776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Se ha convertido por sus efectos inmunomoduladores y </a:t>
            </a:r>
          </a:p>
          <a:p>
            <a:r>
              <a:rPr lang="es-ES" sz="2400" dirty="0" err="1"/>
              <a:t>anti-inflamatorios</a:t>
            </a:r>
            <a:r>
              <a:rPr lang="es-ES" sz="2400" dirty="0"/>
              <a:t> en el fármaco de elección en el tratamiento de la AR y otras enfermedades inflamatorias y conectivopatías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1472" y="142852"/>
            <a:ext cx="2428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METOTREXATO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7544" y="4941168"/>
            <a:ext cx="8505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Es un análogo estructural del ácido fólico que actúa como antimetabolito desactivando la enzima DHFR lo cual interfiere con la síntesis de nucleótidos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6"/>
            <a:ext cx="34004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30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282" y="2786058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Es efectivo durante largos periodos de tiempo, es rápido y tiene un buen índice eficacia/toxicidad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1472" y="142852"/>
            <a:ext cx="2428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METOTREXATO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4283" y="1500174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Se usa en </a:t>
            </a:r>
            <a:r>
              <a:rPr lang="es-ES" sz="2400" dirty="0" err="1"/>
              <a:t>monoterapia</a:t>
            </a:r>
            <a:r>
              <a:rPr lang="es-ES" sz="2400" dirty="0"/>
              <a:t> y en terapia combinada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95384"/>
            <a:ext cx="34004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8 CuadroTexto">
            <a:extLst>
              <a:ext uri="{FF2B5EF4-FFF2-40B4-BE49-F238E27FC236}">
                <a16:creationId xmlns:a16="http://schemas.microsoft.com/office/drawing/2014/main" id="{5D51FEE4-3A3C-2932-C09F-BE218C0B76ED}"/>
              </a:ext>
            </a:extLst>
          </p:cNvPr>
          <p:cNvSpPr txBox="1"/>
          <p:nvPr/>
        </p:nvSpPr>
        <p:spPr>
          <a:xfrm>
            <a:off x="366683" y="4758243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Actúa tanto sobre la inmunidad celular como humoral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14282" y="3462099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La estomatitis, cefalea, astenia y </a:t>
            </a:r>
            <a:r>
              <a:rPr lang="es-ES" sz="2400" dirty="0" err="1"/>
              <a:t>macrocitosis</a:t>
            </a:r>
            <a:r>
              <a:rPr lang="es-ES" sz="2400" dirty="0"/>
              <a:t> también son frecuentes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71472" y="142852"/>
            <a:ext cx="449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TOXICIDADES METOTREXATO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14282" y="1517883"/>
            <a:ext cx="871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El 31% de los pacientes pueden presentar manifestaciones gastrointestinales (náuseas y diarrea)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85720" y="5229200"/>
            <a:ext cx="863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Toxicidad hematológica: anemia, leucopenia, </a:t>
            </a:r>
            <a:r>
              <a:rPr lang="es-ES" sz="2400" dirty="0" err="1"/>
              <a:t>trombopenia</a:t>
            </a:r>
            <a:r>
              <a:rPr lang="es-ES" sz="2400" dirty="0"/>
              <a:t>. </a:t>
            </a:r>
            <a:r>
              <a:rPr lang="es-ES" sz="2400" dirty="0" err="1"/>
              <a:t>Mielosupresión</a:t>
            </a:r>
            <a:r>
              <a:rPr lang="es-ES" sz="2400" dirty="0"/>
              <a:t> es muy rara y se asocia a pautas erróneas o IRC. </a:t>
            </a:r>
          </a:p>
        </p:txBody>
      </p:sp>
      <p:pic>
        <p:nvPicPr>
          <p:cNvPr id="8" name="Picture 2" descr="D:\clara\Desktop\TRABAJO HGU\presentaciones\REUNIÓN ABBIE\consulta de enfermería\imágenes\pastill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852"/>
            <a:ext cx="2705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5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142852"/>
            <a:ext cx="4491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TOXICIDADES METOTREXATO</a:t>
            </a:r>
          </a:p>
        </p:txBody>
      </p:sp>
      <p:pic>
        <p:nvPicPr>
          <p:cNvPr id="8" name="Picture 2" descr="D:\clara\Desktop\TRABAJO HGU\presentaciones\REUNIÓN ABBIE\consulta de enfermería\imágenes\pastill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705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14282" y="3568948"/>
            <a:ext cx="8634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No aumento de neoplasia sólida</a:t>
            </a:r>
          </a:p>
          <a:p>
            <a:pPr>
              <a:buBlip>
                <a:blip r:embed="rId3"/>
              </a:buBlip>
            </a:pPr>
            <a:endParaRPr lang="es-ES" sz="2400" dirty="0"/>
          </a:p>
          <a:p>
            <a:pPr>
              <a:buBlip>
                <a:blip r:embed="rId3"/>
              </a:buBlip>
            </a:pPr>
            <a:r>
              <a:rPr lang="es-ES" sz="2400" dirty="0"/>
              <a:t>Puede aumentar el riesgo de melanoma y </a:t>
            </a:r>
            <a:r>
              <a:rPr lang="es-ES" sz="2400" dirty="0" err="1"/>
              <a:t>cancer</a:t>
            </a:r>
            <a:r>
              <a:rPr lang="es-ES" sz="2400" dirty="0"/>
              <a:t> piel no melanoma</a:t>
            </a:r>
          </a:p>
          <a:p>
            <a:pPr>
              <a:buBlip>
                <a:blip r:embed="rId3"/>
              </a:buBlip>
            </a:pPr>
            <a:endParaRPr lang="es-ES" sz="2400" dirty="0"/>
          </a:p>
          <a:p>
            <a:pPr>
              <a:buBlip>
                <a:blip r:embed="rId3"/>
              </a:buBlip>
            </a:pPr>
            <a:r>
              <a:rPr lang="es-ES" sz="2400" dirty="0"/>
              <a:t>Linfomas B relacionados con VEB+. 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85720" y="1844824"/>
            <a:ext cx="863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400" dirty="0"/>
              <a:t>Toxicidad hepática. </a:t>
            </a:r>
            <a:r>
              <a:rPr lang="es-ES" sz="2400" dirty="0" err="1"/>
              <a:t>Transaminitis</a:t>
            </a:r>
            <a:r>
              <a:rPr lang="es-ES" sz="2400" dirty="0"/>
              <a:t> 20% pacientes. Muy rara la cirrosis hepática. </a:t>
            </a:r>
          </a:p>
        </p:txBody>
      </p:sp>
    </p:spTree>
    <p:extLst>
      <p:ext uri="{BB962C8B-B14F-4D97-AF65-F5344CB8AC3E}">
        <p14:creationId xmlns:p14="http://schemas.microsoft.com/office/powerpoint/2010/main" val="20307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776" y="1357298"/>
            <a:ext cx="6377496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571472" y="142852"/>
            <a:ext cx="3697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TOXICIDAD PULMONAR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42844" y="1661899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1983 se describe el primer caso de neumonitis aguda por dosis bajas de </a:t>
            </a:r>
            <a:r>
              <a:rPr lang="es-ES" sz="2400" dirty="0" err="1"/>
              <a:t>metotrexato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71472" y="142852"/>
            <a:ext cx="5206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NEUMONITIS POR METOTREXATO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42844" y="4028871"/>
            <a:ext cx="522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s-ES" sz="2400" dirty="0"/>
              <a:t>En muchos textos clásicos se describe una enfermedad pulmonar difusa producida por </a:t>
            </a:r>
            <a:r>
              <a:rPr lang="es-ES" sz="2400" dirty="0" err="1"/>
              <a:t>metotrexato</a:t>
            </a:r>
            <a:endParaRPr lang="es-ES" sz="2400" dirty="0"/>
          </a:p>
        </p:txBody>
      </p:sp>
      <p:pic>
        <p:nvPicPr>
          <p:cNvPr id="8" name="Picture 2" descr="D:\clara\Desktop\TRABAJO HGU\presentaciones\REUNIÓN ABBIE\consulta de enfermería\imágenes\pastilla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852"/>
            <a:ext cx="27051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95B63D6-B54C-4DD6-8FD8-EF5667B28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23769"/>
            <a:ext cx="3456384" cy="4326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dc15cbff302a3da2a1707d5a447dfd56e2f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886</Words>
  <Application>Microsoft Office PowerPoint</Application>
  <PresentationFormat>Presentación en pantalla (4:3)</PresentationFormat>
  <Paragraphs>117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Calibri</vt:lpstr>
      <vt:lpstr>Tema de Office</vt:lpstr>
      <vt:lpstr>EPID ASOCIADA A  METOTREXATO</vt:lpstr>
      <vt:lpstr>No tengo conflictos de interés para esta ponencia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CLOVER-SGM</dc:creator>
  <cp:lastModifiedBy>Maria Estrella Fernandez Fabrellas</cp:lastModifiedBy>
  <cp:revision>65</cp:revision>
  <dcterms:created xsi:type="dcterms:W3CDTF">2014-08-26T06:29:26Z</dcterms:created>
  <dcterms:modified xsi:type="dcterms:W3CDTF">2023-06-27T10:17:22Z</dcterms:modified>
</cp:coreProperties>
</file>