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77" r:id="rId5"/>
    <p:sldId id="287" r:id="rId6"/>
    <p:sldId id="292" r:id="rId7"/>
    <p:sldId id="261" r:id="rId8"/>
    <p:sldId id="280" r:id="rId9"/>
    <p:sldId id="281" r:id="rId10"/>
    <p:sldId id="289" r:id="rId11"/>
    <p:sldId id="264" r:id="rId12"/>
    <p:sldId id="286" r:id="rId13"/>
    <p:sldId id="263" r:id="rId14"/>
    <p:sldId id="288" r:id="rId15"/>
    <p:sldId id="293" r:id="rId16"/>
    <p:sldId id="284" r:id="rId17"/>
    <p:sldId id="283" r:id="rId18"/>
    <p:sldId id="278" r:id="rId19"/>
  </p:sldIdLst>
  <p:sldSz cx="9144000" cy="6858000" type="screen4x3"/>
  <p:notesSz cx="6858000" cy="9144000"/>
  <p:custDataLst>
    <p:tags r:id="rId21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4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B23"/>
    <a:srgbClr val="EF84B3"/>
    <a:srgbClr val="0067B2"/>
    <a:srgbClr val="1C8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92"/>
    <p:restoredTop sz="95028" autoAdjust="0"/>
  </p:normalViewPr>
  <p:slideViewPr>
    <p:cSldViewPr showGuides="1">
      <p:cViewPr varScale="1">
        <p:scale>
          <a:sx n="88" d="100"/>
          <a:sy n="88" d="100"/>
        </p:scale>
        <p:origin x="720" y="176"/>
      </p:cViewPr>
      <p:guideLst>
        <p:guide orient="horz" pos="2160"/>
        <p:guide orient="horz" pos="527"/>
        <p:guide orient="horz" pos="3974"/>
        <p:guide pos="2880"/>
        <p:guide pos="295"/>
        <p:guide pos="5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1664" y="-6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B80E-21EA-4412-BA93-A9CF6C7D1BE0}" type="datetimeFigureOut">
              <a:rPr lang="es-ES" smtClean="0"/>
              <a:t>29/6/23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8E151-4EFA-4F94-B97B-0A63B68C9E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8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par.wademi.com/neumo/contenido.php?id_se=20&amp;id_ca=177&amp;buscar=1&amp;palabra=epid#BI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par.wademi.com/neumo/contenido.php?id_se=20&amp;id_ca=177&amp;buscar=1&amp;palabra=epid#BI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99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effectLst/>
              </a:rPr>
              <a:t>En España, la Agencia Española de Medicamentos y Productos Sanitarios, del Ministerio de Sanidad, Asuntos Sociales e Igualdad, publica mensualmente comunicaciones y alertas sobre seguridad de medicamentos. </a:t>
            </a:r>
          </a:p>
          <a:p>
            <a:r>
              <a:rPr lang="es-ES" b="0" i="0" dirty="0">
                <a:solidFill>
                  <a:srgbClr val="767575"/>
                </a:solidFill>
                <a:effectLst/>
              </a:rPr>
              <a:t>En España diversos estudios señalan una incidencia entre el 1,7% y el 3,9%, generando el 6,5% de ellas ingresos hospitalarios</a:t>
            </a:r>
            <a:r>
              <a:rPr lang="es-ES" b="0" i="0" u="none" strike="noStrike" baseline="-25000" dirty="0">
                <a:solidFill>
                  <a:srgbClr val="141414"/>
                </a:solidFill>
                <a:effectLst/>
                <a:hlinkClick r:id="rId3"/>
              </a:rPr>
              <a:t>(7)</a:t>
            </a:r>
            <a:r>
              <a:rPr lang="es-ES" b="0" i="0" dirty="0">
                <a:solidFill>
                  <a:srgbClr val="767575"/>
                </a:solidFill>
                <a:effectLst/>
              </a:rPr>
              <a:t>.</a:t>
            </a:r>
            <a:endParaRPr lang="es-ES" b="0" i="0" dirty="0">
              <a:effectLst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1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+ </a:t>
            </a:r>
            <a:r>
              <a:rPr lang="es-ES" dirty="0">
                <a:solidFill>
                  <a:srgbClr val="231F20"/>
                </a:solidFill>
                <a:effectLst/>
              </a:rPr>
              <a:t>Las EPID inducidas por fármacos son un grupo amplio y muy heterogéneo de reacciones adversas a medicamentos, que van desde la enfermedad leve a la progresiva y potencialmente mortal. </a:t>
            </a:r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+ </a:t>
            </a:r>
            <a:r>
              <a:rPr lang="es-ES" b="0" i="0" dirty="0" err="1">
                <a:solidFill>
                  <a:srgbClr val="767575"/>
                </a:solidFill>
                <a:effectLst/>
                <a:latin typeface="Raleway" pitchFamily="2" charset="77"/>
              </a:rPr>
              <a:t>Sobretodo</a:t>
            </a:r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 con el uso de tratamientos quimioterápicos, inmunoterapia y los biológicos en general.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69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88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i="0" dirty="0">
                <a:effectLst/>
              </a:rPr>
              <a:t>+ La incidencia de DI-ILD es difícil de estimar, y varía dependiendo del fármaco específico y la dosis, y la notificación de los casos.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i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i="0" dirty="0">
                <a:effectLst/>
              </a:rPr>
              <a:t>+ La vía inhalatoria suele estar implicada en pocas ocasiones. Se han publicado también reacciones adversas pulmonares tras la administración de fármacos por otras vías como la intratecal e intrapleural.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i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i="0" dirty="0">
              <a:effectLst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51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+ </a:t>
            </a:r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un mismo fármaco puede producir daño pulmonar por múltiples mecanismos.</a:t>
            </a: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+ La toxicidad pulmonar por fármacos está condicionada por diversos factores, pero el verdadero mecanismo (o mecanismos) de la toxicidad no se conoce y las hipótesis planteadas provienen de experiencias sobre hepatotoxicidad y </a:t>
            </a:r>
            <a:r>
              <a:rPr lang="es-ES" b="0" i="0" dirty="0" err="1">
                <a:solidFill>
                  <a:srgbClr val="767575"/>
                </a:solidFill>
                <a:effectLst/>
                <a:latin typeface="Raleway" pitchFamily="2" charset="77"/>
              </a:rPr>
              <a:t>neumotoxicidad</a:t>
            </a:r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 en modelos animales. En una revisión clásica, </a:t>
            </a:r>
            <a:r>
              <a:rPr lang="es-ES" b="0" i="0" dirty="0" err="1">
                <a:solidFill>
                  <a:srgbClr val="767575"/>
                </a:solidFill>
                <a:effectLst/>
                <a:latin typeface="Raleway" pitchFamily="2" charset="77"/>
              </a:rPr>
              <a:t>Delaunois</a:t>
            </a:r>
            <a:r>
              <a:rPr lang="es-ES" b="0" i="0" u="none" strike="noStrike" baseline="-25000" dirty="0">
                <a:solidFill>
                  <a:srgbClr val="141414"/>
                </a:solidFill>
                <a:effectLst/>
                <a:latin typeface="Raleway" pitchFamily="2" charset="77"/>
                <a:hlinkClick r:id="rId3"/>
              </a:rPr>
              <a:t>(18)</a:t>
            </a:r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 plantea tres preguntas:</a:t>
            </a: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225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+ La patogenia de la lesión pulmonar inducida por fármacos es en gran medida desconocida para la mayoría de los fármacos. Sin embargo, es probable que los mecanismos a través de los cuales se produce la lesión pulmonar inducida por fármacos impliquen el daño directo a las células epiteliales alveolares o capilares endoteliales, la desregulación del sistema inmunitario, la liberación sistémica de citoquinas, el daño pulmonar mediado por células y la producción de radicales libres con lesión oxidativa.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60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292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No podemos conocer de antemano qué pacientes tienen mayor riesgo de desarrollar una RAM, y qué tipo de RAM puede esperarse. Es indudable que existe un factor de tipo idiosincrático, pero otros factores concomitantes pueden considerarse de riesgo y obligan a permanecer alerta.</a:t>
            </a: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Los principales factores relacionados con el paciente son la edad, el sexo y la raza. También en relación con las reacciones adversas a nivel del intersticio pulmonar se consideran factores predisponentes el consumo de tabaco, una función pulmonar alterada con descenso de la capacidad de difusión, la preexistencia de enfermedad pulmonar intersticial difusa o haber sufrido una lobectomía. </a:t>
            </a: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El asma y la atopia preexistentes pueden ser factores de riesgo para el desarrollo de neumonía </a:t>
            </a:r>
            <a:r>
              <a:rPr lang="es-ES" b="0" i="0" dirty="0" err="1">
                <a:solidFill>
                  <a:srgbClr val="767575"/>
                </a:solidFill>
                <a:effectLst/>
                <a:latin typeface="Raleway" pitchFamily="2" charset="77"/>
              </a:rPr>
              <a:t>eosinófila</a:t>
            </a:r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 secundaria a fármacos.</a:t>
            </a: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Se cree que las RAM pueden ser más frecuentes en mujeres, posiblemente por cuestiones distintivas de tipo hormonal y metabólico.</a:t>
            </a: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La infancia y la vejez son factores de riesgo</a:t>
            </a:r>
            <a:r>
              <a:rPr lang="es-ES" b="0" i="0" u="none" strike="noStrike" baseline="-25000" dirty="0">
                <a:solidFill>
                  <a:srgbClr val="141414"/>
                </a:solidFill>
                <a:effectLst/>
                <a:latin typeface="Raleway" pitchFamily="2" charset="77"/>
              </a:rPr>
              <a:t>.</a:t>
            </a:r>
          </a:p>
          <a:p>
            <a:endParaRPr lang="es-ES" b="0" i="0" u="none" strike="noStrike" baseline="-25000" dirty="0">
              <a:solidFill>
                <a:srgbClr val="141414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Se han observado diferencias raciales, en asiáticos y afroamericanos, en la frecuencia de aparición de RAM en estudios de seguimiento de fármacos.</a:t>
            </a: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effectLst/>
                <a:latin typeface="Raleway" pitchFamily="2" charset="77"/>
              </a:rPr>
              <a:t>Alteraciones en la biotransformación y sistemas de defensa adquiridos por factores dietéticos, drogas, alcohol y agentes ambientales como el tabaquismo.</a:t>
            </a:r>
          </a:p>
          <a:p>
            <a:endParaRPr lang="es-ES" b="0" i="0" dirty="0">
              <a:effectLst/>
              <a:latin typeface="Raleway" pitchFamily="2" charset="77"/>
            </a:endParaRPr>
          </a:p>
          <a:p>
            <a:r>
              <a:rPr lang="es-ES" b="0" i="0" dirty="0">
                <a:effectLst/>
                <a:latin typeface="Raleway" pitchFamily="2" charset="77"/>
              </a:rPr>
              <a:t>Adquisición de intolerancia inmunitaria y desarrollo de hipersensibilidad o alergia al fármaco con contacto previo.</a:t>
            </a:r>
          </a:p>
          <a:p>
            <a:endParaRPr lang="es-ES" b="0" i="0" dirty="0">
              <a:effectLst/>
              <a:latin typeface="Raleway" pitchFamily="2" charset="77"/>
            </a:endParaRPr>
          </a:p>
          <a:p>
            <a:r>
              <a:rPr lang="es-ES" b="0" i="0" dirty="0">
                <a:effectLst/>
                <a:latin typeface="Raleway" pitchFamily="2" charset="77"/>
              </a:rPr>
              <a:t>Presencia de factores ocupacionales que potencian los efectos de un fármaco, como sucede con pacientes con asbestosis tratados con bromocriptina.</a:t>
            </a:r>
          </a:p>
          <a:p>
            <a:endParaRPr lang="es-ES" b="0" i="0" dirty="0"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= La genética es posiblemente el factor más importante relacionado con la susceptibilidad individual para desarrollar una RAM, en general, y neumopatías por fármacos, en particular. </a:t>
            </a: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= Los genotipos implicados en cada individuo y en cada fármaco pueden ser diferentes. </a:t>
            </a: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= Su tipificación, previa al tratamiento farmacológico, podría servir para predecir y prevenir estas alteraciones.</a:t>
            </a: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+ El sistema HLA tiene un papel básico en el reconocimiento de células T. Algunos polimorfismos de HLA pueden aumentar el riesgo de neumonitis por algunos fármacos. </a:t>
            </a: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+  Factores genéticos que afectan a la absorción, distribución, metabolismo y excreción de los fármacos. Polimorfismos relacionados con la activación del sistema CYP450.</a:t>
            </a:r>
          </a:p>
          <a:p>
            <a:endParaRPr lang="es-ES" b="0" i="0" dirty="0">
              <a:solidFill>
                <a:srgbClr val="767575"/>
              </a:solidFill>
              <a:effectLst/>
              <a:latin typeface="Raleway" pitchFamily="2" charset="77"/>
            </a:endParaRPr>
          </a:p>
          <a:p>
            <a:r>
              <a:rPr lang="es-ES" b="0" i="0" dirty="0">
                <a:solidFill>
                  <a:srgbClr val="767575"/>
                </a:solidFill>
                <a:effectLst/>
                <a:latin typeface="Raleway" pitchFamily="2" charset="77"/>
              </a:rPr>
              <a:t>En resumen, aunque insuficientemente conocidos los mecanismos íntimos derivados de alteraciones genéticas, numerosos polimorfismos pueden estar implicados en la mayor o menor susceptibilidad individual para el desarrollo de RAM, siendo las alteraciones metabólicas y el estrés oxidativo dos de los más postulados.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01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91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1727"/>
            <a:ext cx="9141232" cy="6854543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860032" y="3717032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7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2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" y="-1164"/>
            <a:ext cx="9139390" cy="6857306"/>
          </a:xfrm>
          <a:prstGeom prst="rect">
            <a:avLst/>
          </a:prstGeom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4211960" y="5301208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4211960" y="4149080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42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0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7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60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27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" y="1382"/>
            <a:ext cx="9136628" cy="685523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12" y="980728"/>
            <a:ext cx="8218487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5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79388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tabLst>
          <a:tab pos="71913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621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180975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s-ES" dirty="0"/>
              <a:t>Cristina Sabater Abad.</a:t>
            </a:r>
          </a:p>
          <a:p>
            <a:pPr algn="r"/>
            <a:r>
              <a:rPr lang="es-ES" dirty="0"/>
              <a:t>Neumología. CHGUV. </a:t>
            </a:r>
          </a:p>
          <a:p>
            <a:pPr algn="r"/>
            <a:r>
              <a:rPr lang="es-ES" dirty="0"/>
              <a:t>30-06-23.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3325533"/>
            <a:ext cx="4968552" cy="1039571"/>
          </a:xfrm>
        </p:spPr>
        <p:txBody>
          <a:bodyPr/>
          <a:lstStyle/>
          <a:p>
            <a:pPr algn="ctr"/>
            <a:r>
              <a:rPr lang="es-ES" dirty="0"/>
              <a:t>Epidemiología.</a:t>
            </a:r>
            <a:br>
              <a:rPr lang="es-ES" dirty="0"/>
            </a:br>
            <a:r>
              <a:rPr lang="es-ES" dirty="0"/>
              <a:t>Patogenia y factores de riesgo.</a:t>
            </a:r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531FEA3-0C88-FEA4-F28D-7EE9A3411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45" y="260648"/>
            <a:ext cx="6306293" cy="14401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06DF26-6C8E-10AE-EB13-4C0C57DA09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0"/>
          <a:stretch/>
        </p:blipFill>
        <p:spPr>
          <a:xfrm>
            <a:off x="2344216" y="2308330"/>
            <a:ext cx="6692280" cy="5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9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ADF16F9A-B9C4-81C6-478B-9F5915170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439676"/>
            <a:ext cx="8218487" cy="4725628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A2E940-B14B-0B86-4A7B-E72969A097BC}"/>
              </a:ext>
            </a:extLst>
          </p:cNvPr>
          <p:cNvSpPr txBox="1"/>
          <p:nvPr/>
        </p:nvSpPr>
        <p:spPr>
          <a:xfrm>
            <a:off x="251520" y="6237312"/>
            <a:ext cx="8669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Spagnolo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P,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Bonniaud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P, Rossi G, et al.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Drug-induced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interstitial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lung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disease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.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EurRespir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J 2022; 60: 2102776 [DOI: 10.1183/13993003.02776-2021].</a:t>
            </a:r>
          </a:p>
          <a:p>
            <a:endParaRPr lang="es-ES" sz="11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5DED97-1254-B9FE-E888-2EBFCB5B5D70}"/>
              </a:ext>
            </a:extLst>
          </p:cNvPr>
          <p:cNvSpPr txBox="1"/>
          <p:nvPr/>
        </p:nvSpPr>
        <p:spPr>
          <a:xfrm>
            <a:off x="251520" y="1034321"/>
            <a:ext cx="861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FF0000"/>
                </a:solidFill>
              </a:rPr>
              <a:t>Main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respiratory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side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effects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induced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by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biotherapies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indicated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for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treatment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of</a:t>
            </a:r>
            <a:r>
              <a:rPr lang="es-ES" sz="1600" dirty="0">
                <a:solidFill>
                  <a:srgbClr val="FF0000"/>
                </a:solidFill>
              </a:rPr>
              <a:t> autoinmune </a:t>
            </a:r>
            <a:r>
              <a:rPr lang="es-ES" sz="1600" dirty="0" err="1">
                <a:solidFill>
                  <a:srgbClr val="FF0000"/>
                </a:solidFill>
              </a:rPr>
              <a:t>diseases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273B8C6-9ABA-11B2-389B-43DF0B74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</p:spPr>
        <p:txBody>
          <a:bodyPr anchor="ctr">
            <a:normAutofit/>
          </a:bodyPr>
          <a:lstStyle/>
          <a:p>
            <a:r>
              <a:rPr lang="es-ES" dirty="0"/>
              <a:t>EPIDEMIOLOGIA -----DILI</a:t>
            </a:r>
          </a:p>
        </p:txBody>
      </p:sp>
    </p:spTree>
    <p:extLst>
      <p:ext uri="{BB962C8B-B14F-4D97-AF65-F5344CB8AC3E}">
        <p14:creationId xmlns:p14="http://schemas.microsoft.com/office/powerpoint/2010/main" val="335142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EBC0B61-E554-7DD4-0608-47C7D4C9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PATOGENIA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BC38D9B3-C0FD-087E-FB88-A49E82514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12768" cy="49593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02C9343-6882-C9A3-1B71-DC7BD9F5CD9A}"/>
              </a:ext>
            </a:extLst>
          </p:cNvPr>
          <p:cNvSpPr txBox="1"/>
          <p:nvPr/>
        </p:nvSpPr>
        <p:spPr>
          <a:xfrm>
            <a:off x="2195736" y="1076107"/>
            <a:ext cx="496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  <a:effectLst/>
              </a:rPr>
              <a:t>Mecanismos de toxicidad pulmonar por fármacos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3 Marcador de pie de página">
            <a:extLst>
              <a:ext uri="{FF2B5EF4-FFF2-40B4-BE49-F238E27FC236}">
                <a16:creationId xmlns:a16="http://schemas.microsoft.com/office/drawing/2014/main" id="{1CB7F0C5-9C7C-25F7-CDFD-EF8EEA4C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41497"/>
            <a:ext cx="8640960" cy="599871"/>
          </a:xfrm>
        </p:spPr>
        <p:txBody>
          <a:bodyPr/>
          <a:lstStyle/>
          <a:p>
            <a:r>
              <a:rPr lang="es-ES" sz="1000" dirty="0">
                <a:solidFill>
                  <a:schemeClr val="tx1"/>
                </a:solidFill>
              </a:rPr>
              <a:t>MANUAL DE NEUMOLOGIA Y CIRUGIA TORACICA. SEPAR. 4ª EDICION. 2021.</a:t>
            </a:r>
          </a:p>
          <a:p>
            <a:r>
              <a:rPr lang="es-ES" sz="1000" dirty="0" err="1">
                <a:solidFill>
                  <a:schemeClr val="tx1"/>
                </a:solidFill>
              </a:rPr>
              <a:t>Drug-induced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interstitial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lung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disease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during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cancer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therapies</a:t>
            </a:r>
            <a:r>
              <a:rPr lang="es-ES" sz="1000" dirty="0">
                <a:solidFill>
                  <a:schemeClr val="tx1"/>
                </a:solidFill>
              </a:rPr>
              <a:t>: </a:t>
            </a:r>
            <a:r>
              <a:rPr lang="es-ES" sz="1000" dirty="0" err="1">
                <a:solidFill>
                  <a:schemeClr val="tx1"/>
                </a:solidFill>
              </a:rPr>
              <a:t>expert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opinion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on</a:t>
            </a:r>
            <a:r>
              <a:rPr lang="es-ES" sz="1000" dirty="0">
                <a:solidFill>
                  <a:schemeClr val="tx1"/>
                </a:solidFill>
              </a:rPr>
              <a:t> diagnosis and </a:t>
            </a:r>
            <a:r>
              <a:rPr lang="es-ES" sz="1000" dirty="0" err="1">
                <a:solidFill>
                  <a:schemeClr val="tx1"/>
                </a:solidFill>
              </a:rPr>
              <a:t>treatment</a:t>
            </a:r>
            <a:r>
              <a:rPr lang="es-ES" sz="1000" dirty="0">
                <a:solidFill>
                  <a:schemeClr val="tx1"/>
                </a:solidFill>
              </a:rPr>
              <a:t>. </a:t>
            </a:r>
            <a:r>
              <a:rPr lang="es-ES" sz="1000" dirty="0" err="1">
                <a:solidFill>
                  <a:schemeClr val="tx1"/>
                </a:solidFill>
              </a:rPr>
              <a:t>doi.org</a:t>
            </a:r>
            <a:r>
              <a:rPr lang="es-ES" sz="1000" dirty="0">
                <a:solidFill>
                  <a:schemeClr val="tx1"/>
                </a:solidFill>
              </a:rPr>
              <a:t>/10.1016/j.esmoop.2022.100404.</a:t>
            </a:r>
            <a:endParaRPr lang="es-ES" sz="1000" dirty="0">
              <a:solidFill>
                <a:srgbClr val="231F20"/>
              </a:solidFill>
              <a:effectLst/>
              <a:latin typeface="Times" pitchFamily="2" charset="0"/>
            </a:endParaRPr>
          </a:p>
          <a:p>
            <a:endParaRPr lang="es-ES" sz="1000" dirty="0">
              <a:solidFill>
                <a:schemeClr val="tx1"/>
              </a:solidFill>
            </a:endParaRPr>
          </a:p>
          <a:p>
            <a:endParaRPr lang="es-ES" sz="1000" dirty="0">
              <a:solidFill>
                <a:schemeClr val="tx1"/>
              </a:solidFill>
            </a:endParaRPr>
          </a:p>
          <a:p>
            <a:endParaRPr lang="es-E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5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D76DD-EEE8-6325-A170-57DEBDFC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</p:spPr>
        <p:txBody>
          <a:bodyPr anchor="ctr">
            <a:normAutofit/>
          </a:bodyPr>
          <a:lstStyle/>
          <a:p>
            <a:r>
              <a:rPr lang="es-ES" dirty="0"/>
              <a:t>PATOGENIA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12F0B2C6-09E6-F8A9-A8E8-EADA70126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3" y="1124745"/>
            <a:ext cx="6943218" cy="4964400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1BBADA-0E59-96E3-FFB3-71269C0A74A5}"/>
              </a:ext>
            </a:extLst>
          </p:cNvPr>
          <p:cNvSpPr txBox="1"/>
          <p:nvPr/>
        </p:nvSpPr>
        <p:spPr>
          <a:xfrm>
            <a:off x="251520" y="6237312"/>
            <a:ext cx="8669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Spagnolo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P,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Bonniaud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P, Rossi G, et al.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Drug-induced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interstitial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lung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disease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.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EurRespir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J 2022; 60: 2102776 [DOI: 10.1183/13993003.02776-2021].</a:t>
            </a:r>
          </a:p>
          <a:p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3684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90B90-0E93-EBF5-F762-7AF3F2CD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</p:spPr>
        <p:txBody>
          <a:bodyPr anchor="ctr">
            <a:normAutofit/>
          </a:bodyPr>
          <a:lstStyle/>
          <a:p>
            <a:r>
              <a:rPr lang="es-ES" dirty="0"/>
              <a:t>FACTORES DE RIESGO</a:t>
            </a:r>
          </a:p>
        </p:txBody>
      </p:sp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577788EC-C2F7-FF71-8DDC-0981B764A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644943"/>
            <a:ext cx="8218487" cy="4376345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824C302-32AA-1DE7-66BF-0693A997FEFF}"/>
              </a:ext>
            </a:extLst>
          </p:cNvPr>
          <p:cNvSpPr txBox="1"/>
          <p:nvPr/>
        </p:nvSpPr>
        <p:spPr>
          <a:xfrm>
            <a:off x="251520" y="6237312"/>
            <a:ext cx="8669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Spagnolo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P,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Bonniaud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P, Rossi G, et al.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Drug-induced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interstitial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lung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disease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. </a:t>
            </a:r>
            <a:r>
              <a:rPr lang="es-ES" sz="1100" dirty="0" err="1">
                <a:solidFill>
                  <a:srgbClr val="231F20"/>
                </a:solidFill>
                <a:effectLst/>
                <a:latin typeface="Times" pitchFamily="2" charset="0"/>
              </a:rPr>
              <a:t>EurRespir</a:t>
            </a:r>
            <a:r>
              <a:rPr lang="es-ES" sz="1100" dirty="0">
                <a:solidFill>
                  <a:srgbClr val="231F20"/>
                </a:solidFill>
                <a:effectLst/>
                <a:latin typeface="Times" pitchFamily="2" charset="0"/>
              </a:rPr>
              <a:t> J 2022; 60: 2102776 [DOI: 10.1183/13993003.02776-2021].</a:t>
            </a:r>
          </a:p>
          <a:p>
            <a:endParaRPr lang="es-ES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1AC95F-C9EF-FDB9-BAFF-49B7A50EB145}"/>
              </a:ext>
            </a:extLst>
          </p:cNvPr>
          <p:cNvSpPr txBox="1"/>
          <p:nvPr/>
        </p:nvSpPr>
        <p:spPr>
          <a:xfrm>
            <a:off x="569626" y="1109272"/>
            <a:ext cx="612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Main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risk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factors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for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drug-induced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interstitial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lung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disease</a:t>
            </a:r>
            <a:r>
              <a:rPr lang="es-ES" dirty="0">
                <a:solidFill>
                  <a:srgbClr val="FF0000"/>
                </a:solidFill>
              </a:rPr>
              <a:t> (ILD) </a:t>
            </a:r>
          </a:p>
        </p:txBody>
      </p:sp>
    </p:spTree>
    <p:extLst>
      <p:ext uri="{BB962C8B-B14F-4D97-AF65-F5344CB8AC3E}">
        <p14:creationId xmlns:p14="http://schemas.microsoft.com/office/powerpoint/2010/main" val="289584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6E4CB-1541-6833-521F-6A7C03FD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FACTORES DE RIESGO</a:t>
            </a:r>
          </a:p>
        </p:txBody>
      </p:sp>
      <p:sp>
        <p:nvSpPr>
          <p:cNvPr id="14" name="3 Marcador de pie de página">
            <a:extLst>
              <a:ext uri="{FF2B5EF4-FFF2-40B4-BE49-F238E27FC236}">
                <a16:creationId xmlns:a16="http://schemas.microsoft.com/office/drawing/2014/main" id="{40B0F962-A28B-93FD-AC60-1C80F04E3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312" y="6165899"/>
            <a:ext cx="8208143" cy="359445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MANUAL DE NEUMOLOGIA Y CIRUGIA TORACICA. SEPAR. 4ª EDICION. 2021.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389B58-4368-25C3-4085-05049F679F39}"/>
              </a:ext>
            </a:extLst>
          </p:cNvPr>
          <p:cNvSpPr txBox="1"/>
          <p:nvPr/>
        </p:nvSpPr>
        <p:spPr>
          <a:xfrm>
            <a:off x="827584" y="1420321"/>
            <a:ext cx="33064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sz="1400" dirty="0"/>
              <a:t>Idiosincrasia (genética)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Edad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Sexo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Raza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Consumo de tabaco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Función pulmonar preexistente (</a:t>
            </a:r>
            <a:r>
              <a:rPr lang="es-ES" sz="1400" b="1" dirty="0" err="1"/>
              <a:t>DLco</a:t>
            </a:r>
            <a:r>
              <a:rPr lang="es-ES" sz="1400" b="1" dirty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dirty="0"/>
              <a:t>EPID preexistente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dirty="0"/>
              <a:t>Asma / Atopia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Lobectomía previa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RAM previas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78E8C7-6FDE-4C7C-9F6E-095559D318AC}"/>
              </a:ext>
            </a:extLst>
          </p:cNvPr>
          <p:cNvSpPr txBox="1"/>
          <p:nvPr/>
        </p:nvSpPr>
        <p:spPr>
          <a:xfrm>
            <a:off x="5602735" y="1420321"/>
            <a:ext cx="3361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sz="1400" dirty="0"/>
              <a:t>Dosis elevadas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Regímenes intermitentes y repetidos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dirty="0"/>
              <a:t>Vía de administración</a:t>
            </a:r>
          </a:p>
          <a:p>
            <a:pPr marL="285750" indent="-285750">
              <a:buFont typeface="Wingdings" pitchFamily="2" charset="2"/>
              <a:buChar char="v"/>
            </a:pPr>
            <a:endParaRPr lang="es-ES" sz="1400" dirty="0"/>
          </a:p>
          <a:p>
            <a:pPr marL="285750" indent="-285750">
              <a:buFont typeface="Wingdings" pitchFamily="2" charset="2"/>
              <a:buChar char="v"/>
            </a:pPr>
            <a:endParaRPr lang="es-ES" sz="1400" dirty="0"/>
          </a:p>
          <a:p>
            <a:pPr marL="285750" indent="-285750">
              <a:buFont typeface="Wingdings" pitchFamily="2" charset="2"/>
              <a:buChar char="v"/>
            </a:pPr>
            <a:endParaRPr lang="es-ES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7C0BEE-0A37-86C4-2D3A-5AAF3C86F0E4}"/>
              </a:ext>
            </a:extLst>
          </p:cNvPr>
          <p:cNvSpPr txBox="1"/>
          <p:nvPr/>
        </p:nvSpPr>
        <p:spPr>
          <a:xfrm>
            <a:off x="827584" y="4586990"/>
            <a:ext cx="374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Polimedicación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dirty="0"/>
              <a:t>Interacciones farmacocinéticas / farmacodinámicas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Oxigenoterapia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/>
              <a:t>Radioterapia actual o previa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80AEAB-D6FD-2D9A-C3DC-049A893A30A7}"/>
              </a:ext>
            </a:extLst>
          </p:cNvPr>
          <p:cNvSpPr txBox="1"/>
          <p:nvPr/>
        </p:nvSpPr>
        <p:spPr>
          <a:xfrm>
            <a:off x="5816184" y="4581128"/>
            <a:ext cx="3148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sz="1400" dirty="0"/>
              <a:t>Atopia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dirty="0"/>
              <a:t>Enfermedades </a:t>
            </a:r>
            <a:r>
              <a:rPr lang="es-ES" sz="1400" dirty="0" err="1"/>
              <a:t>inmunoinflamatorias</a:t>
            </a:r>
            <a:endParaRPr lang="es-ES" sz="1400" dirty="0"/>
          </a:p>
          <a:p>
            <a:pPr marL="285750" indent="-285750">
              <a:buFont typeface="Wingdings" pitchFamily="2" charset="2"/>
              <a:buChar char="v"/>
            </a:pPr>
            <a:r>
              <a:rPr lang="es-ES" sz="1400" dirty="0"/>
              <a:t>Infecciones víricas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dirty="0" err="1"/>
              <a:t>Enf</a:t>
            </a:r>
            <a:r>
              <a:rPr lang="es-ES" sz="1400" dirty="0"/>
              <a:t>. Pulmonar preexistente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A27239-06C1-9AB2-3B16-748EE886099E}"/>
              </a:ext>
            </a:extLst>
          </p:cNvPr>
          <p:cNvSpPr txBox="1"/>
          <p:nvPr/>
        </p:nvSpPr>
        <p:spPr>
          <a:xfrm>
            <a:off x="827584" y="1052736"/>
            <a:ext cx="100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PACIENTE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7E4007-75DB-82A3-02A1-0DE6A0E7E712}"/>
              </a:ext>
            </a:extLst>
          </p:cNvPr>
          <p:cNvSpPr txBox="1"/>
          <p:nvPr/>
        </p:nvSpPr>
        <p:spPr>
          <a:xfrm>
            <a:off x="5602735" y="1052736"/>
            <a:ext cx="10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FARMACO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F660EB-7513-328E-ED3E-CB1A8A5941E4}"/>
              </a:ext>
            </a:extLst>
          </p:cNvPr>
          <p:cNvSpPr txBox="1"/>
          <p:nvPr/>
        </p:nvSpPr>
        <p:spPr>
          <a:xfrm>
            <a:off x="827584" y="422108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TERAPEUTICA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29F8EF-4304-8ECF-A894-4C4379DF3327}"/>
              </a:ext>
            </a:extLst>
          </p:cNvPr>
          <p:cNvSpPr txBox="1"/>
          <p:nvPr/>
        </p:nvSpPr>
        <p:spPr>
          <a:xfrm>
            <a:off x="5770412" y="4221088"/>
            <a:ext cx="2004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OTRAS CONDICIONES</a:t>
            </a:r>
          </a:p>
        </p:txBody>
      </p:sp>
    </p:spTree>
    <p:extLst>
      <p:ext uri="{BB962C8B-B14F-4D97-AF65-F5344CB8AC3E}">
        <p14:creationId xmlns:p14="http://schemas.microsoft.com/office/powerpoint/2010/main" val="414513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1FFB6C6-200D-F9AE-4D66-05DC1043E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B1D592F-96EC-869A-E219-B0B3802472B9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7200800" cy="83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  <a:p>
            <a:r>
              <a:rPr lang="es-ES" dirty="0"/>
              <a:t>¿QUE PODEMOS HACER DESDE LA CONSULTA?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934E208-588C-E742-F406-2C317BC7B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" y="1714748"/>
            <a:ext cx="2751348" cy="31544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D2796FC-C379-A93E-E275-D3EE90232FD4}"/>
              </a:ext>
            </a:extLst>
          </p:cNvPr>
          <p:cNvSpPr txBox="1"/>
          <p:nvPr/>
        </p:nvSpPr>
        <p:spPr>
          <a:xfrm>
            <a:off x="4208141" y="1916832"/>
            <a:ext cx="4324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/>
              <a:t>Anamnesis completa y detallada con atención especial a los fármacos que toma el paciente.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/>
              <a:t>¿Quién los no remite?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2000" dirty="0"/>
              <a:t>REU / DIG / DER /ONC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/>
              <a:t>¿Cronología entre los fármacos y la detección de la EPID?</a:t>
            </a:r>
          </a:p>
        </p:txBody>
      </p:sp>
    </p:spTree>
    <p:extLst>
      <p:ext uri="{BB962C8B-B14F-4D97-AF65-F5344CB8AC3E}">
        <p14:creationId xmlns:p14="http://schemas.microsoft.com/office/powerpoint/2010/main" val="131648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D7DF2-66A0-01E9-13B1-B4A74D59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</p:spPr>
        <p:txBody>
          <a:bodyPr anchor="ctr">
            <a:normAutofit/>
          </a:bodyPr>
          <a:lstStyle/>
          <a:p>
            <a:r>
              <a:rPr lang="es-ES" dirty="0"/>
              <a:t>EPIDEMIOLOGIA</a:t>
            </a: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F00BFE8-29A0-2934-5BA6-3A0871D44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297378"/>
            <a:ext cx="8218487" cy="433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30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D7DF2-66A0-01E9-13B1-B4A74D59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EPIDEMIOLOGIA</a:t>
            </a: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E9E469D-D333-0E50-B558-6BC4CA80B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" y="1011323"/>
            <a:ext cx="4562032" cy="2412405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A298BB57-9A2E-0C46-9A09-3D0AF69CB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3449686"/>
            <a:ext cx="3347864" cy="2859634"/>
          </a:xfrm>
          <a:prstGeom prst="rect">
            <a:avLst/>
          </a:prstGeom>
        </p:spPr>
      </p:pic>
      <p:pic>
        <p:nvPicPr>
          <p:cNvPr id="11" name="Imagen 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40F578FC-010A-12C9-A232-3C85D76E2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16" y="2204864"/>
            <a:ext cx="5229730" cy="241240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5DD8A68-A698-E071-5FA1-7485B8111E85}"/>
              </a:ext>
            </a:extLst>
          </p:cNvPr>
          <p:cNvSpPr txBox="1"/>
          <p:nvPr/>
        </p:nvSpPr>
        <p:spPr>
          <a:xfrm>
            <a:off x="593558" y="6237312"/>
            <a:ext cx="822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/>
              <a:t>Agencia Española de Medicamentos y Productos Sanitarios</a:t>
            </a:r>
          </a:p>
        </p:txBody>
      </p:sp>
    </p:spTree>
    <p:extLst>
      <p:ext uri="{BB962C8B-B14F-4D97-AF65-F5344CB8AC3E}">
        <p14:creationId xmlns:p14="http://schemas.microsoft.com/office/powerpoint/2010/main" val="421498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1248-6F7A-FDF0-945C-AC32E0FF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70" y="44624"/>
            <a:ext cx="7904338" cy="747077"/>
          </a:xfrm>
        </p:spPr>
        <p:txBody>
          <a:bodyPr/>
          <a:lstStyle/>
          <a:p>
            <a:r>
              <a:rPr lang="es-ES" dirty="0"/>
              <a:t>CONCLUSIONES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0BE03-44FE-B304-2868-82BCA48B9E02}"/>
              </a:ext>
            </a:extLst>
          </p:cNvPr>
          <p:cNvSpPr txBox="1"/>
          <p:nvPr/>
        </p:nvSpPr>
        <p:spPr>
          <a:xfrm>
            <a:off x="340070" y="791701"/>
            <a:ext cx="81015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Patología infradiagnosticada, actualmente se está incrementando.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Diagnóstico difícil, fundamentalmente de exclusión.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Incluirla en nuestro DD ante un paciente con EPID. 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Requiere de una anamnesis </a:t>
            </a:r>
            <a:r>
              <a:rPr lang="es-ES" b="0" i="0" dirty="0">
                <a:effectLst/>
              </a:rPr>
              <a:t>rigurosa que incluya una historia farmacológica exhaustiva del paciente.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b="0" i="0" dirty="0">
              <a:effectLst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Es fundamental la identificación precoz del cuadro clínico y del fármaco responsable.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  <a:p>
            <a:pPr marL="285750" indent="-285750">
              <a:buFont typeface="Wingdings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36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836712"/>
          </a:xfrm>
        </p:spPr>
        <p:txBody>
          <a:bodyPr/>
          <a:lstStyle/>
          <a:p>
            <a:r>
              <a:rPr lang="es-ES" dirty="0"/>
              <a:t>CONTEXTO ACTUAL -----DILI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237312"/>
            <a:ext cx="8208143" cy="359445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MANUAL DE NEUMOLOGIA Y CIRUGIA TORACICA. SEPAR. 4ª EDICION. 2021.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E0A88F-B753-E39C-B15D-B5ABAC4724E0}"/>
              </a:ext>
            </a:extLst>
          </p:cNvPr>
          <p:cNvSpPr txBox="1"/>
          <p:nvPr/>
        </p:nvSpPr>
        <p:spPr>
          <a:xfrm>
            <a:off x="251520" y="980728"/>
            <a:ext cx="864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P</a:t>
            </a:r>
            <a:r>
              <a:rPr lang="es-ES" b="0" i="0" dirty="0">
                <a:effectLst/>
              </a:rPr>
              <a:t>atología </a:t>
            </a:r>
            <a:r>
              <a:rPr lang="es-ES" b="1" i="0" dirty="0">
                <a:effectLst/>
              </a:rPr>
              <a:t>emergente</a:t>
            </a:r>
            <a:r>
              <a:rPr lang="es-ES" b="0" i="0" dirty="0">
                <a:effectLst/>
              </a:rPr>
              <a:t> que afecta especialmente al </a:t>
            </a:r>
            <a:r>
              <a:rPr lang="es-ES" b="1" i="0" dirty="0">
                <a:effectLst/>
              </a:rPr>
              <a:t>sistema respiratorio</a:t>
            </a:r>
            <a:r>
              <a:rPr lang="es-ES" b="0" i="0" dirty="0">
                <a:effectLst/>
              </a:rPr>
              <a:t>, y que cada vez adquiere mayor importancia. </a:t>
            </a:r>
          </a:p>
          <a:p>
            <a:endParaRPr lang="es-ES" dirty="0"/>
          </a:p>
          <a:p>
            <a:r>
              <a:rPr lang="es-ES" dirty="0"/>
              <a:t>A</a:t>
            </a:r>
            <a:r>
              <a:rPr lang="es-ES" b="0" i="0" dirty="0">
                <a:effectLst/>
              </a:rPr>
              <a:t>fectan frecuentemente al pulmón, de forma </a:t>
            </a:r>
            <a:r>
              <a:rPr lang="es-ES" b="1" i="0" dirty="0">
                <a:effectLst/>
              </a:rPr>
              <a:t>aislada</a:t>
            </a:r>
            <a:r>
              <a:rPr lang="es-ES" b="0" i="0" dirty="0">
                <a:effectLst/>
              </a:rPr>
              <a:t>, pero también en el contexto de una </a:t>
            </a:r>
            <a:r>
              <a:rPr lang="es-ES" b="1" i="0" dirty="0">
                <a:effectLst/>
              </a:rPr>
              <a:t>afectación sistémica</a:t>
            </a:r>
            <a:r>
              <a:rPr lang="es-ES" b="0" i="0" dirty="0">
                <a:effectLst/>
              </a:rPr>
              <a:t> y, en este caso, frecuentemente son las primeras en aparecer.</a:t>
            </a:r>
          </a:p>
          <a:p>
            <a:endParaRPr lang="es-ES" dirty="0"/>
          </a:p>
          <a:p>
            <a:r>
              <a:rPr lang="es-ES" dirty="0"/>
              <a:t>P</a:t>
            </a:r>
            <a:r>
              <a:rPr lang="es-ES" b="0" i="0" dirty="0">
                <a:effectLst/>
              </a:rPr>
              <a:t>ueden cursar de forma </a:t>
            </a:r>
            <a:r>
              <a:rPr lang="es-ES" b="1" i="0" dirty="0">
                <a:effectLst/>
              </a:rPr>
              <a:t>aguda, subaguda o crónica </a:t>
            </a:r>
            <a:r>
              <a:rPr lang="es-ES" b="0" i="0" dirty="0">
                <a:effectLst/>
              </a:rPr>
              <a:t>y cabe señalar que, a pesar de no ser frecuentes, cuando suceden son de las </a:t>
            </a:r>
            <a:r>
              <a:rPr lang="es-ES" b="1" i="0" dirty="0">
                <a:effectLst/>
              </a:rPr>
              <a:t>más graves </a:t>
            </a:r>
            <a:r>
              <a:rPr lang="es-ES" b="0" i="0" dirty="0">
                <a:effectLst/>
              </a:rPr>
              <a:t>y, en algunos casos, pueden comprometer la vida del paciente.</a:t>
            </a:r>
          </a:p>
          <a:p>
            <a:endParaRPr lang="es-ES" dirty="0"/>
          </a:p>
          <a:p>
            <a:r>
              <a:rPr lang="es-ES" b="0" i="0" dirty="0">
                <a:effectLst/>
              </a:rPr>
              <a:t>Se conocen </a:t>
            </a:r>
            <a:r>
              <a:rPr lang="es-ES" b="1" i="0" dirty="0">
                <a:effectLst/>
              </a:rPr>
              <a:t>más de 400 fármacos </a:t>
            </a:r>
            <a:r>
              <a:rPr lang="es-ES" b="0" i="0" dirty="0">
                <a:effectLst/>
              </a:rPr>
              <a:t>causantes de enfermedades respiratorias</a:t>
            </a:r>
            <a:r>
              <a:rPr lang="es-ES" baseline="-25000" dirty="0"/>
              <a:t> </a:t>
            </a:r>
            <a:r>
              <a:rPr lang="es-ES" b="0" i="0" dirty="0">
                <a:effectLst/>
              </a:rPr>
              <a:t>y, previsiblemente,  su número seguirá incrementándose en los próximos años.</a:t>
            </a:r>
          </a:p>
          <a:p>
            <a:endParaRPr lang="es-ES" dirty="0"/>
          </a:p>
          <a:p>
            <a:r>
              <a:rPr lang="es-ES" b="0" i="0" dirty="0">
                <a:effectLst/>
              </a:rPr>
              <a:t>La afectación respiratoria puede manifestarse en forma de </a:t>
            </a:r>
            <a:r>
              <a:rPr lang="es-ES" b="1" i="0" dirty="0">
                <a:effectLst/>
              </a:rPr>
              <a:t>numerosos síndromes clínicos</a:t>
            </a:r>
            <a:r>
              <a:rPr lang="es-ES" b="0" i="0" dirty="0">
                <a:effectLst/>
              </a:rPr>
              <a:t>, dependiendo de la parte del aparato respiratorio afectada.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b="0" i="0" dirty="0">
              <a:effectLst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823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1F55B11-A716-BB44-84C7-7C22A04E6AE8}"/>
              </a:ext>
            </a:extLst>
          </p:cNvPr>
          <p:cNvSpPr txBox="1"/>
          <p:nvPr/>
        </p:nvSpPr>
        <p:spPr>
          <a:xfrm>
            <a:off x="990602" y="1052748"/>
            <a:ext cx="716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0" i="0" dirty="0">
                <a:effectLst/>
              </a:rPr>
              <a:t>En </a:t>
            </a:r>
            <a:r>
              <a:rPr lang="es-ES" b="1" i="0" dirty="0">
                <a:effectLst/>
              </a:rPr>
              <a:t>más del 70% </a:t>
            </a:r>
            <a:r>
              <a:rPr lang="es-ES" b="0" i="0" dirty="0">
                <a:effectLst/>
              </a:rPr>
              <a:t>de los casos se produce en forma de infiltración pulmonar</a:t>
            </a:r>
            <a:endParaRPr lang="es-ES" dirty="0"/>
          </a:p>
        </p:txBody>
      </p:sp>
      <p:sp>
        <p:nvSpPr>
          <p:cNvPr id="15" name="3 Marcador de pie de página">
            <a:extLst>
              <a:ext uri="{FF2B5EF4-FFF2-40B4-BE49-F238E27FC236}">
                <a16:creationId xmlns:a16="http://schemas.microsoft.com/office/drawing/2014/main" id="{93EBB55C-B9C3-96C6-7B3A-C0ADC28F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312" y="6309915"/>
            <a:ext cx="8208143" cy="359445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MANUAL DE NEUMOLOGIA Y CIRUGIA TORACICA. SEPAR. 4ª EDICION. 2021.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C50C203-7ACA-8F4C-7E2D-26B1F6F34F24}"/>
              </a:ext>
            </a:extLst>
          </p:cNvPr>
          <p:cNvSpPr txBox="1"/>
          <p:nvPr/>
        </p:nvSpPr>
        <p:spPr>
          <a:xfrm>
            <a:off x="926964" y="1628800"/>
            <a:ext cx="2075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solidFill>
                  <a:srgbClr val="FF0000"/>
                </a:solidFill>
              </a:rPr>
              <a:t>VIA AEREA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123B31-0518-97B3-844B-8C438C90CC34}"/>
              </a:ext>
            </a:extLst>
          </p:cNvPr>
          <p:cNvSpPr txBox="1"/>
          <p:nvPr/>
        </p:nvSpPr>
        <p:spPr>
          <a:xfrm>
            <a:off x="5222924" y="4005064"/>
            <a:ext cx="280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solidFill>
                  <a:srgbClr val="FF0000"/>
                </a:solidFill>
              </a:rPr>
              <a:t>VASCULATURA PULMONAR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BF120-F55E-01F6-9847-FFB2824148F1}"/>
              </a:ext>
            </a:extLst>
          </p:cNvPr>
          <p:cNvSpPr txBox="1"/>
          <p:nvPr/>
        </p:nvSpPr>
        <p:spPr>
          <a:xfrm>
            <a:off x="926964" y="4005064"/>
            <a:ext cx="1633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solidFill>
                  <a:srgbClr val="FF0000"/>
                </a:solidFill>
              </a:rPr>
              <a:t>PLEURA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CB04A4-A812-7CFD-42C9-D5D315B8F31F}"/>
              </a:ext>
            </a:extLst>
          </p:cNvPr>
          <p:cNvSpPr txBox="1"/>
          <p:nvPr/>
        </p:nvSpPr>
        <p:spPr>
          <a:xfrm>
            <a:off x="5220072" y="1638117"/>
            <a:ext cx="2469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solidFill>
                  <a:srgbClr val="FF0000"/>
                </a:solidFill>
              </a:rPr>
              <a:t>MEDIASTINO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47F690-4C86-77DC-7332-9F247E8097BB}"/>
              </a:ext>
            </a:extLst>
          </p:cNvPr>
          <p:cNvSpPr txBox="1"/>
          <p:nvPr/>
        </p:nvSpPr>
        <p:spPr>
          <a:xfrm>
            <a:off x="1115616" y="2009633"/>
            <a:ext cx="3626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/>
              <a:t>Tos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Hemoptisis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HRB / Asma / BQ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Tráquea en sable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traqueomalacia transitoria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Disfunción de vía aérea (RADS)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Pigmentación / calcificación bronquial</a:t>
            </a:r>
          </a:p>
          <a:p>
            <a:pPr marL="285750" indent="-285750">
              <a:buFontTx/>
              <a:buChar char="-"/>
            </a:pPr>
            <a:endParaRPr lang="es-ES" sz="1600" dirty="0"/>
          </a:p>
          <a:p>
            <a:pPr marL="285750" indent="-285750">
              <a:buFontTx/>
              <a:buChar char="-"/>
            </a:pPr>
            <a:endParaRPr lang="es-ES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88B26F-9441-CD17-B290-C34984928F0E}"/>
              </a:ext>
            </a:extLst>
          </p:cNvPr>
          <p:cNvSpPr txBox="1"/>
          <p:nvPr/>
        </p:nvSpPr>
        <p:spPr>
          <a:xfrm>
            <a:off x="5508104" y="2060848"/>
            <a:ext cx="26654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-     </a:t>
            </a:r>
            <a:r>
              <a:rPr lang="es-ES" sz="1600" dirty="0" err="1"/>
              <a:t>Lipomatosis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/>
              <a:t>Adenopatías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Fibrosis mediastínica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Mediastinitis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/>
              <a:t>Hemo / </a:t>
            </a:r>
            <a:r>
              <a:rPr lang="es-ES" sz="1600" dirty="0" err="1"/>
              <a:t>neumomediastino</a:t>
            </a:r>
            <a:endParaRPr lang="es-ES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4D1CF4-1284-3CD8-6984-E83FC2B1C27B}"/>
              </a:ext>
            </a:extLst>
          </p:cNvPr>
          <p:cNvSpPr txBox="1"/>
          <p:nvPr/>
        </p:nvSpPr>
        <p:spPr>
          <a:xfrm>
            <a:off x="1115616" y="4417982"/>
            <a:ext cx="2539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/>
              <a:t>Derrame pleural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Hemo / neumotórax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Quilotórax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Fibrosis pleural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Calcificaciones pleurales.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BE35C73-532F-D6A1-67D6-89A677830545}"/>
              </a:ext>
            </a:extLst>
          </p:cNvPr>
          <p:cNvSpPr txBox="1"/>
          <p:nvPr/>
        </p:nvSpPr>
        <p:spPr>
          <a:xfrm>
            <a:off x="5544676" y="4421430"/>
            <a:ext cx="2699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/>
              <a:t>Vasculitis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Capilaritis</a:t>
            </a:r>
            <a:r>
              <a:rPr lang="es-ES" sz="1600" dirty="0"/>
              <a:t> / Hemorragia Alveolar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H. Pulmonar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Embolia pulmonar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Edema pulmonar no cardiogénico</a:t>
            </a:r>
          </a:p>
        </p:txBody>
      </p:sp>
      <p:sp>
        <p:nvSpPr>
          <p:cNvPr id="22" name="2 Título">
            <a:extLst>
              <a:ext uri="{FF2B5EF4-FFF2-40B4-BE49-F238E27FC236}">
                <a16:creationId xmlns:a16="http://schemas.microsoft.com/office/drawing/2014/main" id="{C0EDF9A8-BF64-611B-B693-3448230D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836712"/>
          </a:xfrm>
        </p:spPr>
        <p:txBody>
          <a:bodyPr/>
          <a:lstStyle/>
          <a:p>
            <a:r>
              <a:rPr lang="es-ES" dirty="0"/>
              <a:t>CONTEXTO ACTUAL -----DILI</a:t>
            </a:r>
          </a:p>
        </p:txBody>
      </p:sp>
    </p:spTree>
    <p:extLst>
      <p:ext uri="{BB962C8B-B14F-4D97-AF65-F5344CB8AC3E}">
        <p14:creationId xmlns:p14="http://schemas.microsoft.com/office/powerpoint/2010/main" val="506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1" grpId="0"/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Marcador de pie de página">
            <a:extLst>
              <a:ext uri="{FF2B5EF4-FFF2-40B4-BE49-F238E27FC236}">
                <a16:creationId xmlns:a16="http://schemas.microsoft.com/office/drawing/2014/main" id="{9DE406B4-0F86-0096-35A1-827D5E8C5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313" y="6310585"/>
            <a:ext cx="8207375" cy="358775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MANUAL DE NEUMOLOGIA Y CIRUGIA TORACICA. SEPAR. 4ª EDICION. 2021.</a:t>
            </a:r>
          </a:p>
        </p:txBody>
      </p:sp>
      <p:sp>
        <p:nvSpPr>
          <p:cNvPr id="6" name="2 Título">
            <a:extLst>
              <a:ext uri="{FF2B5EF4-FFF2-40B4-BE49-F238E27FC236}">
                <a16:creationId xmlns:a16="http://schemas.microsoft.com/office/drawing/2014/main" id="{DB9FC299-7228-85FF-417A-8503E33F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836712"/>
          </a:xfrm>
        </p:spPr>
        <p:txBody>
          <a:bodyPr/>
          <a:lstStyle/>
          <a:p>
            <a:r>
              <a:rPr lang="es-ES" dirty="0"/>
              <a:t>CONTEXTO ACTUAL -----DILI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EC12E6-2A6F-7C7A-5439-AC60C5593F48}"/>
              </a:ext>
            </a:extLst>
          </p:cNvPr>
          <p:cNvSpPr txBox="1"/>
          <p:nvPr/>
        </p:nvSpPr>
        <p:spPr>
          <a:xfrm>
            <a:off x="714375" y="1556792"/>
            <a:ext cx="257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INTERSTICIO PULMONAR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7A6711-B4AB-DE7A-D849-8B86442CE5F2}"/>
              </a:ext>
            </a:extLst>
          </p:cNvPr>
          <p:cNvSpPr txBox="1"/>
          <p:nvPr/>
        </p:nvSpPr>
        <p:spPr>
          <a:xfrm>
            <a:off x="1187624" y="1988840"/>
            <a:ext cx="576064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/>
              <a:t>Pérdida subclínica de función pulmonar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/>
              <a:t>Progresión de una EPID ya existente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/>
              <a:t>Daño alveolar difuso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/>
              <a:t>Fibrosis pulmonar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/>
              <a:t>BO / NO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/>
              <a:t>Neumonía </a:t>
            </a:r>
            <a:r>
              <a:rPr lang="es-ES" dirty="0" err="1"/>
              <a:t>eosinófila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/>
              <a:t>Neumonitis por hipersensibilidad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 err="1"/>
              <a:t>Granulomatosis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ES" dirty="0"/>
              <a:t>Nódulos pulmonares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929919B-3C59-077B-E555-DA114A3C0793}"/>
              </a:ext>
            </a:extLst>
          </p:cNvPr>
          <p:cNvGrpSpPr/>
          <p:nvPr/>
        </p:nvGrpSpPr>
        <p:grpSpPr>
          <a:xfrm>
            <a:off x="6084168" y="1556792"/>
            <a:ext cx="1872894" cy="4752528"/>
            <a:chOff x="6084168" y="1556792"/>
            <a:chExt cx="1872894" cy="4752528"/>
          </a:xfrm>
        </p:grpSpPr>
        <p:pic>
          <p:nvPicPr>
            <p:cNvPr id="7" name="Imagen 6" descr="Un 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4159B29D-FD68-4A65-7A23-DDA273B50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41"/>
            <a:stretch/>
          </p:blipFill>
          <p:spPr>
            <a:xfrm>
              <a:off x="6087088" y="5096939"/>
              <a:ext cx="1869974" cy="1212381"/>
            </a:xfrm>
            <a:prstGeom prst="rect">
              <a:avLst/>
            </a:prstGeom>
          </p:spPr>
        </p:pic>
        <p:pic>
          <p:nvPicPr>
            <p:cNvPr id="8" name="Imagen 7" descr="Un 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918FA998-CFAE-E3D9-DAAA-00DD31E1A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90" r="27330"/>
            <a:stretch/>
          </p:blipFill>
          <p:spPr>
            <a:xfrm>
              <a:off x="6084168" y="3963228"/>
              <a:ext cx="1869973" cy="1212381"/>
            </a:xfrm>
            <a:prstGeom prst="rect">
              <a:avLst/>
            </a:prstGeom>
          </p:spPr>
        </p:pic>
        <p:pic>
          <p:nvPicPr>
            <p:cNvPr id="9" name="Imagen 8" descr="Un 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AAB8C9E8-C146-A8FD-2405-A4BDAFF2D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6" r="52069"/>
            <a:stretch/>
          </p:blipFill>
          <p:spPr>
            <a:xfrm>
              <a:off x="6084168" y="2780928"/>
              <a:ext cx="1869973" cy="1212381"/>
            </a:xfrm>
            <a:prstGeom prst="rect">
              <a:avLst/>
            </a:prstGeom>
          </p:spPr>
        </p:pic>
        <p:pic>
          <p:nvPicPr>
            <p:cNvPr id="10" name="Imagen 9" descr="Un 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B3F94A32-38AC-8C5A-FCFD-7492AA498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17"/>
            <a:stretch/>
          </p:blipFill>
          <p:spPr>
            <a:xfrm>
              <a:off x="6084169" y="1556792"/>
              <a:ext cx="1869972" cy="1212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9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E0B4C69E-5CFF-81FB-94D6-86358292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kern="1200">
                <a:latin typeface="+mj-lt"/>
                <a:ea typeface="+mj-ea"/>
                <a:cs typeface="+mj-cs"/>
              </a:rPr>
              <a:t>CONTEXTO ACTUAL -----DILI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320244E1-BA4F-EF6E-750A-29C355477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424936" cy="4507338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AFF9A66-8FAD-88E7-06DC-FA532AC2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165899"/>
            <a:ext cx="8712968" cy="359445"/>
          </a:xfrm>
        </p:spPr>
        <p:txBody>
          <a:bodyPr/>
          <a:lstStyle/>
          <a:p>
            <a:pPr algn="r"/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Rajan SK,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Cottin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V,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Dhar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R, et al.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Progressive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pulmonary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fibrosis: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an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expert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group</a:t>
            </a:r>
            <a:r>
              <a:rPr lang="es-ES" sz="1000" dirty="0">
                <a:solidFill>
                  <a:srgbClr val="231F20"/>
                </a:solidFill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consensus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statement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.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Eur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Respir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J 2023; 61: 2103187 </a:t>
            </a:r>
          </a:p>
          <a:p>
            <a:pPr algn="r"/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[DOI: 10.1183/13993003.03187-2021].</a:t>
            </a:r>
          </a:p>
          <a:p>
            <a:pPr algn="r"/>
            <a:endParaRPr lang="es-ES" sz="10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48817AD-FA18-DF67-79D0-655AECEE5785}"/>
              </a:ext>
            </a:extLst>
          </p:cNvPr>
          <p:cNvSpPr/>
          <p:nvPr/>
        </p:nvSpPr>
        <p:spPr>
          <a:xfrm>
            <a:off x="4211960" y="3738736"/>
            <a:ext cx="1296144" cy="482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21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E0B4C69E-5CFF-81FB-94D6-86358292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kern="1200">
                <a:latin typeface="+mj-lt"/>
                <a:ea typeface="+mj-ea"/>
                <a:cs typeface="+mj-cs"/>
              </a:rPr>
              <a:t>CONTEXTO ACTUAL -----DILI</a:t>
            </a:r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72F2878-FBBF-15C5-F086-686BA9986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250950"/>
            <a:ext cx="6985000" cy="43561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35B249-6B05-6477-C314-8D977909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165899"/>
            <a:ext cx="8712968" cy="359445"/>
          </a:xfrm>
        </p:spPr>
        <p:txBody>
          <a:bodyPr/>
          <a:lstStyle/>
          <a:p>
            <a:pPr algn="r"/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Rajan SK,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Cottin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V,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Dhar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R, et al.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Progressive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pulmonary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fibrosis: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an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expert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group</a:t>
            </a:r>
            <a:r>
              <a:rPr lang="es-ES" sz="1000" dirty="0">
                <a:solidFill>
                  <a:srgbClr val="231F20"/>
                </a:solidFill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consensus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statement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.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Eur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Respir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J 2023; 61: 2103187 </a:t>
            </a:r>
          </a:p>
          <a:p>
            <a:pPr algn="r"/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[DOI: 10.1183/13993003.03187-2021].</a:t>
            </a:r>
          </a:p>
          <a:p>
            <a:pPr algn="r"/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78596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D7DF2-66A0-01E9-13B1-B4A74D59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EPIDEMIOLOGIA -----DILI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A81C95-792E-5E83-459A-54FB635F44BD}"/>
              </a:ext>
            </a:extLst>
          </p:cNvPr>
          <p:cNvSpPr txBox="1"/>
          <p:nvPr/>
        </p:nvSpPr>
        <p:spPr>
          <a:xfrm>
            <a:off x="251520" y="1004535"/>
            <a:ext cx="86409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effectLst/>
              </a:rPr>
              <a:t>Prevalencia desconocida.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</a:t>
            </a:r>
            <a:r>
              <a:rPr lang="es-ES" b="0" i="0" dirty="0">
                <a:effectLst/>
              </a:rPr>
              <a:t>u incidencia oscila entre el 1% y el 3%. Probablemente sea mayor de la reportada.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FF0000"/>
                </a:solidFill>
                <a:effectLst/>
              </a:rPr>
              <a:t>En cohortes de pacientes con EPI, entre el 3% y el 5% están causadas por fármacos, lo que corresponde a una incidencia de DI-ILD que oscila entre 4,1 y 12,4 casos por millón al año.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b="0" i="0" dirty="0">
              <a:solidFill>
                <a:srgbClr val="FF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</a:t>
            </a:r>
            <a:r>
              <a:rPr lang="es-ES" b="0" i="0" dirty="0">
                <a:effectLst/>
              </a:rPr>
              <a:t>ausa importante de morbimortalidad.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effectLst/>
              </a:rPr>
              <a:t>Las vías de administración implicadas con más frecuencia son la oral y la parenteral.</a:t>
            </a:r>
          </a:p>
          <a:p>
            <a:endParaRPr lang="es-ES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effectLst/>
              </a:rPr>
              <a:t>Los </a:t>
            </a:r>
            <a:r>
              <a:rPr lang="es-ES" b="1" i="0" dirty="0">
                <a:effectLst/>
              </a:rPr>
              <a:t>agentes antineoplásicos </a:t>
            </a:r>
            <a:r>
              <a:rPr lang="es-ES" b="0" i="0" dirty="0">
                <a:effectLst/>
              </a:rPr>
              <a:t>son reconocidos como la principal causa de EPI por fármacos (representan entre el </a:t>
            </a:r>
            <a:r>
              <a:rPr lang="es-ES" b="1" i="0" dirty="0">
                <a:effectLst/>
              </a:rPr>
              <a:t>23% y el 51% </a:t>
            </a:r>
            <a:r>
              <a:rPr lang="es-ES" b="0" i="0" dirty="0">
                <a:effectLst/>
              </a:rPr>
              <a:t>de todos los casos notificados), seguidos de los fármacos antirreumáticos, la amiodarona y los </a:t>
            </a:r>
            <a:r>
              <a:rPr lang="es-ES" i="0" dirty="0">
                <a:effectLst/>
              </a:rPr>
              <a:t>antibióticos. </a:t>
            </a:r>
            <a:endParaRPr lang="es-ES" dirty="0"/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4516ED-C4EC-729B-4B40-9D15D39D3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5925473"/>
            <a:ext cx="8640960" cy="599871"/>
          </a:xfrm>
        </p:spPr>
        <p:txBody>
          <a:bodyPr/>
          <a:lstStyle/>
          <a:p>
            <a:r>
              <a:rPr lang="es-ES" sz="1000" dirty="0">
                <a:solidFill>
                  <a:schemeClr val="tx1"/>
                </a:solidFill>
              </a:rPr>
              <a:t>MANUAL DE NEUMOLOGIA Y CIRUGIA TORACICA. SEPAR. 4ª EDICION. 2021.</a:t>
            </a:r>
          </a:p>
          <a:p>
            <a:r>
              <a:rPr lang="es-ES" sz="1000" dirty="0" err="1">
                <a:solidFill>
                  <a:schemeClr val="tx1"/>
                </a:solidFill>
              </a:rPr>
              <a:t>Drug-induced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interstitial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lung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disease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during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cancer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therapies</a:t>
            </a:r>
            <a:r>
              <a:rPr lang="es-ES" sz="1000" dirty="0">
                <a:solidFill>
                  <a:schemeClr val="tx1"/>
                </a:solidFill>
              </a:rPr>
              <a:t>: </a:t>
            </a:r>
            <a:r>
              <a:rPr lang="es-ES" sz="1000" dirty="0" err="1">
                <a:solidFill>
                  <a:schemeClr val="tx1"/>
                </a:solidFill>
              </a:rPr>
              <a:t>expert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opinion</a:t>
            </a:r>
            <a:r>
              <a:rPr lang="es-ES" sz="1000" dirty="0">
                <a:solidFill>
                  <a:schemeClr val="tx1"/>
                </a:solidFill>
              </a:rPr>
              <a:t> </a:t>
            </a:r>
            <a:r>
              <a:rPr lang="es-ES" sz="1000" dirty="0" err="1">
                <a:solidFill>
                  <a:schemeClr val="tx1"/>
                </a:solidFill>
              </a:rPr>
              <a:t>on</a:t>
            </a:r>
            <a:r>
              <a:rPr lang="es-ES" sz="1000" dirty="0">
                <a:solidFill>
                  <a:schemeClr val="tx1"/>
                </a:solidFill>
              </a:rPr>
              <a:t> diagnosis and </a:t>
            </a:r>
            <a:r>
              <a:rPr lang="es-ES" sz="1000" dirty="0" err="1">
                <a:solidFill>
                  <a:schemeClr val="tx1"/>
                </a:solidFill>
              </a:rPr>
              <a:t>treatment</a:t>
            </a:r>
            <a:r>
              <a:rPr lang="es-ES" sz="1000" dirty="0">
                <a:solidFill>
                  <a:schemeClr val="tx1"/>
                </a:solidFill>
              </a:rPr>
              <a:t>. </a:t>
            </a:r>
            <a:r>
              <a:rPr lang="es-ES" sz="1000" dirty="0" err="1">
                <a:solidFill>
                  <a:schemeClr val="tx1"/>
                </a:solidFill>
              </a:rPr>
              <a:t>doi.org</a:t>
            </a:r>
            <a:r>
              <a:rPr lang="es-ES" sz="1000" dirty="0">
                <a:solidFill>
                  <a:schemeClr val="tx1"/>
                </a:solidFill>
              </a:rPr>
              <a:t>/10.1016/j.esmoop.2022.100404.</a:t>
            </a:r>
          </a:p>
          <a:p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Spagnolo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P,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Bonniaud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P, Rossi G, et al.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Drug-induced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interstitial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lung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disease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. </a:t>
            </a:r>
            <a:r>
              <a:rPr lang="es-ES" sz="1000" dirty="0" err="1">
                <a:solidFill>
                  <a:srgbClr val="231F20"/>
                </a:solidFill>
                <a:effectLst/>
                <a:latin typeface="Times" pitchFamily="2" charset="0"/>
              </a:rPr>
              <a:t>EurRespir</a:t>
            </a:r>
            <a:r>
              <a:rPr lang="es-ES" sz="1000" dirty="0">
                <a:solidFill>
                  <a:srgbClr val="231F20"/>
                </a:solidFill>
                <a:effectLst/>
                <a:latin typeface="Times" pitchFamily="2" charset="0"/>
              </a:rPr>
              <a:t> J 2022; 60: 2102776 [DOI: 10.1183/13993003.02776-2021].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endParaRPr lang="es-ES" sz="1000" dirty="0">
              <a:solidFill>
                <a:schemeClr val="tx1"/>
              </a:solidFill>
            </a:endParaRPr>
          </a:p>
          <a:p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10B60537-729C-6C93-3C31-5A2EC41F3B86}"/>
              </a:ext>
            </a:extLst>
          </p:cNvPr>
          <p:cNvSpPr txBox="1">
            <a:spLocks/>
          </p:cNvSpPr>
          <p:nvPr/>
        </p:nvSpPr>
        <p:spPr>
          <a:xfrm>
            <a:off x="251520" y="6237907"/>
            <a:ext cx="8640960" cy="43145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10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5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2D858FB-7EE1-5D9F-7DF6-CEEC0866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</p:spPr>
        <p:txBody>
          <a:bodyPr anchor="ctr">
            <a:normAutofit/>
          </a:bodyPr>
          <a:lstStyle/>
          <a:p>
            <a:r>
              <a:rPr lang="es-ES" dirty="0"/>
              <a:t>EPIDEMIOLOGIA -----DILI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231399F-6C13-56A0-99DC-9DA1E3277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9343"/>
              </p:ext>
            </p:extLst>
          </p:nvPr>
        </p:nvGraphicFramePr>
        <p:xfrm>
          <a:off x="2627784" y="1412776"/>
          <a:ext cx="6021716" cy="4654772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2925696">
                  <a:extLst>
                    <a:ext uri="{9D8B030D-6E8A-4147-A177-3AD203B41FA5}">
                      <a16:colId xmlns:a16="http://schemas.microsoft.com/office/drawing/2014/main" val="1615520912"/>
                    </a:ext>
                  </a:extLst>
                </a:gridCol>
                <a:gridCol w="3096020">
                  <a:extLst>
                    <a:ext uri="{9D8B030D-6E8A-4147-A177-3AD203B41FA5}">
                      <a16:colId xmlns:a16="http://schemas.microsoft.com/office/drawing/2014/main" val="197859533"/>
                    </a:ext>
                  </a:extLst>
                </a:gridCol>
              </a:tblGrid>
              <a:tr h="279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cap="none" spc="0" dirty="0">
                          <a:solidFill>
                            <a:schemeClr val="bg1"/>
                          </a:solidFill>
                          <a:effectLst/>
                        </a:rPr>
                        <a:t>Class</a:t>
                      </a:r>
                      <a:endParaRPr lang="es-ES" sz="11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cap="none" spc="0">
                          <a:solidFill>
                            <a:schemeClr val="bg1"/>
                          </a:solidFill>
                          <a:effectLst/>
                        </a:rPr>
                        <a:t>Estimated DIILD incidence (range)</a:t>
                      </a:r>
                      <a:r>
                        <a:rPr lang="en-GB" sz="1100" b="0" cap="none" spc="0" baseline="3000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s-ES" sz="11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47393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Bleomycin</a:t>
                      </a:r>
                      <a:r>
                        <a:rPr lang="en-GB" sz="1000" b="1" cap="none" spc="0" baseline="30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es-ES" sz="1000" b="1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7%-21%</a:t>
                      </a:r>
                      <a:endParaRPr lang="es-ES" sz="1000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28239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 dirty="0">
                          <a:solidFill>
                            <a:schemeClr val="tx1"/>
                          </a:solidFill>
                          <a:effectLst/>
                        </a:rPr>
                        <a:t>EGFR inhibitors</a:t>
                      </a:r>
                      <a:r>
                        <a:rPr lang="en-GB" sz="1000" b="1" cap="none" spc="0" baseline="3000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es-ES" sz="1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  <a:effectLst/>
                        </a:rPr>
                        <a:t>0.3%-6%</a:t>
                      </a:r>
                      <a:endParaRPr lang="es-ES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68861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</a:rPr>
                        <a:t>HER2 inhibitors (including ADCs)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3-5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  <a:effectLst/>
                        </a:rPr>
                        <a:t>2.4% (up to 15.8% with T-</a:t>
                      </a:r>
                      <a:r>
                        <a:rPr lang="en-GB" sz="10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DXd</a:t>
                      </a:r>
                      <a:r>
                        <a:rPr lang="en-GB" sz="1000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187173"/>
                  </a:ext>
                </a:extLst>
              </a:tr>
              <a:tr h="4743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</a:rPr>
                        <a:t>BRC/ABL tyrosine kinase inhibitors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6-8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  <a:effectLst/>
                        </a:rPr>
                        <a:t>Unknown (imatinib and dasatinib); ≥1/1,000 to &lt;1/100 (nilotinib)</a:t>
                      </a:r>
                      <a:endParaRPr lang="es-ES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76465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</a:rPr>
                        <a:t>ALK inhibitors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  <a:effectLst/>
                        </a:rPr>
                        <a:t>2.5% (95% CI: 1.7%-3.6%)</a:t>
                      </a:r>
                      <a:endParaRPr lang="es-ES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59606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</a:rPr>
                        <a:t>BRAF inhibitors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  <a:effectLst/>
                        </a:rPr>
                        <a:t>2.4% (trametinib); data not shown</a:t>
                      </a:r>
                      <a:endParaRPr lang="es-ES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516324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 dirty="0">
                          <a:solidFill>
                            <a:schemeClr val="tx1"/>
                          </a:solidFill>
                          <a:effectLst/>
                        </a:rPr>
                        <a:t>PI3K inhibitors</a:t>
                      </a:r>
                      <a:r>
                        <a:rPr lang="en-GB" sz="1000" b="1" cap="none" spc="0" baseline="30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1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  <a:effectLst/>
                        </a:rPr>
                        <a:t>3%-25%</a:t>
                      </a:r>
                      <a:endParaRPr lang="es-ES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42886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</a:rPr>
                        <a:t>FLT3 inhibitors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  <a:effectLst/>
                        </a:rPr>
                        <a:t>7%-8.5%</a:t>
                      </a:r>
                      <a:endParaRPr lang="es-ES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289864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</a:rPr>
                        <a:t>TRK/ROS1 inhibitors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  <a:effectLst/>
                        </a:rPr>
                        <a:t>Data not shown</a:t>
                      </a:r>
                      <a:endParaRPr lang="es-ES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41218"/>
                  </a:ext>
                </a:extLst>
              </a:tr>
              <a:tr h="4743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</a:rPr>
                        <a:t>VEGFR inhibitors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  <a:effectLst/>
                        </a:rPr>
                        <a:t>0.37% (bevacizumab in combination with FOLFOX and FOLFIRI)</a:t>
                      </a:r>
                      <a:endParaRPr lang="es-ES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778925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</a:rPr>
                        <a:t>Immune checkpoint inhibitors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  <a:effectLst/>
                        </a:rPr>
                        <a:t>1.1%-3.6%</a:t>
                      </a:r>
                      <a:endParaRPr lang="es-ES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048328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</a:rPr>
                        <a:t>CDK4/6 inhibitors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  <a:effectLst/>
                        </a:rPr>
                        <a:t>0.3%-2.1%</a:t>
                      </a:r>
                      <a:endParaRPr lang="es-ES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875244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mTOR inhibitors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16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11%</a:t>
                      </a:r>
                      <a:endParaRPr lang="es-ES" sz="1000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27991"/>
                  </a:ext>
                </a:extLst>
              </a:tr>
              <a:tr h="260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cap="none" spc="0">
                          <a:solidFill>
                            <a:schemeClr val="tx1"/>
                          </a:solidFill>
                          <a:effectLst/>
                        </a:rPr>
                        <a:t>PARP inhibitors</a:t>
                      </a:r>
                      <a:r>
                        <a:rPr lang="en-GB" sz="1000" b="1" cap="none" spc="0" baseline="30000">
                          <a:solidFill>
                            <a:schemeClr val="tx1"/>
                          </a:solidFill>
                          <a:effectLst/>
                        </a:rPr>
                        <a:t>17,18</a:t>
                      </a:r>
                      <a:endParaRPr lang="es-ES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  <a:effectLst/>
                        </a:rPr>
                        <a:t>0.79%-2.0%</a:t>
                      </a:r>
                      <a:endParaRPr lang="es-ES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3" marR="55123" marT="73497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07959"/>
                  </a:ext>
                </a:extLst>
              </a:tr>
            </a:tbl>
          </a:graphicData>
        </a:graphic>
      </p:graphicFrame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97A5D8A8-E09E-B17F-812F-5FB1E256D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237907"/>
            <a:ext cx="8640960" cy="431453"/>
          </a:xfrm>
        </p:spPr>
        <p:txBody>
          <a:bodyPr/>
          <a:lstStyle/>
          <a:p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Drug-induced</a:t>
            </a:r>
            <a:r>
              <a:rPr lang="es-ES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interstitial</a:t>
            </a:r>
            <a:r>
              <a:rPr lang="es-ES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lung</a:t>
            </a:r>
            <a:r>
              <a:rPr lang="es-ES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disease</a:t>
            </a:r>
            <a:r>
              <a:rPr lang="es-ES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during</a:t>
            </a:r>
            <a:r>
              <a:rPr lang="es-ES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cancer</a:t>
            </a:r>
            <a:r>
              <a:rPr lang="es-ES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therapies</a:t>
            </a:r>
            <a:r>
              <a:rPr lang="es-ES" dirty="0">
                <a:solidFill>
                  <a:schemeClr val="tx1"/>
                </a:solidFill>
                <a:effectLst/>
                <a:latin typeface="Times" pitchFamily="2" charset="0"/>
              </a:rPr>
              <a:t>: </a:t>
            </a:r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expert</a:t>
            </a:r>
            <a:r>
              <a:rPr lang="es-ES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opinion</a:t>
            </a:r>
            <a:r>
              <a:rPr lang="es-ES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on</a:t>
            </a:r>
            <a:r>
              <a:rPr lang="es-ES" dirty="0">
                <a:solidFill>
                  <a:schemeClr val="tx1"/>
                </a:solidFill>
                <a:effectLst/>
                <a:latin typeface="Times" pitchFamily="2" charset="0"/>
              </a:rPr>
              <a:t> diagnosis and </a:t>
            </a:r>
            <a:r>
              <a:rPr lang="es-ES" dirty="0" err="1">
                <a:solidFill>
                  <a:schemeClr val="tx1"/>
                </a:solidFill>
                <a:effectLst/>
                <a:latin typeface="Times" pitchFamily="2" charset="0"/>
              </a:rPr>
              <a:t>treatment</a:t>
            </a:r>
            <a:r>
              <a:rPr lang="es-ES" dirty="0">
                <a:solidFill>
                  <a:schemeClr val="tx1"/>
                </a:solidFill>
                <a:effectLst/>
                <a:latin typeface="Times" pitchFamily="2" charset="0"/>
              </a:rPr>
              <a:t>. </a:t>
            </a:r>
            <a:r>
              <a:rPr lang="es-ES" dirty="0" err="1">
                <a:solidFill>
                  <a:schemeClr val="tx1"/>
                </a:solidFill>
                <a:effectLst/>
                <a:latin typeface="Helvetica" pitchFamily="2" charset="0"/>
              </a:rPr>
              <a:t>doi.org</a:t>
            </a:r>
            <a:r>
              <a:rPr lang="es-ES" dirty="0">
                <a:solidFill>
                  <a:schemeClr val="tx1"/>
                </a:solidFill>
                <a:effectLst/>
                <a:latin typeface="Helvetica" pitchFamily="2" charset="0"/>
              </a:rPr>
              <a:t>/10.1016/j.esmoop.2022.100404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B5F75E0-85C0-ADD9-FCE4-642E8ED1F2AF}"/>
              </a:ext>
            </a:extLst>
          </p:cNvPr>
          <p:cNvSpPr txBox="1"/>
          <p:nvPr/>
        </p:nvSpPr>
        <p:spPr>
          <a:xfrm>
            <a:off x="428625" y="980728"/>
            <a:ext cx="7910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Classes of </a:t>
            </a:r>
            <a:r>
              <a:rPr lang="en-GB" sz="16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anticancer agents</a:t>
            </a:r>
            <a:r>
              <a:rPr lang="en-GB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associated with DIILD in cancer patients and related incidence.</a:t>
            </a:r>
            <a:endParaRPr lang="es-ES" sz="16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9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2D858FB-7EE1-5D9F-7DF6-CEEC0866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</p:spPr>
        <p:txBody>
          <a:bodyPr anchor="ctr">
            <a:normAutofit/>
          </a:bodyPr>
          <a:lstStyle/>
          <a:p>
            <a:r>
              <a:rPr lang="es-ES" dirty="0"/>
              <a:t>EPIDEMIOLOGIA -----DILI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97A5D8A8-E09E-B17F-812F-5FB1E256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321" y="6237907"/>
            <a:ext cx="8208143" cy="3594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1000" dirty="0" err="1">
                <a:effectLst/>
              </a:rPr>
              <a:t>Drug-induced</a:t>
            </a:r>
            <a:r>
              <a:rPr lang="es-ES" sz="1000" dirty="0">
                <a:effectLst/>
              </a:rPr>
              <a:t> </a:t>
            </a:r>
            <a:r>
              <a:rPr lang="es-ES" sz="1000" dirty="0" err="1">
                <a:effectLst/>
              </a:rPr>
              <a:t>interstitial</a:t>
            </a:r>
            <a:r>
              <a:rPr lang="es-ES" sz="1000" dirty="0">
                <a:effectLst/>
              </a:rPr>
              <a:t> </a:t>
            </a:r>
            <a:r>
              <a:rPr lang="es-ES" sz="1000" dirty="0" err="1">
                <a:effectLst/>
              </a:rPr>
              <a:t>lung</a:t>
            </a:r>
            <a:r>
              <a:rPr lang="es-ES" sz="1000" dirty="0">
                <a:effectLst/>
              </a:rPr>
              <a:t> </a:t>
            </a:r>
            <a:r>
              <a:rPr lang="es-ES" sz="1000" dirty="0" err="1">
                <a:effectLst/>
              </a:rPr>
              <a:t>disease</a:t>
            </a:r>
            <a:r>
              <a:rPr lang="es-ES" sz="1000" dirty="0">
                <a:effectLst/>
              </a:rPr>
              <a:t> </a:t>
            </a:r>
            <a:r>
              <a:rPr lang="es-ES" sz="1000" dirty="0" err="1">
                <a:effectLst/>
              </a:rPr>
              <a:t>during</a:t>
            </a:r>
            <a:r>
              <a:rPr lang="es-ES" sz="1000" dirty="0">
                <a:effectLst/>
              </a:rPr>
              <a:t> </a:t>
            </a:r>
            <a:r>
              <a:rPr lang="es-ES" sz="1000" dirty="0" err="1">
                <a:effectLst/>
              </a:rPr>
              <a:t>cancer</a:t>
            </a:r>
            <a:r>
              <a:rPr lang="es-ES" sz="1000" dirty="0">
                <a:effectLst/>
              </a:rPr>
              <a:t> </a:t>
            </a:r>
            <a:r>
              <a:rPr lang="es-ES" sz="1000" dirty="0" err="1">
                <a:effectLst/>
              </a:rPr>
              <a:t>therapies</a:t>
            </a:r>
            <a:r>
              <a:rPr lang="es-ES" sz="1000" dirty="0">
                <a:effectLst/>
              </a:rPr>
              <a:t>: </a:t>
            </a:r>
            <a:r>
              <a:rPr lang="es-ES" sz="1000" dirty="0" err="1">
                <a:effectLst/>
              </a:rPr>
              <a:t>expert</a:t>
            </a:r>
            <a:r>
              <a:rPr lang="es-ES" sz="1000" dirty="0"/>
              <a:t> </a:t>
            </a:r>
            <a:r>
              <a:rPr lang="es-ES" sz="1000" dirty="0" err="1">
                <a:effectLst/>
              </a:rPr>
              <a:t>opinion</a:t>
            </a:r>
            <a:r>
              <a:rPr lang="es-ES" sz="1000" dirty="0">
                <a:effectLst/>
              </a:rPr>
              <a:t> </a:t>
            </a:r>
            <a:r>
              <a:rPr lang="es-ES" sz="1000" dirty="0" err="1">
                <a:effectLst/>
              </a:rPr>
              <a:t>on</a:t>
            </a:r>
            <a:r>
              <a:rPr lang="es-ES" sz="1000" dirty="0">
                <a:effectLst/>
              </a:rPr>
              <a:t> diagnosis and </a:t>
            </a:r>
            <a:r>
              <a:rPr lang="es-ES" sz="1000" dirty="0" err="1">
                <a:effectLst/>
              </a:rPr>
              <a:t>treatment</a:t>
            </a:r>
            <a:r>
              <a:rPr lang="es-ES" sz="1000" dirty="0">
                <a:effectLst/>
              </a:rPr>
              <a:t>. </a:t>
            </a:r>
            <a:r>
              <a:rPr lang="es-ES" sz="1000" dirty="0" err="1">
                <a:effectLst/>
              </a:rPr>
              <a:t>doi.org</a:t>
            </a:r>
            <a:r>
              <a:rPr lang="es-ES" sz="1000" dirty="0">
                <a:effectLst/>
              </a:rPr>
              <a:t>/10.1016/j.esmoop.2022.100404</a:t>
            </a:r>
          </a:p>
          <a:p>
            <a:pPr>
              <a:spcAft>
                <a:spcPts val="600"/>
              </a:spcAft>
            </a:pPr>
            <a:endParaRPr lang="es-ES" sz="10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A587EA-1AFC-2E60-9F7E-2ED9A2C04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6093"/>
              </p:ext>
            </p:extLst>
          </p:nvPr>
        </p:nvGraphicFramePr>
        <p:xfrm>
          <a:off x="3851920" y="980728"/>
          <a:ext cx="4320480" cy="5200073"/>
        </p:xfrm>
        <a:graphic>
          <a:graphicData uri="http://schemas.openxmlformats.org/drawingml/2006/table">
            <a:tbl>
              <a:tblPr firstRow="1" firstCol="1" bandRow="1"/>
              <a:tblGrid>
                <a:gridCol w="2235242">
                  <a:extLst>
                    <a:ext uri="{9D8B030D-6E8A-4147-A177-3AD203B41FA5}">
                      <a16:colId xmlns:a16="http://schemas.microsoft.com/office/drawing/2014/main" val="3731326887"/>
                    </a:ext>
                  </a:extLst>
                </a:gridCol>
                <a:gridCol w="2085238">
                  <a:extLst>
                    <a:ext uri="{9D8B030D-6E8A-4147-A177-3AD203B41FA5}">
                      <a16:colId xmlns:a16="http://schemas.microsoft.com/office/drawing/2014/main" val="849602587"/>
                    </a:ext>
                  </a:extLst>
                </a:gridCol>
              </a:tblGrid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Non-anticancer drugs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1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DIILD incidence (range)</a:t>
                      </a:r>
                      <a:r>
                        <a:rPr lang="en-GB" sz="700" b="1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376915"/>
                  </a:ext>
                </a:extLst>
              </a:tr>
              <a:tr h="386173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Acetylsalicylic acid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 4% (adult general population) and 25% (asthma patients)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94453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Amphotericin B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not shown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776795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Amiodarone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1.2%-8.8%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92025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Azathioprine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&gt;1/10,000, &lt;1/1,000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1968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 blockers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not shown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448673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Carbamazepine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&lt;1/10,000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361185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Clarithromycin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not shown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152471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Diclofenac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&lt;1/10,000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990035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Granulocyte colony stimulating factor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287050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Phenytoin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not shown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960545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Fluoxetine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≥1/10,000, &lt;1/1,000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090309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Hydralazine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not shown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518234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Levofloxacin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not shown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634085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Contrast media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853206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Minocycline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≥1/10,000, &lt;1/1,000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235497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Naproxen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Rare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257555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Nitrofurantoin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3.65%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819729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Gold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Cases reported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35410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Paracetamol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not shown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743750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Penicillamine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not shown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87510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Penicillins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not shown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14074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Statins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1/40 of the AEs reported for statins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564850"/>
                  </a:ext>
                </a:extLst>
              </a:tr>
              <a:tr h="2093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Sulfasalazine</a:t>
                      </a:r>
                      <a:r>
                        <a:rPr lang="en-GB" sz="700" b="0" i="0" u="none" strike="noStrike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7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1" marR="45031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95719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F14661A-12D7-0887-1E12-A709AD6969FB}"/>
              </a:ext>
            </a:extLst>
          </p:cNvPr>
          <p:cNvSpPr txBox="1"/>
          <p:nvPr/>
        </p:nvSpPr>
        <p:spPr>
          <a:xfrm>
            <a:off x="251520" y="1404065"/>
            <a:ext cx="3312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Non-anticancer drugs associated with DIILD and related incidence.</a:t>
            </a:r>
            <a:r>
              <a:rPr lang="es-ES" sz="1600" b="1" dirty="0">
                <a:solidFill>
                  <a:srgbClr val="FF0000"/>
                </a:solidFill>
                <a:effectLst/>
              </a:rPr>
              <a:t> </a:t>
            </a:r>
            <a:endParaRPr lang="es-E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09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dc15cbff302a3da2a1707d5a447dfd56e2f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2011</Words>
  <Application>Microsoft Macintosh PowerPoint</Application>
  <PresentationFormat>Presentación en pantalla (4:3)</PresentationFormat>
  <Paragraphs>283</Paragraphs>
  <Slides>18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Helvetica</vt:lpstr>
      <vt:lpstr>Raleway</vt:lpstr>
      <vt:lpstr>Times</vt:lpstr>
      <vt:lpstr>Times New Roman</vt:lpstr>
      <vt:lpstr>Wingdings</vt:lpstr>
      <vt:lpstr>Tema de Office</vt:lpstr>
      <vt:lpstr>Epidemiología. Patogenia y factores de riesgo.</vt:lpstr>
      <vt:lpstr>CONTEXTO ACTUAL -----DILI</vt:lpstr>
      <vt:lpstr>CONTEXTO ACTUAL -----DILI</vt:lpstr>
      <vt:lpstr>CONTEXTO ACTUAL -----DILI</vt:lpstr>
      <vt:lpstr>CONTEXTO ACTUAL -----DILI</vt:lpstr>
      <vt:lpstr>CONTEXTO ACTUAL -----DILI</vt:lpstr>
      <vt:lpstr>EPIDEMIOLOGIA -----DILI</vt:lpstr>
      <vt:lpstr>EPIDEMIOLOGIA -----DILI</vt:lpstr>
      <vt:lpstr>EPIDEMIOLOGIA -----DILI</vt:lpstr>
      <vt:lpstr>EPIDEMIOLOGIA -----DILI</vt:lpstr>
      <vt:lpstr>PATOGENIA</vt:lpstr>
      <vt:lpstr>PATOGENIA</vt:lpstr>
      <vt:lpstr>FACTORES DE RIESGO</vt:lpstr>
      <vt:lpstr>FACTORES DE RIESGO</vt:lpstr>
      <vt:lpstr>Presentación de PowerPoint</vt:lpstr>
      <vt:lpstr>EPIDEMIOLOGIA</vt:lpstr>
      <vt:lpstr>EPIDEMIOLOGIA</vt:lpstr>
      <vt:lpstr>CONCLUSIONES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CLOVER-SGM</dc:creator>
  <cp:lastModifiedBy>Beatriz Sabater Abad</cp:lastModifiedBy>
  <cp:revision>223</cp:revision>
  <dcterms:created xsi:type="dcterms:W3CDTF">2014-08-26T06:29:26Z</dcterms:created>
  <dcterms:modified xsi:type="dcterms:W3CDTF">2023-06-29T20:46:13Z</dcterms:modified>
</cp:coreProperties>
</file>