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1" r:id="rId4"/>
    <p:sldId id="259" r:id="rId5"/>
    <p:sldId id="275" r:id="rId6"/>
    <p:sldId id="278" r:id="rId7"/>
    <p:sldId id="276" r:id="rId8"/>
    <p:sldId id="262" r:id="rId9"/>
    <p:sldId id="279" r:id="rId10"/>
    <p:sldId id="280" r:id="rId11"/>
    <p:sldId id="265" r:id="rId12"/>
    <p:sldId id="266" r:id="rId13"/>
    <p:sldId id="267" r:id="rId14"/>
    <p:sldId id="281" r:id="rId15"/>
    <p:sldId id="271" r:id="rId16"/>
    <p:sldId id="268" r:id="rId17"/>
    <p:sldId id="273" r:id="rId18"/>
    <p:sldId id="269" r:id="rId19"/>
    <p:sldId id="272" r:id="rId20"/>
    <p:sldId id="283" r:id="rId21"/>
    <p:sldId id="284" r:id="rId22"/>
    <p:sldId id="285" r:id="rId23"/>
    <p:sldId id="282" r:id="rId24"/>
    <p:sldId id="286" r:id="rId25"/>
    <p:sldId id="289" r:id="rId26"/>
    <p:sldId id="287" r:id="rId27"/>
    <p:sldId id="258" r:id="rId28"/>
  </p:sldIdLst>
  <p:sldSz cx="9144000" cy="6858000" type="screen4x3"/>
  <p:notesSz cx="6858000" cy="9144000"/>
  <p:custDataLst>
    <p:tags r:id="rId30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295">
          <p15:clr>
            <a:srgbClr val="A4A3A4"/>
          </p15:clr>
        </p15:guide>
        <p15:guide id="6" pos="54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2"/>
    <a:srgbClr val="67CB23"/>
    <a:srgbClr val="EF84B3"/>
    <a:srgbClr val="1C8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23" autoAdjust="0"/>
  </p:normalViewPr>
  <p:slideViewPr>
    <p:cSldViewPr showGuides="1">
      <p:cViewPr varScale="1">
        <p:scale>
          <a:sx n="78" d="100"/>
          <a:sy n="78" d="100"/>
        </p:scale>
        <p:origin x="1522" y="77"/>
      </p:cViewPr>
      <p:guideLst>
        <p:guide orient="horz" pos="2160"/>
        <p:guide orient="horz" pos="527"/>
        <p:guide orient="horz" pos="3974"/>
        <p:guide pos="2880"/>
        <p:guide pos="295"/>
        <p:guide pos="54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04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B80E-21EA-4412-BA93-A9CF6C7D1BE0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8E151-4EFA-4F94-B97B-0A63B68C9E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82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6808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No anemia ni </a:t>
            </a:r>
            <a:r>
              <a:rPr lang="es-ES" dirty="0" err="1" smtClean="0"/>
              <a:t>trombopenia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068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570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839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Se recomienda una -----alta vigilancia…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51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" y="1727"/>
            <a:ext cx="9141232" cy="6854543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032" y="4869160"/>
            <a:ext cx="3834706" cy="86409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860032" y="3717032"/>
            <a:ext cx="3834706" cy="115212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4375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423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" y="-1164"/>
            <a:ext cx="9139390" cy="6857306"/>
          </a:xfrm>
          <a:prstGeom prst="rect">
            <a:avLst/>
          </a:prstGeom>
        </p:spPr>
      </p:pic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4211960" y="5301208"/>
            <a:ext cx="3834706" cy="86409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6" name="6 Título"/>
          <p:cNvSpPr>
            <a:spLocks noGrp="1"/>
          </p:cNvSpPr>
          <p:nvPr>
            <p:ph type="title"/>
          </p:nvPr>
        </p:nvSpPr>
        <p:spPr>
          <a:xfrm>
            <a:off x="4211960" y="4149080"/>
            <a:ext cx="3834706" cy="115212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242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49685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49685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409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3204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3204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471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560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274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" y="1382"/>
            <a:ext cx="9136628" cy="6855233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2008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12" y="980728"/>
            <a:ext cx="8218487" cy="496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558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82563" algn="l" defTabSz="914400" rtl="0" eaLnBrk="1" latinLnBrk="0" hangingPunct="1">
        <a:spcBef>
          <a:spcPct val="20000"/>
        </a:spcBef>
        <a:buClr>
          <a:schemeClr val="accent6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179388" algn="l" defTabSz="914400" rtl="0" eaLnBrk="1" latinLnBrk="0" hangingPunct="1">
        <a:spcBef>
          <a:spcPct val="20000"/>
        </a:spcBef>
        <a:buClr>
          <a:schemeClr val="accent6"/>
        </a:buClr>
        <a:buSzPct val="75000"/>
        <a:buFont typeface="Arial" panose="020B0604020202020204" pitchFamily="34" charset="0"/>
        <a:buChar char="‒"/>
        <a:tabLst>
          <a:tab pos="719138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82663" indent="-176213" algn="l" defTabSz="914400" rtl="0" eaLnBrk="1" latinLnBrk="0" hangingPunct="1">
        <a:spcBef>
          <a:spcPct val="20000"/>
        </a:spcBef>
        <a:buClr>
          <a:schemeClr val="accent6"/>
        </a:buClr>
        <a:buSzPct val="75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2538" indent="-180975" algn="l" defTabSz="914400" rtl="0" eaLnBrk="1" latinLnBrk="0" hangingPunct="1">
        <a:spcBef>
          <a:spcPct val="20000"/>
        </a:spcBef>
        <a:buClr>
          <a:schemeClr val="accent6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ES" dirty="0" smtClean="0"/>
              <a:t>Dra. Estefanía Galera. Neumología. CHGUV.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UNO ACTUAL: EPID POR INFLIXIMAB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2574032" y="476672"/>
            <a:ext cx="5958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VI JORNADA SOBRE NEUMOPATÍAS INTERSTICIALES</a:t>
            </a:r>
          </a:p>
          <a:p>
            <a:endParaRPr lang="es-ES" dirty="0"/>
          </a:p>
          <a:p>
            <a:r>
              <a:rPr lang="es-ES" dirty="0"/>
              <a:t>“EPID COMO EXPRESIÓN DE TOXICIDAD FARMACOLÓGICA”</a:t>
            </a:r>
          </a:p>
        </p:txBody>
      </p:sp>
    </p:spTree>
    <p:extLst>
      <p:ext uri="{BB962C8B-B14F-4D97-AF65-F5344CB8AC3E}">
        <p14:creationId xmlns:p14="http://schemas.microsoft.com/office/powerpoint/2010/main" val="17584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920880" cy="836712"/>
          </a:xfrm>
        </p:spPr>
        <p:txBody>
          <a:bodyPr/>
          <a:lstStyle/>
          <a:p>
            <a:r>
              <a:rPr lang="es-ES" dirty="0" smtClean="0"/>
              <a:t>CUARTO DÍA 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smtClean="0"/>
              <a:t>EMPEORAMIENTO CLÍNICO, ANALÍTICO Y RADIOLÓGICO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5686" y="2720180"/>
            <a:ext cx="4271544" cy="344142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572000" y="2636911"/>
            <a:ext cx="4441706" cy="36162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469805" y="1039782"/>
            <a:ext cx="8422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Mayor disnea (en reposo)</a:t>
            </a:r>
          </a:p>
          <a:p>
            <a:r>
              <a:rPr lang="es-ES" dirty="0" smtClean="0"/>
              <a:t>Fiebre vespertina</a:t>
            </a:r>
          </a:p>
          <a:p>
            <a:endParaRPr lang="es-ES" dirty="0"/>
          </a:p>
          <a:p>
            <a:r>
              <a:rPr lang="es-ES" dirty="0" err="1" smtClean="0"/>
              <a:t>Efísica</a:t>
            </a:r>
            <a:r>
              <a:rPr lang="es-ES" dirty="0" smtClean="0"/>
              <a:t>: </a:t>
            </a:r>
            <a:r>
              <a:rPr lang="es-ES" b="1" dirty="0" smtClean="0">
                <a:solidFill>
                  <a:srgbClr val="C00000"/>
                </a:solidFill>
              </a:rPr>
              <a:t>Trabajo respiratorio. 45 rpm</a:t>
            </a:r>
            <a:r>
              <a:rPr lang="es-ES" dirty="0" smtClean="0"/>
              <a:t>. </a:t>
            </a:r>
            <a:r>
              <a:rPr lang="es-ES" dirty="0" err="1" smtClean="0"/>
              <a:t>Sat</a:t>
            </a:r>
            <a:r>
              <a:rPr lang="es-ES" dirty="0" smtClean="0"/>
              <a:t> 02 90% con </a:t>
            </a:r>
            <a:r>
              <a:rPr lang="es-ES" b="1" dirty="0" smtClean="0">
                <a:solidFill>
                  <a:srgbClr val="C00000"/>
                </a:solidFill>
              </a:rPr>
              <a:t>Fi02 50%. </a:t>
            </a:r>
            <a:r>
              <a:rPr lang="es-ES" dirty="0" smtClean="0"/>
              <a:t>AP: crepitantes bilaterales dispersos</a:t>
            </a:r>
          </a:p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467574" y="2636911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AS: </a:t>
            </a:r>
            <a:r>
              <a:rPr lang="es-ES" dirty="0" err="1" smtClean="0"/>
              <a:t>Hb</a:t>
            </a:r>
            <a:r>
              <a:rPr lang="es-ES" dirty="0" smtClean="0"/>
              <a:t> 13. 2.  11800 leucocitos (N 80%)    PCR 13.  Hiponatremia 132 </a:t>
            </a:r>
          </a:p>
          <a:p>
            <a:r>
              <a:rPr lang="es-ES" dirty="0" smtClean="0"/>
              <a:t>     Renal 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GSA urgente: </a:t>
            </a:r>
            <a:r>
              <a:rPr lang="es-ES" b="1" dirty="0" err="1" smtClean="0"/>
              <a:t>PaFi</a:t>
            </a:r>
            <a:r>
              <a:rPr lang="es-ES" b="1" dirty="0" smtClean="0"/>
              <a:t> 140</a:t>
            </a:r>
          </a:p>
          <a:p>
            <a:endParaRPr lang="es-ES" dirty="0"/>
          </a:p>
          <a:p>
            <a:r>
              <a:rPr lang="es-ES" b="1" dirty="0">
                <a:solidFill>
                  <a:srgbClr val="0067B2"/>
                </a:solidFill>
              </a:rPr>
              <a:t>OAF 50l/min FiO2 </a:t>
            </a:r>
            <a:r>
              <a:rPr lang="es-ES" b="1" dirty="0" smtClean="0">
                <a:solidFill>
                  <a:srgbClr val="0067B2"/>
                </a:solidFill>
              </a:rPr>
              <a:t>50 </a:t>
            </a:r>
            <a:r>
              <a:rPr lang="es-ES" dirty="0" smtClean="0">
                <a:sym typeface="Wingdings" panose="05000000000000000000" pitchFamily="2" charset="2"/>
              </a:rPr>
              <a:t> m</a:t>
            </a:r>
            <a:r>
              <a:rPr lang="es-ES" dirty="0" smtClean="0"/>
              <a:t>ejora  </a:t>
            </a:r>
            <a:r>
              <a:rPr lang="es-ES" dirty="0"/>
              <a:t>trabajo </a:t>
            </a:r>
            <a:r>
              <a:rPr lang="es-ES" dirty="0" smtClean="0"/>
              <a:t>respiratorio, taquipnea, SPO2 </a:t>
            </a:r>
            <a:r>
              <a:rPr lang="es-ES" dirty="0"/>
              <a:t>95%.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10" name="Rectángulo redondeado 9"/>
          <p:cNvSpPr/>
          <p:nvPr/>
        </p:nvSpPr>
        <p:spPr>
          <a:xfrm>
            <a:off x="1649825" y="5054003"/>
            <a:ext cx="79125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1690463" y="5080425"/>
            <a:ext cx="82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C00000"/>
                </a:solidFill>
              </a:rPr>
              <a:t>UCI</a:t>
            </a:r>
            <a:endParaRPr lang="es-E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5652120" y="2276872"/>
            <a:ext cx="3240360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SU LLEGADA A UNIDAD DE CUIDADOS INTENSIVOS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1920" y="2420888"/>
            <a:ext cx="2982960" cy="223224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98436" y="120854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NEUROLÓGICO</a:t>
            </a:r>
          </a:p>
          <a:p>
            <a:pPr algn="just"/>
            <a:r>
              <a:rPr lang="es-ES" dirty="0" smtClean="0"/>
              <a:t>- Consciente y orientado. Pupilas IC/NR. No </a:t>
            </a:r>
            <a:r>
              <a:rPr lang="es-ES" dirty="0" err="1" smtClean="0"/>
              <a:t>focalidad</a:t>
            </a:r>
            <a:r>
              <a:rPr lang="es-ES" dirty="0" smtClean="0"/>
              <a:t> neurológica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458426" y="2060848"/>
            <a:ext cx="53285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RESPIRATORIO</a:t>
            </a:r>
          </a:p>
          <a:p>
            <a:pPr marL="285750" indent="-285750" algn="just">
              <a:buFontTx/>
              <a:buChar char="-"/>
            </a:pPr>
            <a:r>
              <a:rPr lang="es-ES" b="1" dirty="0" err="1" smtClean="0"/>
              <a:t>Taquipneico</a:t>
            </a:r>
            <a:endParaRPr lang="es-ES" b="1" dirty="0" smtClean="0"/>
          </a:p>
          <a:p>
            <a:pPr marL="285750" indent="-285750" algn="just">
              <a:buFontTx/>
              <a:buChar char="-"/>
            </a:pPr>
            <a:r>
              <a:rPr lang="es-ES" b="1" dirty="0" smtClean="0"/>
              <a:t>Reservorio 02 100%-- Sp02 93%</a:t>
            </a:r>
          </a:p>
          <a:p>
            <a:pPr marL="285750" indent="-285750" algn="just">
              <a:buFontTx/>
              <a:buChar char="-"/>
            </a:pPr>
            <a:r>
              <a:rPr lang="es-ES" dirty="0" smtClean="0"/>
              <a:t>Inicio VMNI: PEEP 6 PS 8</a:t>
            </a:r>
          </a:p>
          <a:p>
            <a:pPr marL="285750" indent="-285750" algn="just">
              <a:buFontTx/>
              <a:buChar char="-"/>
            </a:pPr>
            <a:r>
              <a:rPr lang="es-ES" dirty="0" smtClean="0"/>
              <a:t>AP: </a:t>
            </a:r>
            <a:r>
              <a:rPr lang="es-ES" dirty="0" err="1" smtClean="0"/>
              <a:t>roncus</a:t>
            </a:r>
            <a:r>
              <a:rPr lang="es-ES" dirty="0" smtClean="0"/>
              <a:t> y crepitantes bilaterales</a:t>
            </a:r>
          </a:p>
          <a:p>
            <a:pPr marL="285750" indent="-285750" algn="just">
              <a:buFontTx/>
              <a:buChar char="-"/>
            </a:pPr>
            <a:endParaRPr lang="es-ES" dirty="0"/>
          </a:p>
          <a:p>
            <a:pPr algn="just"/>
            <a:r>
              <a:rPr lang="es-ES" b="1" dirty="0" smtClean="0"/>
              <a:t>CARDIOVASCULAR</a:t>
            </a:r>
          </a:p>
          <a:p>
            <a:pPr marL="285750" indent="-285750" algn="just">
              <a:buFontTx/>
              <a:buChar char="-"/>
            </a:pPr>
            <a:r>
              <a:rPr lang="es-ES" dirty="0" smtClean="0"/>
              <a:t>HMD estable, no DVA. TA 145/75. FC 85 </a:t>
            </a:r>
            <a:r>
              <a:rPr lang="es-ES" dirty="0" err="1" smtClean="0"/>
              <a:t>lpm</a:t>
            </a:r>
            <a:r>
              <a:rPr lang="es-ES" dirty="0" smtClean="0"/>
              <a:t>. </a:t>
            </a:r>
          </a:p>
          <a:p>
            <a:pPr marL="285750" indent="-285750" algn="just">
              <a:buFontTx/>
              <a:buChar char="-"/>
            </a:pPr>
            <a:r>
              <a:rPr lang="es-ES" dirty="0" err="1" smtClean="0"/>
              <a:t>Hb</a:t>
            </a:r>
            <a:r>
              <a:rPr lang="es-ES" dirty="0" smtClean="0"/>
              <a:t> 14,7 g/dl. </a:t>
            </a:r>
            <a:r>
              <a:rPr lang="es-ES" dirty="0" err="1" smtClean="0"/>
              <a:t>Hto</a:t>
            </a:r>
            <a:r>
              <a:rPr lang="es-ES" dirty="0" smtClean="0"/>
              <a:t> 44%. </a:t>
            </a:r>
          </a:p>
          <a:p>
            <a:pPr marL="285750" indent="-285750" algn="just">
              <a:buFontTx/>
              <a:buChar char="-"/>
            </a:pPr>
            <a:endParaRPr lang="es-ES" dirty="0"/>
          </a:p>
          <a:p>
            <a:pPr algn="just"/>
            <a:r>
              <a:rPr lang="es-ES" b="1" dirty="0" smtClean="0"/>
              <a:t>RENAL:  </a:t>
            </a:r>
            <a:r>
              <a:rPr lang="es-ES" dirty="0" smtClean="0"/>
              <a:t>mantenido</a:t>
            </a:r>
          </a:p>
          <a:p>
            <a:pPr algn="just"/>
            <a:endParaRPr lang="es-ES" dirty="0"/>
          </a:p>
          <a:p>
            <a:pPr algn="just"/>
            <a:r>
              <a:rPr lang="es-ES" b="1" dirty="0" smtClean="0"/>
              <a:t>INFECCIOSO</a:t>
            </a:r>
          </a:p>
          <a:p>
            <a:pPr algn="just"/>
            <a:r>
              <a:rPr lang="es-ES" dirty="0" smtClean="0"/>
              <a:t>- Exudado nasofaríngeo virus respiratorios: negativos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89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1331640" y="5229200"/>
            <a:ext cx="71287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ESTANCIA EN UCI 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1579" y="975616"/>
            <a:ext cx="8218487" cy="4968551"/>
          </a:xfrm>
        </p:spPr>
        <p:txBody>
          <a:bodyPr/>
          <a:lstStyle/>
          <a:p>
            <a:endParaRPr lang="es-ES" dirty="0" smtClean="0"/>
          </a:p>
          <a:p>
            <a:pPr marL="0" indent="0" algn="ctr">
              <a:buNone/>
            </a:pPr>
            <a:r>
              <a:rPr lang="es-ES" sz="2400" dirty="0" err="1" smtClean="0">
                <a:solidFill>
                  <a:srgbClr val="FF0000"/>
                </a:solidFill>
              </a:rPr>
              <a:t>Taquipneico</a:t>
            </a:r>
            <a:r>
              <a:rPr lang="es-ES" sz="2400" dirty="0" smtClean="0">
                <a:solidFill>
                  <a:srgbClr val="FF0000"/>
                </a:solidFill>
              </a:rPr>
              <a:t> (35 -40 rpm) + </a:t>
            </a:r>
            <a:r>
              <a:rPr lang="es-ES" sz="2400" dirty="0" err="1" smtClean="0">
                <a:solidFill>
                  <a:srgbClr val="FF0000"/>
                </a:solidFill>
              </a:rPr>
              <a:t>PaFi</a:t>
            </a:r>
            <a:r>
              <a:rPr lang="es-ES" sz="2400" dirty="0" smtClean="0">
                <a:solidFill>
                  <a:srgbClr val="FF0000"/>
                </a:solidFill>
              </a:rPr>
              <a:t>  135  </a:t>
            </a:r>
            <a:endParaRPr lang="es-ES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s-ES" sz="2400" b="1" dirty="0" smtClean="0">
                <a:solidFill>
                  <a:srgbClr val="0067B2"/>
                </a:solidFill>
              </a:rPr>
              <a:t>Terapia de alto flujo </a:t>
            </a:r>
            <a:r>
              <a:rPr lang="es-ES" sz="2400" b="1" dirty="0" smtClean="0">
                <a:solidFill>
                  <a:srgbClr val="0067B2"/>
                </a:solidFill>
                <a:sym typeface="Wingdings" panose="05000000000000000000" pitchFamily="2" charset="2"/>
              </a:rPr>
              <a:t>+ VMNI</a:t>
            </a:r>
          </a:p>
          <a:p>
            <a:pPr marL="0" indent="0" algn="ctr">
              <a:buNone/>
            </a:pPr>
            <a:endParaRPr lang="es-ES" sz="2400" b="1" dirty="0" smtClean="0">
              <a:solidFill>
                <a:srgbClr val="0067B2"/>
              </a:solidFill>
              <a:sym typeface="Wingdings" panose="05000000000000000000" pitchFamily="2" charset="2"/>
            </a:endParaRPr>
          </a:p>
          <a:p>
            <a:r>
              <a:rPr lang="es-ES" dirty="0" smtClean="0">
                <a:sym typeface="Wingdings" panose="05000000000000000000" pitchFamily="2" charset="2"/>
              </a:rPr>
              <a:t>Afebril. No leucocitosis. PCR 4. PCT 0.1</a:t>
            </a:r>
          </a:p>
          <a:p>
            <a:r>
              <a:rPr lang="es-ES" dirty="0" smtClean="0">
                <a:sym typeface="Wingdings" panose="05000000000000000000" pitchFamily="2" charset="2"/>
              </a:rPr>
              <a:t>Estudio microbiológico negativo</a:t>
            </a:r>
          </a:p>
          <a:p>
            <a:r>
              <a:rPr lang="es-ES" dirty="0"/>
              <a:t>7/2 BAS: VHS tipo I ------ ACICLOVIR</a:t>
            </a:r>
            <a:endParaRPr lang="es-ES" dirty="0">
              <a:solidFill>
                <a:schemeClr val="bg1"/>
              </a:solidFill>
            </a:endParaRPr>
          </a:p>
          <a:p>
            <a:endParaRPr lang="es-ES" dirty="0" smtClean="0">
              <a:sym typeface="Wingdings" panose="05000000000000000000" pitchFamily="2" charset="2"/>
            </a:endParaRPr>
          </a:p>
          <a:p>
            <a:endParaRPr lang="es-ES" dirty="0">
              <a:sym typeface="Wingdings" panose="05000000000000000000" pitchFamily="2" charset="2"/>
            </a:endParaRPr>
          </a:p>
          <a:p>
            <a:endParaRPr lang="es-E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ES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chemeClr val="bg1"/>
                </a:solidFill>
              </a:rPr>
              <a:t>       </a:t>
            </a:r>
            <a:r>
              <a:rPr lang="es-ES" dirty="0" err="1" smtClean="0">
                <a:solidFill>
                  <a:schemeClr val="bg1"/>
                </a:solidFill>
              </a:rPr>
              <a:t>Piperacilina</a:t>
            </a:r>
            <a:r>
              <a:rPr lang="es-ES" dirty="0" smtClean="0">
                <a:solidFill>
                  <a:schemeClr val="bg1"/>
                </a:solidFill>
              </a:rPr>
              <a:t>/</a:t>
            </a:r>
            <a:r>
              <a:rPr lang="es-ES" dirty="0" err="1" smtClean="0">
                <a:solidFill>
                  <a:schemeClr val="bg1"/>
                </a:solidFill>
              </a:rPr>
              <a:t>tazobactam</a:t>
            </a:r>
            <a:r>
              <a:rPr lang="es-ES" dirty="0" smtClean="0">
                <a:solidFill>
                  <a:schemeClr val="bg1"/>
                </a:solidFill>
              </a:rPr>
              <a:t> + </a:t>
            </a:r>
            <a:r>
              <a:rPr lang="es-ES" dirty="0" err="1" smtClean="0">
                <a:solidFill>
                  <a:schemeClr val="bg1"/>
                </a:solidFill>
              </a:rPr>
              <a:t>levofloxacino</a:t>
            </a:r>
            <a:r>
              <a:rPr lang="es-ES" dirty="0" smtClean="0">
                <a:solidFill>
                  <a:schemeClr val="bg1"/>
                </a:solidFill>
              </a:rPr>
              <a:t> + </a:t>
            </a:r>
            <a:r>
              <a:rPr lang="es-ES" dirty="0" err="1" smtClean="0">
                <a:solidFill>
                  <a:schemeClr val="bg1"/>
                </a:solidFill>
              </a:rPr>
              <a:t>isoniazida</a:t>
            </a:r>
            <a:r>
              <a:rPr lang="es-ES" dirty="0" smtClean="0">
                <a:solidFill>
                  <a:schemeClr val="bg1"/>
                </a:solidFill>
              </a:rPr>
              <a:t> + </a:t>
            </a:r>
            <a:r>
              <a:rPr lang="es-ES" dirty="0" err="1" smtClean="0">
                <a:solidFill>
                  <a:schemeClr val="bg1"/>
                </a:solidFill>
              </a:rPr>
              <a:t>cotrimoxazol</a:t>
            </a:r>
            <a:endParaRPr lang="es-E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531579" y="5186110"/>
            <a:ext cx="561429" cy="5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CINCO DÍAS DESPUÉS CONTINÚA EMPEORANDO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81873"/>
            <a:ext cx="4176464" cy="36731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863" y="2645925"/>
            <a:ext cx="4430238" cy="379839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41794" y="918607"/>
            <a:ext cx="4286190" cy="380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4459982" y="2564904"/>
            <a:ext cx="4572000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2655"/>
            <a:ext cx="7200800" cy="836712"/>
          </a:xfrm>
        </p:spPr>
        <p:txBody>
          <a:bodyPr/>
          <a:lstStyle/>
          <a:p>
            <a:r>
              <a:rPr lang="es-ES" dirty="0" smtClean="0"/>
              <a:t>TC TORÁCICO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1" y="1268708"/>
            <a:ext cx="4857750" cy="23570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530" y="1268708"/>
            <a:ext cx="4652963" cy="23570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005064"/>
            <a:ext cx="4810125" cy="24574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900" y="4005064"/>
            <a:ext cx="45182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¿CUÁL ES EL DIAGNÓSTICO DE NUESTRO PACIENTE?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4141" y="2776667"/>
            <a:ext cx="2866805" cy="296157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83568" y="1206525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400" i="1" dirty="0" smtClean="0"/>
              <a:t>¿INFECCIÓN </a:t>
            </a:r>
            <a:r>
              <a:rPr lang="es-ES" sz="2400" i="1" dirty="0"/>
              <a:t>PULMONAR POR VIRUS HERPES</a:t>
            </a:r>
            <a:r>
              <a:rPr lang="es-ES" sz="2400" i="1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i="1" dirty="0" smtClean="0"/>
              <a:t>¿</a:t>
            </a:r>
            <a:r>
              <a:rPr lang="es-ES" sz="2400" i="1" dirty="0"/>
              <a:t>TBC MILIAR</a:t>
            </a:r>
            <a:r>
              <a:rPr lang="es-ES" sz="2400" i="1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i="1" dirty="0" smtClean="0"/>
              <a:t>¿…?</a:t>
            </a:r>
            <a:endParaRPr lang="es-ES" sz="2400" i="1" dirty="0"/>
          </a:p>
        </p:txBody>
      </p:sp>
    </p:spTree>
    <p:extLst>
      <p:ext uri="{BB962C8B-B14F-4D97-AF65-F5344CB8AC3E}">
        <p14:creationId xmlns:p14="http://schemas.microsoft.com/office/powerpoint/2010/main" val="15174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1972809"/>
            <a:ext cx="8218487" cy="2985406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63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/>
          <p:cNvSpPr/>
          <p:nvPr/>
        </p:nvSpPr>
        <p:spPr>
          <a:xfrm>
            <a:off x="2339752" y="4365104"/>
            <a:ext cx="6120680" cy="648072"/>
          </a:xfrm>
          <a:prstGeom prst="roundRect">
            <a:avLst/>
          </a:prstGeom>
          <a:solidFill>
            <a:srgbClr val="67CB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FICHA TÉCNICA INFLIXIMAB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904624"/>
            <a:ext cx="7974209" cy="2825265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587776" y="6313321"/>
            <a:ext cx="8208143" cy="359445"/>
          </a:xfrm>
        </p:spPr>
        <p:txBody>
          <a:bodyPr/>
          <a:lstStyle/>
          <a:p>
            <a:pPr algn="r"/>
            <a:r>
              <a:rPr lang="es-ES" sz="1000" dirty="0"/>
              <a:t>ANEXO I FICHA TÉCNICA O RESUMEN DE LAS CARACTERÍSTICAS DEL PRODUCTO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2339752" y="4365104"/>
            <a:ext cx="6335935" cy="7043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75" y="4095840"/>
            <a:ext cx="8033447" cy="2029957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2374041" y="4525626"/>
            <a:ext cx="6297081" cy="704349"/>
          </a:xfrm>
          <a:prstGeom prst="roundRect">
            <a:avLst/>
          </a:prstGeom>
          <a:noFill/>
          <a:ln w="38100">
            <a:solidFill>
              <a:srgbClr val="67C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/>
          <p:cNvSpPr/>
          <p:nvPr/>
        </p:nvSpPr>
        <p:spPr>
          <a:xfrm>
            <a:off x="2339751" y="5682076"/>
            <a:ext cx="6331371" cy="5385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615992"/>
            <a:ext cx="8448608" cy="24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275856" y="4100879"/>
            <a:ext cx="5544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</a:rPr>
              <a:t>TOXICIDAD PULMONAR FARMACOLÓGICA POR </a:t>
            </a:r>
          </a:p>
          <a:p>
            <a:pPr algn="ctr"/>
            <a:r>
              <a:rPr lang="es-ES" sz="2400" b="1" dirty="0" smtClean="0">
                <a:solidFill>
                  <a:srgbClr val="C00000"/>
                </a:solidFill>
              </a:rPr>
              <a:t>INFLIXIMAB</a:t>
            </a:r>
            <a:endParaRPr lang="es-ES" sz="2400" b="1" dirty="0">
              <a:solidFill>
                <a:srgbClr val="C00000"/>
              </a:solidFill>
            </a:endParaRPr>
          </a:p>
        </p:txBody>
      </p:sp>
      <p:pic>
        <p:nvPicPr>
          <p:cNvPr id="7" name="Marcador de contenido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65940"/>
            <a:ext cx="235608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CAMBIO DE ESTRATEGIA TERAPÉUTICA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Bolos </a:t>
            </a:r>
            <a:r>
              <a:rPr lang="es-ES" dirty="0" err="1" smtClean="0"/>
              <a:t>metilprednisolona</a:t>
            </a:r>
            <a:r>
              <a:rPr lang="es-ES" dirty="0" smtClean="0"/>
              <a:t> 1-2 g/</a:t>
            </a:r>
            <a:r>
              <a:rPr lang="es-ES" dirty="0" err="1" smtClean="0"/>
              <a:t>ev</a:t>
            </a:r>
            <a:r>
              <a:rPr lang="es-ES" dirty="0" smtClean="0"/>
              <a:t> durante 3-5 días</a:t>
            </a:r>
          </a:p>
          <a:p>
            <a:r>
              <a:rPr lang="es-ES" dirty="0" smtClean="0"/>
              <a:t>4ª día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err="1" smtClean="0">
                <a:sym typeface="Wingdings" panose="05000000000000000000" pitchFamily="2" charset="2"/>
              </a:rPr>
              <a:t>PaFi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smtClean="0">
                <a:sym typeface="Wingdings" panose="05000000000000000000" pitchFamily="2" charset="2"/>
              </a:rPr>
              <a:t>&gt; 250</a:t>
            </a:r>
          </a:p>
          <a:p>
            <a:r>
              <a:rPr lang="es-ES" dirty="0" err="1" smtClean="0">
                <a:sym typeface="Wingdings" panose="05000000000000000000" pitchFamily="2" charset="2"/>
              </a:rPr>
              <a:t>Decanulado</a:t>
            </a:r>
            <a:r>
              <a:rPr lang="es-ES" dirty="0">
                <a:sym typeface="Wingdings" panose="05000000000000000000" pitchFamily="2" charset="2"/>
              </a:rPr>
              <a:t> (</a:t>
            </a:r>
            <a:r>
              <a:rPr lang="es-ES" dirty="0" smtClean="0">
                <a:sym typeface="Wingdings" panose="05000000000000000000" pitchFamily="2" charset="2"/>
              </a:rPr>
              <a:t>03.04.2019)</a:t>
            </a:r>
          </a:p>
          <a:p>
            <a:endParaRPr lang="es-ES" dirty="0">
              <a:sym typeface="Wingdings" panose="05000000000000000000" pitchFamily="2" charset="2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778" y="2664659"/>
            <a:ext cx="4467717" cy="358863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09432" y="2586768"/>
            <a:ext cx="8892481" cy="37444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98" y="2664656"/>
            <a:ext cx="4080334" cy="3588639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4470805" y="2586768"/>
            <a:ext cx="29187" cy="37444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5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18487" cy="5328592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/>
              <a:t>52 años</a:t>
            </a:r>
          </a:p>
          <a:p>
            <a:pPr algn="just"/>
            <a:r>
              <a:rPr lang="es-ES" sz="2400" dirty="0" smtClean="0"/>
              <a:t>No RAM c</a:t>
            </a:r>
          </a:p>
          <a:p>
            <a:pPr algn="just"/>
            <a:r>
              <a:rPr lang="es-ES" sz="2400" dirty="0" smtClean="0"/>
              <a:t>Ex fumador desde hace 1 año de 1 </a:t>
            </a:r>
            <a:r>
              <a:rPr lang="es-ES" sz="2400" dirty="0" err="1" smtClean="0"/>
              <a:t>paq</a:t>
            </a:r>
            <a:r>
              <a:rPr lang="es-ES" sz="2400" dirty="0" smtClean="0"/>
              <a:t>/día </a:t>
            </a:r>
          </a:p>
          <a:p>
            <a:pPr algn="just"/>
            <a:r>
              <a:rPr lang="es-ES" sz="2400" dirty="0" smtClean="0"/>
              <a:t>No </a:t>
            </a:r>
            <a:r>
              <a:rPr lang="es-ES" sz="2400" dirty="0" err="1" smtClean="0"/>
              <a:t>enolismo</a:t>
            </a:r>
            <a:endParaRPr lang="es-ES" sz="2400" dirty="0" smtClean="0"/>
          </a:p>
          <a:p>
            <a:pPr algn="just"/>
            <a:r>
              <a:rPr lang="es-ES" sz="2400" dirty="0" smtClean="0"/>
              <a:t>No consumo de otros tóxicos</a:t>
            </a:r>
          </a:p>
          <a:p>
            <a:pPr algn="just"/>
            <a:r>
              <a:rPr lang="es-ES" sz="2400" dirty="0" smtClean="0"/>
              <a:t>No FRCV</a:t>
            </a:r>
          </a:p>
          <a:p>
            <a:pPr algn="just"/>
            <a:r>
              <a:rPr lang="es-ES" sz="2400" dirty="0" smtClean="0"/>
              <a:t>AL: Policía </a:t>
            </a:r>
            <a:endParaRPr lang="es-ES" sz="2400" dirty="0"/>
          </a:p>
          <a:p>
            <a:pPr algn="just"/>
            <a:r>
              <a:rPr lang="es-ES" sz="2400" dirty="0" smtClean="0"/>
              <a:t>Diarrea crónica desde 2016</a:t>
            </a:r>
          </a:p>
          <a:p>
            <a:pPr algn="just"/>
            <a:r>
              <a:rPr lang="es-ES" sz="2400" dirty="0" smtClean="0"/>
              <a:t>No </a:t>
            </a:r>
            <a:r>
              <a:rPr lang="es-ES" sz="2400" dirty="0" err="1" smtClean="0"/>
              <a:t>tto</a:t>
            </a:r>
            <a:r>
              <a:rPr lang="es-ES" sz="2400" dirty="0" smtClean="0"/>
              <a:t> previo</a:t>
            </a:r>
          </a:p>
          <a:p>
            <a:pPr algn="just"/>
            <a:r>
              <a:rPr lang="es-ES" sz="2400" dirty="0" smtClean="0"/>
              <a:t>No IQ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245" y="1268760"/>
            <a:ext cx="1624197" cy="471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SEGUIMIENTO CONSULTAS EXTERNAS NEUMOLOGÍA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910297"/>
            <a:ext cx="5184576" cy="28023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6187"/>
            <a:ext cx="3590925" cy="24955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358183"/>
            <a:ext cx="3564655" cy="392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12" y="980728"/>
            <a:ext cx="5184576" cy="23125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12" y="3293231"/>
            <a:ext cx="3600400" cy="268725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795" y="2098899"/>
            <a:ext cx="3850205" cy="388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EVOLUTIVO FUNCIONALISMO PULMONAR</a:t>
            </a:r>
            <a:endParaRPr lang="es-ES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366" y="980728"/>
            <a:ext cx="775910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1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ÚLTIMO TCAR TORÁCICO CONTROL (2022)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875" y="894602"/>
            <a:ext cx="4114017" cy="24857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563" y="860748"/>
            <a:ext cx="3248437" cy="24857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39" y="3440490"/>
            <a:ext cx="3438058" cy="2529429"/>
          </a:xfrm>
          <a:prstGeom prst="rect">
            <a:avLst/>
          </a:prstGeom>
        </p:spPr>
      </p:pic>
      <p:pic>
        <p:nvPicPr>
          <p:cNvPr id="12" name="Marcador de contenido 11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04539" y="894602"/>
            <a:ext cx="3240360" cy="248575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4895" y="3440484"/>
            <a:ext cx="3208455" cy="252943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439" y="3437092"/>
            <a:ext cx="2945383" cy="25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968" y="1791297"/>
            <a:ext cx="8218487" cy="3260558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>
          <a:xfrm>
            <a:off x="468312" y="5949280"/>
            <a:ext cx="8424168" cy="359445"/>
          </a:xfrm>
        </p:spPr>
        <p:txBody>
          <a:bodyPr/>
          <a:lstStyle/>
          <a:p>
            <a:pPr algn="r"/>
            <a:r>
              <a:rPr lang="es-ES" sz="1000" dirty="0" err="1"/>
              <a:t>Sen</a:t>
            </a:r>
            <a:r>
              <a:rPr lang="es-ES" sz="1000" dirty="0"/>
              <a:t>, </a:t>
            </a:r>
            <a:r>
              <a:rPr lang="es-ES" sz="1000" dirty="0" err="1"/>
              <a:t>Soumitra</a:t>
            </a:r>
            <a:r>
              <a:rPr lang="es-ES" sz="1000" dirty="0"/>
              <a:t>; Jordán, Kim; </a:t>
            </a:r>
            <a:r>
              <a:rPr lang="es-ES" sz="1000" dirty="0" err="1"/>
              <a:t>Boes</a:t>
            </a:r>
            <a:r>
              <a:rPr lang="es-ES" sz="1000" dirty="0"/>
              <a:t>, Thomas J.; </a:t>
            </a:r>
            <a:r>
              <a:rPr lang="es-ES" sz="1000" dirty="0" err="1"/>
              <a:t>Peltz</a:t>
            </a:r>
            <a:r>
              <a:rPr lang="es-ES" sz="1000" dirty="0"/>
              <a:t>, </a:t>
            </a:r>
            <a:r>
              <a:rPr lang="es-ES" sz="1000" dirty="0" err="1"/>
              <a:t>Carrie</a:t>
            </a:r>
            <a:r>
              <a:rPr lang="es-ES" sz="1000" dirty="0"/>
              <a:t> (2012). Neumonía intersticial inespecífica inducida por </a:t>
            </a:r>
            <a:r>
              <a:rPr lang="es-ES" sz="1000" dirty="0" err="1"/>
              <a:t>infliximab</a:t>
            </a:r>
            <a:r>
              <a:rPr lang="es-ES" sz="1000" dirty="0"/>
              <a:t>. </a:t>
            </a:r>
            <a:r>
              <a:rPr lang="es-ES" sz="1000" dirty="0" err="1"/>
              <a:t>The</a:t>
            </a:r>
            <a:r>
              <a:rPr lang="es-ES" sz="1000" dirty="0"/>
              <a:t> American </a:t>
            </a:r>
            <a:r>
              <a:rPr lang="es-ES" sz="1000" dirty="0" err="1"/>
              <a:t>Journal</a:t>
            </a:r>
            <a:r>
              <a:rPr lang="es-ES" sz="1000" dirty="0"/>
              <a:t> of </a:t>
            </a:r>
            <a:r>
              <a:rPr lang="es-ES" sz="1000" dirty="0" err="1"/>
              <a:t>the</a:t>
            </a:r>
            <a:r>
              <a:rPr lang="es-ES" sz="1000" dirty="0"/>
              <a:t> Medical </a:t>
            </a:r>
            <a:r>
              <a:rPr lang="es-ES" sz="1000" dirty="0" err="1"/>
              <a:t>Sciences</a:t>
            </a:r>
            <a:r>
              <a:rPr lang="es-ES" sz="1000" dirty="0"/>
              <a:t>, 344(1), 75–78. doi:10.1097/MAJ.0b013e31824c07e8</a:t>
            </a:r>
            <a:r>
              <a:rPr lang="es-ES" i="0" dirty="0"/>
              <a:t>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59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8218487" cy="28529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996952"/>
            <a:ext cx="2782241" cy="35846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745" y="3093361"/>
            <a:ext cx="6254255" cy="329903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07504" y="2996952"/>
            <a:ext cx="2782241" cy="35905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8100392" y="0"/>
            <a:ext cx="1043608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36579" y="2348880"/>
            <a:ext cx="6378417" cy="22682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/>
              <a:t>Nuestro caso se suma a la literatura existente </a:t>
            </a:r>
            <a:endParaRPr lang="es-ES" dirty="0" smtClean="0"/>
          </a:p>
          <a:p>
            <a:pPr algn="just"/>
            <a:r>
              <a:rPr lang="es-ES" dirty="0" smtClean="0"/>
              <a:t>Existen complicaciones pulmonares graves más allá de las infecciones</a:t>
            </a:r>
          </a:p>
          <a:p>
            <a:pPr algn="just"/>
            <a:r>
              <a:rPr lang="es-ES" dirty="0" smtClean="0"/>
              <a:t>Entidad potencialmente grave</a:t>
            </a:r>
          </a:p>
          <a:p>
            <a:pPr algn="just"/>
            <a:r>
              <a:rPr lang="es-ES" dirty="0"/>
              <a:t>A</a:t>
            </a:r>
            <a:r>
              <a:rPr lang="es-ES" dirty="0" smtClean="0"/>
              <a:t>gentes </a:t>
            </a:r>
            <a:r>
              <a:rPr lang="es-ES" dirty="0"/>
              <a:t>anti-TNF-α podrían inducir toxicidad </a:t>
            </a:r>
            <a:r>
              <a:rPr lang="es-ES" dirty="0" smtClean="0"/>
              <a:t>pulmonar a corto y </a:t>
            </a:r>
            <a:r>
              <a:rPr lang="es-ES" dirty="0"/>
              <a:t>largo </a:t>
            </a:r>
            <a:r>
              <a:rPr lang="es-ES" dirty="0" smtClean="0"/>
              <a:t>plazo</a:t>
            </a:r>
          </a:p>
          <a:p>
            <a:pPr algn="just"/>
            <a:r>
              <a:rPr lang="es-ES" dirty="0" smtClean="0"/>
              <a:t>Alerta ante </a:t>
            </a:r>
            <a:r>
              <a:rPr lang="es-ES" dirty="0"/>
              <a:t>la aparición de síntomas respiratorios en pacientes en tratamiento </a:t>
            </a:r>
            <a:r>
              <a:rPr lang="es-ES" dirty="0" smtClean="0"/>
              <a:t>biológico</a:t>
            </a:r>
            <a:endParaRPr lang="es-ES" dirty="0"/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245" y="1268760"/>
            <a:ext cx="1624197" cy="471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0" y="4653136"/>
            <a:ext cx="3834706" cy="1152128"/>
          </a:xfrm>
        </p:spPr>
        <p:txBody>
          <a:bodyPr/>
          <a:lstStyle/>
          <a:p>
            <a:pPr algn="ctr"/>
            <a:r>
              <a:rPr lang="es-ES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129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es-ES" sz="2400" dirty="0" smtClean="0"/>
          </a:p>
          <a:p>
            <a:pPr algn="just"/>
            <a:r>
              <a:rPr lang="es-ES" sz="2400" dirty="0" err="1" smtClean="0"/>
              <a:t>Dx</a:t>
            </a:r>
            <a:r>
              <a:rPr lang="es-ES" sz="2400" dirty="0" smtClean="0"/>
              <a:t> </a:t>
            </a:r>
            <a:r>
              <a:rPr lang="es-ES" sz="2400" dirty="0"/>
              <a:t>colitis ulcerosa </a:t>
            </a:r>
            <a:endParaRPr lang="es-ES" sz="2400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2400" dirty="0" smtClean="0"/>
              <a:t>Brote grave </a:t>
            </a:r>
            <a:r>
              <a:rPr lang="es-ES" sz="2400" dirty="0" err="1" smtClean="0"/>
              <a:t>corticorrefractario</a:t>
            </a:r>
            <a:r>
              <a:rPr lang="es-ES" sz="2400" dirty="0" smtClean="0"/>
              <a:t> (Nov 2018)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2400" dirty="0" smtClean="0"/>
              <a:t>Sobreinfección </a:t>
            </a:r>
            <a:r>
              <a:rPr lang="es-ES" sz="2400" dirty="0"/>
              <a:t>CMV (biopsia </a:t>
            </a:r>
            <a:r>
              <a:rPr lang="es-ES" sz="2400" dirty="0" err="1"/>
              <a:t>colónica</a:t>
            </a:r>
            <a:r>
              <a:rPr lang="es-ES" sz="2400" dirty="0" smtClean="0"/>
              <a:t>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2400" dirty="0" smtClean="0"/>
              <a:t>Candidato a </a:t>
            </a:r>
            <a:r>
              <a:rPr lang="es-ES" sz="2400" b="1" dirty="0" smtClean="0">
                <a:solidFill>
                  <a:srgbClr val="C00000"/>
                </a:solidFill>
              </a:rPr>
              <a:t>INFLIXIMAB</a:t>
            </a:r>
          </a:p>
          <a:p>
            <a:pPr marL="266700" lvl="1" indent="0" algn="just">
              <a:buNone/>
            </a:pPr>
            <a:endParaRPr lang="es-ES" sz="2400" b="1" dirty="0" smtClean="0">
              <a:solidFill>
                <a:srgbClr val="C00000"/>
              </a:solidFill>
            </a:endParaRPr>
          </a:p>
          <a:p>
            <a:pPr marL="536575" lvl="1" indent="0" algn="just">
              <a:buNone/>
            </a:pPr>
            <a:r>
              <a:rPr lang="es-ES" sz="2400" b="1" dirty="0" smtClean="0">
                <a:solidFill>
                  <a:srgbClr val="C00000"/>
                </a:solidFill>
              </a:rPr>
              <a:t>1ª dosis: </a:t>
            </a:r>
            <a:r>
              <a:rPr lang="es-ES" sz="2400" dirty="0" smtClean="0"/>
              <a:t>20</a:t>
            </a:r>
            <a:r>
              <a:rPr lang="es-ES" sz="2400" b="1" dirty="0" smtClean="0">
                <a:solidFill>
                  <a:srgbClr val="C00000"/>
                </a:solidFill>
              </a:rPr>
              <a:t> </a:t>
            </a:r>
            <a:r>
              <a:rPr lang="es-ES" sz="2400" dirty="0" smtClean="0"/>
              <a:t>Dic 2018</a:t>
            </a:r>
          </a:p>
          <a:p>
            <a:pPr marL="536575" lvl="1" indent="0" algn="just">
              <a:buNone/>
            </a:pPr>
            <a:r>
              <a:rPr lang="es-ES" sz="2400" b="1" dirty="0" smtClean="0">
                <a:solidFill>
                  <a:srgbClr val="C00000"/>
                </a:solidFill>
              </a:rPr>
              <a:t>2ª dosis: </a:t>
            </a:r>
            <a:r>
              <a:rPr lang="es-ES" sz="2400" dirty="0" smtClean="0"/>
              <a:t>3 Enero 2019</a:t>
            </a:r>
          </a:p>
          <a:p>
            <a:pPr marL="536575" lvl="1" indent="0" algn="just">
              <a:buNone/>
            </a:pPr>
            <a:r>
              <a:rPr lang="es-ES" sz="2400" b="1" dirty="0" smtClean="0">
                <a:solidFill>
                  <a:srgbClr val="C00000"/>
                </a:solidFill>
              </a:rPr>
              <a:t>3ª dosis: </a:t>
            </a:r>
            <a:r>
              <a:rPr lang="es-E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¿31 Enero 2019 ?</a:t>
            </a:r>
          </a:p>
          <a:p>
            <a:pPr marL="536575" lvl="1" indent="0" algn="just">
              <a:buNone/>
            </a:pPr>
            <a:endParaRPr lang="es-E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88" lvl="1" indent="-1588" algn="just"/>
            <a:r>
              <a:rPr lang="es-ES" sz="2400" dirty="0"/>
              <a:t> Infección latente tuberculosa (</a:t>
            </a:r>
            <a:r>
              <a:rPr lang="es-ES" sz="2400" dirty="0" err="1"/>
              <a:t>Isoniazida</a:t>
            </a:r>
            <a:r>
              <a:rPr lang="es-ES" sz="2400" dirty="0"/>
              <a:t> Nov 2018</a:t>
            </a:r>
            <a:r>
              <a:rPr lang="es-ES" sz="2400" dirty="0" smtClean="0"/>
              <a:t>)</a:t>
            </a:r>
          </a:p>
          <a:p>
            <a:pPr marL="1588" lvl="1" indent="-1588" algn="just"/>
            <a:r>
              <a:rPr lang="es-ES" sz="2400" dirty="0" smtClean="0"/>
              <a:t> Calendario </a:t>
            </a:r>
            <a:r>
              <a:rPr lang="es-ES" sz="2400" dirty="0" err="1" smtClean="0"/>
              <a:t>vacunal</a:t>
            </a:r>
            <a:r>
              <a:rPr lang="es-ES" sz="2400" dirty="0" smtClean="0"/>
              <a:t> actualizado</a:t>
            </a:r>
            <a:endParaRPr lang="es-ES" sz="2400" dirty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996" y="1035291"/>
            <a:ext cx="1624197" cy="471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1043608" y="1340768"/>
            <a:ext cx="468052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ENFERMEDAD ACTUAL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232" y="1150796"/>
            <a:ext cx="2293118" cy="17134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03548" y="1409000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Disnea moderados esfuerzos (2 semanas) </a:t>
            </a:r>
          </a:p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+ 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</a:rPr>
              <a:t>F</a:t>
            </a:r>
            <a:r>
              <a:rPr lang="es-ES" sz="2000" dirty="0" smtClean="0">
                <a:solidFill>
                  <a:schemeClr val="bg1"/>
                </a:solidFill>
              </a:rPr>
              <a:t>iebre 39ºC (5 días) y  tos seca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83568" y="3212976"/>
            <a:ext cx="7992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C00000"/>
                </a:solidFill>
              </a:rPr>
              <a:t>1º MAP: </a:t>
            </a:r>
            <a:r>
              <a:rPr lang="es-ES" sz="2000" dirty="0" smtClean="0"/>
              <a:t>antibiótico y tratamiento broncodilatador</a:t>
            </a:r>
          </a:p>
          <a:p>
            <a:endParaRPr lang="es-ES" sz="2000" dirty="0"/>
          </a:p>
          <a:p>
            <a:r>
              <a:rPr lang="es-ES" sz="2000" dirty="0" smtClean="0"/>
              <a:t>                Aumento progresivo de la disnea + fiebre persistente </a:t>
            </a:r>
            <a:endParaRPr lang="es-ES" sz="20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365104"/>
            <a:ext cx="2548828" cy="19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URGENCIAS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s-ES" sz="2400" b="1" dirty="0" smtClean="0">
                <a:solidFill>
                  <a:srgbClr val="C00000"/>
                </a:solidFill>
              </a:rPr>
              <a:t>** EXPLORACIÓN FÍSICA: </a:t>
            </a:r>
          </a:p>
          <a:p>
            <a:pPr marL="0" indent="0" algn="just">
              <a:buNone/>
            </a:pPr>
            <a:endParaRPr lang="es-ES" sz="2400" b="1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s-ES" dirty="0" smtClean="0"/>
              <a:t>TA </a:t>
            </a:r>
            <a:r>
              <a:rPr lang="es-ES" dirty="0"/>
              <a:t>110/79 </a:t>
            </a:r>
            <a:r>
              <a:rPr lang="es-ES" dirty="0" err="1"/>
              <a:t>mmHg</a:t>
            </a:r>
            <a:r>
              <a:rPr lang="es-ES" dirty="0"/>
              <a:t>    100 </a:t>
            </a:r>
            <a:r>
              <a:rPr lang="es-ES" dirty="0" err="1"/>
              <a:t>lpm</a:t>
            </a:r>
            <a:r>
              <a:rPr lang="es-ES" dirty="0"/>
              <a:t>    30 rpm   </a:t>
            </a:r>
            <a:r>
              <a:rPr lang="es-ES" dirty="0" err="1"/>
              <a:t>Sat</a:t>
            </a:r>
            <a:r>
              <a:rPr lang="es-ES" dirty="0"/>
              <a:t> 02 </a:t>
            </a:r>
            <a:r>
              <a:rPr lang="es-ES" dirty="0" err="1"/>
              <a:t>aa</a:t>
            </a:r>
            <a:r>
              <a:rPr lang="es-ES" dirty="0"/>
              <a:t> 87% </a:t>
            </a:r>
            <a:r>
              <a:rPr lang="es-ES" dirty="0">
                <a:sym typeface="Wingdings" panose="05000000000000000000" pitchFamily="2" charset="2"/>
              </a:rPr>
              <a:t> Fi02 </a:t>
            </a:r>
            <a:r>
              <a:rPr lang="es-ES" dirty="0" smtClean="0">
                <a:sym typeface="Wingdings" panose="05000000000000000000" pitchFamily="2" charset="2"/>
              </a:rPr>
              <a:t>28%: </a:t>
            </a:r>
            <a:r>
              <a:rPr lang="es-ES" dirty="0">
                <a:sym typeface="Wingdings" panose="05000000000000000000" pitchFamily="2" charset="2"/>
              </a:rPr>
              <a:t>93-94%</a:t>
            </a:r>
          </a:p>
          <a:p>
            <a:pPr marL="0" indent="0" algn="just">
              <a:buNone/>
            </a:pPr>
            <a:r>
              <a:rPr lang="es-ES" dirty="0" smtClean="0">
                <a:sym typeface="Wingdings" panose="05000000000000000000" pitchFamily="2" charset="2"/>
              </a:rPr>
              <a:t>Afebril </a:t>
            </a:r>
            <a:endParaRPr lang="es-ES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es-ES" dirty="0" smtClean="0">
                <a:sym typeface="Wingdings" panose="05000000000000000000" pitchFamily="2" charset="2"/>
              </a:rPr>
              <a:t>REG</a:t>
            </a:r>
            <a:r>
              <a:rPr lang="es-ES" dirty="0">
                <a:sym typeface="Wingdings" panose="05000000000000000000" pitchFamily="2" charset="2"/>
              </a:rPr>
              <a:t>. NH y NC. Consciente y orientado. Glasgow 15. Sudoroso. </a:t>
            </a:r>
          </a:p>
          <a:p>
            <a:pPr marL="0" indent="0" algn="just">
              <a:buNone/>
            </a:pPr>
            <a:r>
              <a:rPr lang="es-ES" dirty="0">
                <a:sym typeface="Wingdings" panose="05000000000000000000" pitchFamily="2" charset="2"/>
              </a:rPr>
              <a:t>AC: rítmico, no soplos. </a:t>
            </a:r>
          </a:p>
          <a:p>
            <a:pPr marL="0" indent="0" algn="just">
              <a:buNone/>
            </a:pPr>
            <a:r>
              <a:rPr lang="es-ES" dirty="0" smtClean="0">
                <a:sym typeface="Wingdings" panose="05000000000000000000" pitchFamily="2" charset="2"/>
              </a:rPr>
              <a:t>AP</a:t>
            </a:r>
            <a:r>
              <a:rPr lang="es-ES" dirty="0">
                <a:sym typeface="Wingdings" panose="05000000000000000000" pitchFamily="2" charset="2"/>
              </a:rPr>
              <a:t>: crepitantes </a:t>
            </a:r>
            <a:r>
              <a:rPr lang="es-ES" dirty="0" err="1">
                <a:sym typeface="Wingdings" panose="05000000000000000000" pitchFamily="2" charset="2"/>
              </a:rPr>
              <a:t>bibasales</a:t>
            </a:r>
            <a:r>
              <a:rPr lang="es-ES" dirty="0">
                <a:sym typeface="Wingdings" panose="05000000000000000000" pitchFamily="2" charset="2"/>
              </a:rPr>
              <a:t>. </a:t>
            </a:r>
          </a:p>
          <a:p>
            <a:pPr marL="0" indent="0" algn="just">
              <a:buNone/>
            </a:pPr>
            <a:r>
              <a:rPr lang="es-ES" dirty="0" smtClean="0">
                <a:sym typeface="Wingdings" panose="05000000000000000000" pitchFamily="2" charset="2"/>
              </a:rPr>
              <a:t>Abdomen</a:t>
            </a:r>
            <a:r>
              <a:rPr lang="es-ES" dirty="0">
                <a:sym typeface="Wingdings" panose="05000000000000000000" pitchFamily="2" charset="2"/>
              </a:rPr>
              <a:t>: anodino </a:t>
            </a:r>
          </a:p>
          <a:p>
            <a:pPr marL="0" indent="0" algn="just">
              <a:buNone/>
            </a:pPr>
            <a:r>
              <a:rPr lang="es-ES" dirty="0">
                <a:sym typeface="Wingdings" panose="05000000000000000000" pitchFamily="2" charset="2"/>
              </a:rPr>
              <a:t>EEII: no edemas. No signos de </a:t>
            </a:r>
            <a:r>
              <a:rPr lang="es-ES" dirty="0" smtClean="0">
                <a:sym typeface="Wingdings" panose="05000000000000000000" pitchFamily="2" charset="2"/>
              </a:rPr>
              <a:t>TVP. </a:t>
            </a:r>
          </a:p>
          <a:p>
            <a:pPr marL="0" indent="0" algn="just">
              <a:buNone/>
            </a:pPr>
            <a:endParaRPr lang="es-E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990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EXPLORACIONES COMPLEMENTARIAS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18487" cy="4968551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b="1" dirty="0" smtClean="0">
                <a:sym typeface="Wingdings" panose="05000000000000000000" pitchFamily="2" charset="2"/>
              </a:rPr>
              <a:t>* ANALÍTICA</a:t>
            </a:r>
            <a:r>
              <a:rPr lang="es-ES" sz="2400" b="1" dirty="0">
                <a:sym typeface="Wingdings" panose="05000000000000000000" pitchFamily="2" charset="2"/>
              </a:rPr>
              <a:t>: </a:t>
            </a:r>
          </a:p>
          <a:p>
            <a:pPr marL="0" indent="0" algn="just">
              <a:buNone/>
            </a:pPr>
            <a:r>
              <a:rPr lang="es-ES" dirty="0" err="1">
                <a:sym typeface="Wingdings" panose="05000000000000000000" pitchFamily="2" charset="2"/>
              </a:rPr>
              <a:t>Hb</a:t>
            </a:r>
            <a:r>
              <a:rPr lang="es-ES" dirty="0">
                <a:sym typeface="Wingdings" panose="05000000000000000000" pitchFamily="2" charset="2"/>
              </a:rPr>
              <a:t> 15,8 g/dl      Leucocitosis 17600 (N 76,5%)   No </a:t>
            </a:r>
            <a:r>
              <a:rPr lang="es-ES" dirty="0" err="1">
                <a:sym typeface="Wingdings" panose="05000000000000000000" pitchFamily="2" charset="2"/>
              </a:rPr>
              <a:t>linfopenia</a:t>
            </a:r>
            <a:r>
              <a:rPr lang="es-ES" dirty="0">
                <a:sym typeface="Wingdings" panose="05000000000000000000" pitchFamily="2" charset="2"/>
              </a:rPr>
              <a:t>   </a:t>
            </a:r>
            <a:r>
              <a:rPr lang="es-ES" dirty="0" err="1">
                <a:sym typeface="Wingdings" panose="05000000000000000000" pitchFamily="2" charset="2"/>
              </a:rPr>
              <a:t>Eos</a:t>
            </a:r>
            <a:r>
              <a:rPr lang="es-ES" dirty="0">
                <a:sym typeface="Wingdings" panose="05000000000000000000" pitchFamily="2" charset="2"/>
              </a:rPr>
              <a:t> 200  </a:t>
            </a:r>
          </a:p>
          <a:p>
            <a:pPr marL="0" indent="0" algn="just">
              <a:buNone/>
            </a:pPr>
            <a:r>
              <a:rPr lang="es-ES" dirty="0" err="1">
                <a:sym typeface="Wingdings" panose="05000000000000000000" pitchFamily="2" charset="2"/>
              </a:rPr>
              <a:t>Plaq</a:t>
            </a:r>
            <a:r>
              <a:rPr lang="es-ES" dirty="0">
                <a:sym typeface="Wingdings" panose="05000000000000000000" pitchFamily="2" charset="2"/>
              </a:rPr>
              <a:t> normales   </a:t>
            </a:r>
            <a:endParaRPr lang="es-ES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es-ES" dirty="0" smtClean="0">
                <a:sym typeface="Wingdings" panose="05000000000000000000" pitchFamily="2" charset="2"/>
              </a:rPr>
              <a:t>DD </a:t>
            </a:r>
            <a:r>
              <a:rPr lang="es-ES" dirty="0">
                <a:sym typeface="Wingdings" panose="05000000000000000000" pitchFamily="2" charset="2"/>
              </a:rPr>
              <a:t>261     I. Quick 73%    INR 1,22    </a:t>
            </a:r>
            <a:r>
              <a:rPr lang="es-ES" dirty="0"/>
              <a:t>Fibrinógeno Der &gt;700 mg/dl</a:t>
            </a:r>
          </a:p>
          <a:p>
            <a:pPr marL="0" indent="0" algn="just">
              <a:buNone/>
            </a:pPr>
            <a:r>
              <a:rPr lang="es-ES" dirty="0"/>
              <a:t>Glucosa, función renal e iones normales       </a:t>
            </a: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PCR </a:t>
            </a:r>
            <a:r>
              <a:rPr lang="pt-BR" dirty="0"/>
              <a:t>5.6 mg/</a:t>
            </a:r>
            <a:r>
              <a:rPr lang="pt-BR" dirty="0" err="1"/>
              <a:t>dL</a:t>
            </a:r>
            <a:r>
              <a:rPr lang="es-ES" dirty="0"/>
              <a:t> </a:t>
            </a:r>
          </a:p>
          <a:p>
            <a:pPr marL="0" indent="0" algn="just">
              <a:buNone/>
            </a:pPr>
            <a:endParaRPr lang="es-ES" sz="26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s-ES" sz="2400" b="1" dirty="0" smtClean="0"/>
              <a:t>* GSA </a:t>
            </a:r>
            <a:r>
              <a:rPr lang="es-ES" sz="2400" b="1" dirty="0"/>
              <a:t>basal: </a:t>
            </a:r>
            <a:r>
              <a:rPr lang="es-ES" dirty="0"/>
              <a:t>p02 54. pH </a:t>
            </a:r>
            <a:r>
              <a:rPr lang="es-ES" dirty="0" smtClean="0"/>
              <a:t>7.52. pCO2 24. </a:t>
            </a:r>
            <a:r>
              <a:rPr lang="es-ES" dirty="0" err="1" smtClean="0"/>
              <a:t>Bic</a:t>
            </a:r>
            <a:r>
              <a:rPr lang="es-ES" dirty="0" smtClean="0"/>
              <a:t> 23. </a:t>
            </a:r>
            <a:r>
              <a:rPr lang="es-ES" dirty="0"/>
              <a:t>Lactato </a:t>
            </a:r>
            <a:r>
              <a:rPr lang="es-ES" dirty="0" smtClean="0"/>
              <a:t>1.6</a:t>
            </a:r>
            <a:endParaRPr lang="es-ES" dirty="0"/>
          </a:p>
          <a:p>
            <a:pPr marL="0" indent="0" algn="just">
              <a:buNone/>
            </a:pPr>
            <a:r>
              <a:rPr lang="es-ES" sz="2400" b="1" dirty="0" smtClean="0">
                <a:sym typeface="Wingdings" panose="05000000000000000000" pitchFamily="2" charset="2"/>
              </a:rPr>
              <a:t>* EXUDADO </a:t>
            </a:r>
            <a:r>
              <a:rPr lang="es-ES" sz="2400" b="1" dirty="0">
                <a:sym typeface="Wingdings" panose="05000000000000000000" pitchFamily="2" charset="2"/>
              </a:rPr>
              <a:t>NASOFARINGEO VIRUS: </a:t>
            </a:r>
            <a:r>
              <a:rPr lang="es-ES" dirty="0">
                <a:sym typeface="Wingdings" panose="05000000000000000000" pitchFamily="2" charset="2"/>
              </a:rPr>
              <a:t>Negativos</a:t>
            </a:r>
          </a:p>
          <a:p>
            <a:pPr marL="0" indent="0" algn="just">
              <a:buNone/>
            </a:pPr>
            <a:r>
              <a:rPr lang="es-ES" sz="2400" b="1" dirty="0" smtClean="0">
                <a:sym typeface="Wingdings" panose="05000000000000000000" pitchFamily="2" charset="2"/>
              </a:rPr>
              <a:t>* PCR </a:t>
            </a:r>
            <a:r>
              <a:rPr lang="es-ES" sz="2400" b="1" dirty="0">
                <a:sym typeface="Wingdings" panose="05000000000000000000" pitchFamily="2" charset="2"/>
              </a:rPr>
              <a:t>CMV EXUDADO NASOFARINGEO: </a:t>
            </a:r>
            <a:r>
              <a:rPr lang="es-ES" dirty="0">
                <a:sym typeface="Wingdings" panose="05000000000000000000" pitchFamily="2" charset="2"/>
              </a:rPr>
              <a:t>Negativo</a:t>
            </a:r>
          </a:p>
          <a:p>
            <a:pPr marL="0" indent="0" algn="just">
              <a:buNone/>
            </a:pPr>
            <a:r>
              <a:rPr lang="es-ES" sz="2400" b="1" dirty="0" smtClean="0">
                <a:sym typeface="Wingdings" panose="05000000000000000000" pitchFamily="2" charset="2"/>
              </a:rPr>
              <a:t>* PCR </a:t>
            </a:r>
            <a:r>
              <a:rPr lang="es-ES" sz="2400" b="1" dirty="0">
                <a:sym typeface="Wingdings" panose="05000000000000000000" pitchFamily="2" charset="2"/>
              </a:rPr>
              <a:t>Chlamydia y </a:t>
            </a:r>
            <a:r>
              <a:rPr lang="es-ES" sz="2400" b="1" dirty="0" err="1" smtClean="0">
                <a:sym typeface="Wingdings" panose="05000000000000000000" pitchFamily="2" charset="2"/>
              </a:rPr>
              <a:t>Mycopasma</a:t>
            </a:r>
            <a:r>
              <a:rPr lang="es-ES" sz="2400" b="1" dirty="0">
                <a:sym typeface="Wingdings" panose="05000000000000000000" pitchFamily="2" charset="2"/>
              </a:rPr>
              <a:t>: </a:t>
            </a:r>
            <a:r>
              <a:rPr lang="es-ES" dirty="0">
                <a:sym typeface="Wingdings" panose="05000000000000000000" pitchFamily="2" charset="2"/>
              </a:rPr>
              <a:t>negativo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36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89" y="1072756"/>
            <a:ext cx="4566211" cy="336036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12751" y="980728"/>
            <a:ext cx="4702209" cy="3544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7200800" cy="836712"/>
          </a:xfrm>
        </p:spPr>
        <p:txBody>
          <a:bodyPr/>
          <a:lstStyle/>
          <a:p>
            <a:r>
              <a:rPr lang="es-ES" dirty="0" smtClean="0"/>
              <a:t>RADIOGRAFÍA TÓRAX URGENCIAS</a:t>
            </a:r>
            <a:endParaRPr lang="es-ES" dirty="0"/>
          </a:p>
        </p:txBody>
      </p:sp>
      <p:pic>
        <p:nvPicPr>
          <p:cNvPr id="12" name="Marcador de contenido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80" y="2942013"/>
            <a:ext cx="4002812" cy="349052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891336" y="2887074"/>
            <a:ext cx="4207100" cy="36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0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2483768" y="1412776"/>
            <a:ext cx="3744416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INGRESO HOSPITALARIO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295636" y="1485940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UNIDAD INFECCIOSAS</a:t>
            </a:r>
          </a:p>
          <a:p>
            <a:pPr algn="ctr"/>
            <a:endParaRPr lang="es-ES" sz="2800" dirty="0"/>
          </a:p>
          <a:p>
            <a:pPr algn="ctr"/>
            <a:endParaRPr lang="es-ES" sz="2800" dirty="0" smtClean="0"/>
          </a:p>
          <a:p>
            <a:pPr algn="ctr"/>
            <a:r>
              <a:rPr lang="es-ES" sz="2800" dirty="0" smtClean="0">
                <a:solidFill>
                  <a:srgbClr val="0070C0"/>
                </a:solidFill>
              </a:rPr>
              <a:t>IRA </a:t>
            </a:r>
            <a:r>
              <a:rPr lang="es-ES" sz="2800" dirty="0" err="1" smtClean="0">
                <a:solidFill>
                  <a:srgbClr val="0070C0"/>
                </a:solidFill>
              </a:rPr>
              <a:t>hipoxémica</a:t>
            </a:r>
            <a:r>
              <a:rPr lang="es-ES" sz="2800" dirty="0" smtClean="0">
                <a:solidFill>
                  <a:srgbClr val="0070C0"/>
                </a:solidFill>
              </a:rPr>
              <a:t> secundaria a neumonía intersticial bilateral en paciente inmunodeprimido </a:t>
            </a:r>
          </a:p>
          <a:p>
            <a:pPr algn="ctr"/>
            <a:endParaRPr lang="es-ES" sz="2800" dirty="0">
              <a:solidFill>
                <a:srgbClr val="0070C0"/>
              </a:solidFill>
            </a:endParaRPr>
          </a:p>
          <a:p>
            <a:pPr algn="ctr"/>
            <a:r>
              <a:rPr lang="es-ES" sz="2800" dirty="0">
                <a:solidFill>
                  <a:srgbClr val="0070C0"/>
                </a:solidFill>
              </a:rPr>
              <a:t>ALTA </a:t>
            </a:r>
            <a:r>
              <a:rPr lang="es-ES" sz="2800" dirty="0" smtClean="0">
                <a:solidFill>
                  <a:srgbClr val="0070C0"/>
                </a:solidFill>
              </a:rPr>
              <a:t>SOSPECHA </a:t>
            </a:r>
            <a:r>
              <a:rPr lang="es-E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s-ES" sz="2800" dirty="0" smtClean="0">
                <a:solidFill>
                  <a:srgbClr val="0070C0"/>
                </a:solidFill>
              </a:rPr>
              <a:t>NEUMONÍA </a:t>
            </a:r>
            <a:r>
              <a:rPr lang="es-ES" sz="2800" dirty="0">
                <a:solidFill>
                  <a:srgbClr val="0070C0"/>
                </a:solidFill>
              </a:rPr>
              <a:t>CMV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7534" y="2270614"/>
            <a:ext cx="712879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67544" y="558924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ES" dirty="0" err="1" smtClean="0">
                <a:sym typeface="Wingdings" panose="05000000000000000000" pitchFamily="2" charset="2"/>
              </a:rPr>
              <a:t>Tto</a:t>
            </a:r>
            <a:r>
              <a:rPr lang="es-ES" dirty="0" smtClean="0">
                <a:sym typeface="Wingdings" panose="05000000000000000000" pitchFamily="2" charset="2"/>
              </a:rPr>
              <a:t> empírico: </a:t>
            </a:r>
            <a:r>
              <a:rPr lang="es-ES" dirty="0" err="1" smtClean="0">
                <a:sym typeface="Wingdings" panose="05000000000000000000" pitchFamily="2" charset="2"/>
              </a:rPr>
              <a:t>piperacilina-tazobactam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>
                <a:sym typeface="Wingdings" panose="05000000000000000000" pitchFamily="2" charset="2"/>
              </a:rPr>
              <a:t>+ </a:t>
            </a:r>
            <a:r>
              <a:rPr lang="es-ES" dirty="0" err="1">
                <a:sym typeface="Wingdings" panose="05000000000000000000" pitchFamily="2" charset="2"/>
              </a:rPr>
              <a:t>cotrimoxazol</a:t>
            </a:r>
            <a:r>
              <a:rPr lang="es-ES" dirty="0">
                <a:sym typeface="Wingdings" panose="05000000000000000000" pitchFamily="2" charset="2"/>
              </a:rPr>
              <a:t> + </a:t>
            </a:r>
            <a:r>
              <a:rPr lang="es-ES" dirty="0" err="1" smtClean="0">
                <a:sym typeface="Wingdings" panose="05000000000000000000" pitchFamily="2" charset="2"/>
              </a:rPr>
              <a:t>ganciclovir</a:t>
            </a:r>
            <a:endParaRPr lang="es-E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ES" dirty="0" err="1" smtClean="0">
                <a:sym typeface="Wingdings" panose="05000000000000000000" pitchFamily="2" charset="2"/>
              </a:rPr>
              <a:t>Broncoscopia</a:t>
            </a:r>
            <a:r>
              <a:rPr lang="es-ES" dirty="0" smtClean="0">
                <a:sym typeface="Wingdings" panose="05000000000000000000" pitchFamily="2" charset="2"/>
              </a:rPr>
              <a:t> solicitada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51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FIBROBRONCOSCOPIA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977681"/>
            <a:ext cx="7829550" cy="18383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956975"/>
            <a:ext cx="4233281" cy="5291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537057"/>
            <a:ext cx="1898104" cy="3046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3521371"/>
            <a:ext cx="546293" cy="3206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044" y="3965740"/>
            <a:ext cx="7200800" cy="83442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570" y="4991425"/>
            <a:ext cx="7931556" cy="10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dc15cbff302a3da2a1707d5a447dfd56e2f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</TotalTime>
  <Words>680</Words>
  <Application>Microsoft Office PowerPoint</Application>
  <PresentationFormat>Presentación en pantalla (4:3)</PresentationFormat>
  <Paragraphs>141</Paragraphs>
  <Slides>27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Tema de Office</vt:lpstr>
      <vt:lpstr>UNO ACTUAL: EPID POR INFLIXIMAB</vt:lpstr>
      <vt:lpstr>Presentación de PowerPoint</vt:lpstr>
      <vt:lpstr>Presentación de PowerPoint</vt:lpstr>
      <vt:lpstr>ENFERMEDAD ACTUAL</vt:lpstr>
      <vt:lpstr>URGENCIAS</vt:lpstr>
      <vt:lpstr>EXPLORACIONES COMPLEMENTARIAS</vt:lpstr>
      <vt:lpstr>RADIOGRAFÍA TÓRAX URGENCIAS</vt:lpstr>
      <vt:lpstr>INGRESO HOSPITALARIO</vt:lpstr>
      <vt:lpstr>FIBROBRONCOSCOPIA</vt:lpstr>
      <vt:lpstr>CUARTO DÍA   EMPEORAMIENTO CLÍNICO, ANALÍTICO Y RADIOLÓGICO</vt:lpstr>
      <vt:lpstr>A SU LLEGADA A UNIDAD DE CUIDADOS INTENSIVOS</vt:lpstr>
      <vt:lpstr>ESTANCIA EN UCI …</vt:lpstr>
      <vt:lpstr>CINCO DÍAS DESPUÉS CONTINÚA EMPEORANDO</vt:lpstr>
      <vt:lpstr>TC TORÁCICO</vt:lpstr>
      <vt:lpstr>¿CUÁL ES EL DIAGNÓSTICO DE NUESTRO PACIENTE?</vt:lpstr>
      <vt:lpstr>Presentación de PowerPoint</vt:lpstr>
      <vt:lpstr>FICHA TÉCNICA INFLIXIMAB</vt:lpstr>
      <vt:lpstr>Presentación de PowerPoint</vt:lpstr>
      <vt:lpstr>CAMBIO DE ESTRATEGIA TERAPÉUTICA</vt:lpstr>
      <vt:lpstr>SEGUIMIENTO CONSULTAS EXTERNAS NEUMOLOGÍA</vt:lpstr>
      <vt:lpstr>Presentación de PowerPoint</vt:lpstr>
      <vt:lpstr>EVOLUTIVO FUNCIONALISMO PULMONAR</vt:lpstr>
      <vt:lpstr>ÚLTIMO TCAR TORÁCICO CONTROL (2022)</vt:lpstr>
      <vt:lpstr>Presentación de PowerPoint</vt:lpstr>
      <vt:lpstr>Presentación de PowerPoint</vt:lpstr>
      <vt:lpstr>CONCLUSIONES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CLOVER-SGM</dc:creator>
  <cp:lastModifiedBy>EstefaniaG</cp:lastModifiedBy>
  <cp:revision>141</cp:revision>
  <dcterms:created xsi:type="dcterms:W3CDTF">2014-08-26T06:29:26Z</dcterms:created>
  <dcterms:modified xsi:type="dcterms:W3CDTF">2023-06-29T05:36:11Z</dcterms:modified>
</cp:coreProperties>
</file>