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3" r:id="rId3"/>
    <p:sldId id="257" r:id="rId4"/>
    <p:sldId id="261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81" r:id="rId13"/>
    <p:sldId id="267" r:id="rId14"/>
    <p:sldId id="289" r:id="rId15"/>
    <p:sldId id="276" r:id="rId16"/>
    <p:sldId id="282" r:id="rId17"/>
    <p:sldId id="277" r:id="rId18"/>
    <p:sldId id="278" r:id="rId19"/>
    <p:sldId id="279" r:id="rId20"/>
    <p:sldId id="286" r:id="rId21"/>
    <p:sldId id="287" r:id="rId22"/>
    <p:sldId id="288" r:id="rId23"/>
    <p:sldId id="283" r:id="rId24"/>
    <p:sldId id="268" r:id="rId25"/>
    <p:sldId id="269" r:id="rId26"/>
    <p:sldId id="258" r:id="rId27"/>
  </p:sldIdLst>
  <p:sldSz cx="9144000" cy="6858000" type="screen4x3"/>
  <p:notesSz cx="6858000" cy="9144000"/>
  <p:custDataLst>
    <p:tags r:id="rId29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27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295">
          <p15:clr>
            <a:srgbClr val="A4A3A4"/>
          </p15:clr>
        </p15:guide>
        <p15:guide id="6" pos="54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CB23"/>
    <a:srgbClr val="EF84B3"/>
    <a:srgbClr val="0067B2"/>
    <a:srgbClr val="1C8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93" autoAdjust="0"/>
  </p:normalViewPr>
  <p:slideViewPr>
    <p:cSldViewPr showGuides="1">
      <p:cViewPr varScale="1">
        <p:scale>
          <a:sx n="73" d="100"/>
          <a:sy n="73" d="100"/>
        </p:scale>
        <p:origin x="1666" y="72"/>
      </p:cViewPr>
      <p:guideLst>
        <p:guide orient="horz" pos="2160"/>
        <p:guide orient="horz" pos="527"/>
        <p:guide orient="horz" pos="3974"/>
        <p:guide pos="2880"/>
        <p:guide pos="295"/>
        <p:guide pos="5477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04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B64699-35B9-4E29-A5DA-E232F01D528A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9F732D2-0E52-4330-AB42-65EFD3497C02}">
      <dgm:prSet phldrT="[Texto]"/>
      <dgm:spPr>
        <a:solidFill>
          <a:schemeClr val="tx2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s-ES" dirty="0" smtClean="0"/>
            <a:t>FÁRMACOS BIOLÓGICOS</a:t>
          </a:r>
          <a:endParaRPr lang="es-ES" dirty="0"/>
        </a:p>
      </dgm:t>
    </dgm:pt>
    <dgm:pt modelId="{E386A7B7-4B2C-4B89-814F-0CAE5972FEE1}" type="parTrans" cxnId="{B66C3BD6-BBAF-4283-B537-A05ADED7CBA5}">
      <dgm:prSet/>
      <dgm:spPr/>
      <dgm:t>
        <a:bodyPr/>
        <a:lstStyle/>
        <a:p>
          <a:endParaRPr lang="es-ES"/>
        </a:p>
      </dgm:t>
    </dgm:pt>
    <dgm:pt modelId="{F6FB1994-1AB1-4273-993B-FA81EA776516}" type="sibTrans" cxnId="{B66C3BD6-BBAF-4283-B537-A05ADED7CBA5}">
      <dgm:prSet/>
      <dgm:spPr/>
      <dgm:t>
        <a:bodyPr/>
        <a:lstStyle/>
        <a:p>
          <a:endParaRPr lang="es-ES"/>
        </a:p>
      </dgm:t>
    </dgm:pt>
    <dgm:pt modelId="{72D33904-11CD-42EF-8A8C-0D12543D87CC}" type="pres">
      <dgm:prSet presAssocID="{0EB64699-35B9-4E29-A5DA-E232F01D528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1A95D0C-61DC-4AAE-8137-CB3626A86F0B}" type="pres">
      <dgm:prSet presAssocID="{0EB64699-35B9-4E29-A5DA-E232F01D528A}" presName="radial" presStyleCnt="0">
        <dgm:presLayoutVars>
          <dgm:animLvl val="ctr"/>
        </dgm:presLayoutVars>
      </dgm:prSet>
      <dgm:spPr/>
    </dgm:pt>
    <dgm:pt modelId="{FCC520B6-D94E-4B0B-AFF7-40F6003EEC61}" type="pres">
      <dgm:prSet presAssocID="{B9F732D2-0E52-4330-AB42-65EFD3497C02}" presName="centerShape" presStyleLbl="vennNode1" presStyleIdx="0" presStyleCnt="1" custLinFactNeighborX="51" custLinFactNeighborY="-631"/>
      <dgm:spPr/>
      <dgm:t>
        <a:bodyPr/>
        <a:lstStyle/>
        <a:p>
          <a:endParaRPr lang="es-ES"/>
        </a:p>
      </dgm:t>
    </dgm:pt>
  </dgm:ptLst>
  <dgm:cxnLst>
    <dgm:cxn modelId="{C5BAC4FA-85CE-406C-BDF0-2035B021DD01}" type="presOf" srcId="{0EB64699-35B9-4E29-A5DA-E232F01D528A}" destId="{72D33904-11CD-42EF-8A8C-0D12543D87CC}" srcOrd="0" destOrd="0" presId="urn:microsoft.com/office/officeart/2005/8/layout/radial3"/>
    <dgm:cxn modelId="{B66C3BD6-BBAF-4283-B537-A05ADED7CBA5}" srcId="{0EB64699-35B9-4E29-A5DA-E232F01D528A}" destId="{B9F732D2-0E52-4330-AB42-65EFD3497C02}" srcOrd="0" destOrd="0" parTransId="{E386A7B7-4B2C-4B89-814F-0CAE5972FEE1}" sibTransId="{F6FB1994-1AB1-4273-993B-FA81EA776516}"/>
    <dgm:cxn modelId="{8B5F0F93-9C8C-44F8-BF8E-670795FC655C}" type="presOf" srcId="{B9F732D2-0E52-4330-AB42-65EFD3497C02}" destId="{FCC520B6-D94E-4B0B-AFF7-40F6003EEC61}" srcOrd="0" destOrd="0" presId="urn:microsoft.com/office/officeart/2005/8/layout/radial3"/>
    <dgm:cxn modelId="{C41A268C-0715-47B8-96BA-67FAE47EA0D8}" type="presParOf" srcId="{72D33904-11CD-42EF-8A8C-0D12543D87CC}" destId="{A1A95D0C-61DC-4AAE-8137-CB3626A86F0B}" srcOrd="0" destOrd="0" presId="urn:microsoft.com/office/officeart/2005/8/layout/radial3"/>
    <dgm:cxn modelId="{BBB744D2-8F64-4229-890B-2A2E6B5DBEF3}" type="presParOf" srcId="{A1A95D0C-61DC-4AAE-8137-CB3626A86F0B}" destId="{FCC520B6-D94E-4B0B-AFF7-40F6003EEC61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520B6-D94E-4B0B-AFF7-40F6003EEC61}">
      <dsp:nvSpPr>
        <dsp:cNvPr id="0" name=""/>
        <dsp:cNvSpPr/>
      </dsp:nvSpPr>
      <dsp:spPr>
        <a:xfrm>
          <a:off x="1073258" y="0"/>
          <a:ext cx="2578301" cy="2578301"/>
        </a:xfrm>
        <a:prstGeom prst="ellipse">
          <a:avLst/>
        </a:prstGeom>
        <a:solidFill>
          <a:schemeClr val="tx2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FÁRMACOS BIOLÓGICOS</a:t>
          </a:r>
          <a:endParaRPr lang="es-ES" sz="2700" kern="1200" dirty="0"/>
        </a:p>
      </dsp:txBody>
      <dsp:txXfrm>
        <a:off x="1450841" y="377583"/>
        <a:ext cx="1823135" cy="1823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B80E-21EA-4412-BA93-A9CF6C7D1BE0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8E151-4EFA-4F94-B97B-0A63B68C9E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82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TNF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inhibitor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infliximab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etanercept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adalimumab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Anticuerpo anti receptor de IL-6: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tocilizumab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 ARTICULO 19</a:t>
            </a: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Antígeno de linfocito T citotóxico 4-inmunoglobulina (CTLA4-Ig;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abatacept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590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 figura 2 muestra un diagrama de flujo de los resultados de la </a:t>
            </a:r>
            <a:r>
              <a:rPr lang="es-ES" dirty="0" smtClean="0"/>
              <a:t>búsqueda.</a:t>
            </a:r>
            <a:r>
              <a:rPr lang="es-ES" baseline="0" dirty="0" smtClean="0"/>
              <a:t> </a:t>
            </a:r>
            <a:r>
              <a:rPr lang="es-ES" dirty="0" smtClean="0"/>
              <a:t>La </a:t>
            </a:r>
            <a:r>
              <a:rPr lang="es-ES" dirty="0" smtClean="0"/>
              <a:t>estrategia de búsqueda arrojó 35 informes de casos (10-44), 2 estudios posteriores a la comercialización (45,46) y 2 estudios retrospectivos(47,48). En total, hubo 122 casos reportados (</a:t>
            </a:r>
            <a:r>
              <a:rPr lang="es-ES" dirty="0" err="1" smtClean="0"/>
              <a:t>incluyendocaso</a:t>
            </a:r>
            <a:r>
              <a:rPr lang="es-ES" dirty="0" smtClean="0"/>
              <a:t> nuevo mencionado) de EPID de nueva aparición o exacerbación secundaria a la administración de biológicos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416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Neumonía</a:t>
            </a:r>
            <a:r>
              <a:rPr lang="es-ES" baseline="0" dirty="0" smtClean="0"/>
              <a:t> organizada </a:t>
            </a:r>
            <a:r>
              <a:rPr lang="es-ES" baseline="0" dirty="0" err="1" smtClean="0"/>
              <a:t>criptogénica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300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Justo suman 121.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294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 existencia y severidad de la EPI fue evaluada visualmente en imágenes de </a:t>
            </a:r>
            <a:r>
              <a:rPr lang="es-ES" dirty="0" err="1" smtClean="0"/>
              <a:t>Rx</a:t>
            </a:r>
            <a:r>
              <a:rPr lang="es-ES" baseline="0" dirty="0" smtClean="0"/>
              <a:t> tórax y TC. </a:t>
            </a:r>
            <a:r>
              <a:rPr lang="es-ES" dirty="0" smtClean="0"/>
              <a:t>La extensión de ILD se evaluó y clasificó de la siguiente manera: Grado 0:</a:t>
            </a:r>
            <a:r>
              <a:rPr lang="es-ES" baseline="0" dirty="0" smtClean="0"/>
              <a:t> </a:t>
            </a:r>
            <a:r>
              <a:rPr lang="es-ES" dirty="0" smtClean="0"/>
              <a:t>no se encontró ILD en</a:t>
            </a:r>
            <a:r>
              <a:rPr lang="es-ES" baseline="0" dirty="0" smtClean="0"/>
              <a:t> la TC. </a:t>
            </a:r>
          </a:p>
          <a:p>
            <a:r>
              <a:rPr lang="es-ES" baseline="0" dirty="0" smtClean="0"/>
              <a:t>G</a:t>
            </a:r>
            <a:r>
              <a:rPr lang="es-ES" dirty="0" smtClean="0"/>
              <a:t>rado 1:</a:t>
            </a:r>
            <a:r>
              <a:rPr lang="es-ES" baseline="0" dirty="0" smtClean="0"/>
              <a:t> </a:t>
            </a:r>
            <a:r>
              <a:rPr lang="es-ES" dirty="0" smtClean="0"/>
              <a:t> signos de ILD en</a:t>
            </a:r>
            <a:r>
              <a:rPr lang="es-ES" baseline="0" dirty="0" smtClean="0"/>
              <a:t> menos de 1/3 </a:t>
            </a:r>
            <a:r>
              <a:rPr lang="es-ES" dirty="0" smtClean="0"/>
              <a:t>(A)</a:t>
            </a:r>
          </a:p>
          <a:p>
            <a:r>
              <a:rPr lang="es-ES" dirty="0" smtClean="0"/>
              <a:t>Grado 2: EPI extendida verticalmente menos de dos tercios, pero más de un tercio (B)</a:t>
            </a:r>
          </a:p>
          <a:p>
            <a:r>
              <a:rPr lang="es-ES" dirty="0" smtClean="0"/>
              <a:t>Grado 3: EPI extendida verticalmente más de dos tercios (C).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4147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aseline="0" dirty="0" smtClean="0"/>
              <a:t>Respecto a la e</a:t>
            </a:r>
            <a:r>
              <a:rPr lang="es-ES" dirty="0" smtClean="0"/>
              <a:t>dad media, sexo y la gravedad de la AR no hubieron</a:t>
            </a:r>
            <a:r>
              <a:rPr lang="es-ES" baseline="0" dirty="0" smtClean="0"/>
              <a:t> diferencias </a:t>
            </a:r>
            <a:r>
              <a:rPr lang="es-ES" dirty="0" smtClean="0"/>
              <a:t>estadísticamente significativas entre los dos</a:t>
            </a:r>
            <a:r>
              <a:rPr lang="es-ES" baseline="0" dirty="0" smtClean="0"/>
              <a:t> grupos.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194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 es otra revisión retrospectiva de 24 pacientes con eventos ILD después del inicio de los inhibidores de TNF. En ella 10 pacientes (42%) fallecieron a causa de la progresión de la EPI, y la tasa de mortalidad fue extremadamente alta en pacientes con enfermedad preexistente EPI (62%).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673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agentes biológicos son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medicamentos eficaces para el tratamiento de una variedad de condiciones, incluyendo enfermedades hematológicas y autoinmunes. Sin embargo, la ILD parece ser una complicación rara pero potencialmente fatal. Un diagnóstico de esto debe ser considerado en cualquier paciente que desarrolle síntomas respiratorios o cambios radiográficos mientras reciba tratamiento biológico.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6312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80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" y="1727"/>
            <a:ext cx="9141232" cy="6854543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60032" y="4869160"/>
            <a:ext cx="3834706" cy="864096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860032" y="3717032"/>
            <a:ext cx="3834706" cy="115212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4375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68312" y="5949280"/>
            <a:ext cx="8208143" cy="359445"/>
          </a:xfrm>
          <a:prstGeom prst="rect">
            <a:avLst/>
          </a:prstGeom>
        </p:spPr>
        <p:txBody>
          <a:bodyPr/>
          <a:lstStyle>
            <a:lvl1pPr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423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" y="-1164"/>
            <a:ext cx="9139390" cy="6857306"/>
          </a:xfrm>
          <a:prstGeom prst="rect">
            <a:avLst/>
          </a:prstGeom>
        </p:spPr>
      </p:pic>
      <p:sp>
        <p:nvSpPr>
          <p:cNvPr id="5" name="2 Subtítulo"/>
          <p:cNvSpPr>
            <a:spLocks noGrp="1"/>
          </p:cNvSpPr>
          <p:nvPr>
            <p:ph type="subTitle" idx="1"/>
          </p:nvPr>
        </p:nvSpPr>
        <p:spPr>
          <a:xfrm>
            <a:off x="4211960" y="5301208"/>
            <a:ext cx="3834706" cy="864096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6" name="6 Título"/>
          <p:cNvSpPr>
            <a:spLocks noGrp="1"/>
          </p:cNvSpPr>
          <p:nvPr>
            <p:ph type="title"/>
          </p:nvPr>
        </p:nvSpPr>
        <p:spPr>
          <a:xfrm>
            <a:off x="4211960" y="4149080"/>
            <a:ext cx="3834706" cy="115212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242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49685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49685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8312" y="5949280"/>
            <a:ext cx="8208143" cy="35944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409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3204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3204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68312" y="5949280"/>
            <a:ext cx="8208143" cy="359445"/>
          </a:xfrm>
          <a:prstGeom prst="rect">
            <a:avLst/>
          </a:prstGeom>
        </p:spPr>
        <p:txBody>
          <a:bodyPr/>
          <a:lstStyle>
            <a:lvl1pPr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471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68312" y="5949280"/>
            <a:ext cx="8208143" cy="359445"/>
          </a:xfrm>
          <a:prstGeom prst="rect">
            <a:avLst/>
          </a:prstGeom>
        </p:spPr>
        <p:txBody>
          <a:bodyPr/>
          <a:lstStyle>
            <a:lvl1pPr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560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68312" y="5949280"/>
            <a:ext cx="8208143" cy="359445"/>
          </a:xfrm>
          <a:prstGeom prst="rect">
            <a:avLst/>
          </a:prstGeom>
        </p:spPr>
        <p:txBody>
          <a:bodyPr/>
          <a:lstStyle>
            <a:lvl1pPr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274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" y="1382"/>
            <a:ext cx="9136628" cy="6855233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72008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12" y="980728"/>
            <a:ext cx="8218487" cy="4968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68312" y="5949280"/>
            <a:ext cx="8208143" cy="359445"/>
          </a:xfrm>
          <a:prstGeom prst="rect">
            <a:avLst/>
          </a:prstGeom>
        </p:spPr>
        <p:txBody>
          <a:bodyPr/>
          <a:lstStyle>
            <a:lvl1pPr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558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82563" algn="l" defTabSz="914400" rtl="0" eaLnBrk="1" latinLnBrk="0" hangingPunct="1">
        <a:spcBef>
          <a:spcPct val="20000"/>
        </a:spcBef>
        <a:buClr>
          <a:schemeClr val="accent6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179388" algn="l" defTabSz="914400" rtl="0" eaLnBrk="1" latinLnBrk="0" hangingPunct="1">
        <a:spcBef>
          <a:spcPct val="20000"/>
        </a:spcBef>
        <a:buClr>
          <a:schemeClr val="accent6"/>
        </a:buClr>
        <a:buSzPct val="75000"/>
        <a:buFont typeface="Arial" panose="020B0604020202020204" pitchFamily="34" charset="0"/>
        <a:buChar char="‒"/>
        <a:tabLst>
          <a:tab pos="719138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82663" indent="-176213" algn="l" defTabSz="914400" rtl="0" eaLnBrk="1" latinLnBrk="0" hangingPunct="1">
        <a:spcBef>
          <a:spcPct val="20000"/>
        </a:spcBef>
        <a:buClr>
          <a:schemeClr val="accent6"/>
        </a:buClr>
        <a:buSzPct val="75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2538" indent="-180975" algn="l" defTabSz="914400" rtl="0" eaLnBrk="1" latinLnBrk="0" hangingPunct="1">
        <a:spcBef>
          <a:spcPct val="20000"/>
        </a:spcBef>
        <a:buClr>
          <a:schemeClr val="accent6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REPASO A LAS EPID POR FÁRMACOS BIOLÓGICOS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2483768" y="620688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VI JORNADA SOBRE NEUMOPATÍAS INTERSTICIALES</a:t>
            </a:r>
          </a:p>
          <a:p>
            <a:endParaRPr lang="es-ES" dirty="0" smtClean="0"/>
          </a:p>
          <a:p>
            <a:r>
              <a:rPr lang="es-ES" dirty="0" smtClean="0"/>
              <a:t>“EPID COMO EXPRESIÓN DE TOXICIDAD FARMACOLÓGICA”</a:t>
            </a:r>
            <a:endParaRPr lang="es-ES" dirty="0"/>
          </a:p>
        </p:txBody>
      </p:sp>
      <p:sp>
        <p:nvSpPr>
          <p:cNvPr id="5" name="1 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Dra. Estefanía Galera. Neumología. CHGUV.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84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611560" y="6155800"/>
            <a:ext cx="8208143" cy="359445"/>
          </a:xfrm>
        </p:spPr>
        <p:txBody>
          <a:bodyPr/>
          <a:lstStyle/>
          <a:p>
            <a:pPr algn="r"/>
            <a:r>
              <a:rPr lang="es-ES" sz="1000" dirty="0"/>
              <a:t>Andreas V. </a:t>
            </a:r>
            <a:r>
              <a:rPr lang="es-ES" sz="1000" dirty="0" err="1" smtClean="0"/>
              <a:t>Hadjinicolaou</a:t>
            </a:r>
            <a:r>
              <a:rPr lang="es-ES" sz="1000" dirty="0" smtClean="0"/>
              <a:t>, </a:t>
            </a:r>
            <a:r>
              <a:rPr lang="es-ES" sz="1000" dirty="0"/>
              <a:t>Muhammad K. </a:t>
            </a:r>
            <a:r>
              <a:rPr lang="es-ES" sz="1000" dirty="0" smtClean="0"/>
              <a:t>Nisar1</a:t>
            </a:r>
            <a:r>
              <a:rPr lang="es-ES" sz="1000" dirty="0"/>
              <a:t>,</a:t>
            </a:r>
            <a:r>
              <a:rPr lang="es-ES" sz="1000" dirty="0" smtClean="0"/>
              <a:t>, </a:t>
            </a:r>
            <a:r>
              <a:rPr lang="es-ES" sz="1000" dirty="0"/>
              <a:t>Helen </a:t>
            </a:r>
            <a:r>
              <a:rPr lang="es-ES" sz="1000" dirty="0" err="1" smtClean="0"/>
              <a:t>Parfrey</a:t>
            </a:r>
            <a:r>
              <a:rPr lang="es-ES" sz="1000" dirty="0" smtClean="0"/>
              <a:t> </a:t>
            </a:r>
            <a:r>
              <a:rPr lang="es-ES" sz="1000" dirty="0"/>
              <a:t>, Edwin R. Chilvers2 and Andrew J. K. </a:t>
            </a:r>
            <a:r>
              <a:rPr lang="es-ES" sz="1000" dirty="0" err="1" smtClean="0"/>
              <a:t>Östör</a:t>
            </a:r>
            <a:r>
              <a:rPr lang="es-ES" sz="1000" dirty="0" smtClean="0"/>
              <a:t>. </a:t>
            </a:r>
            <a:r>
              <a:rPr lang="en-US" sz="1000" dirty="0"/>
              <a:t>Non-infectious pulmonary toxicity of rituximab: a systematic review. Rheumatology 2012;51:653662 </a:t>
            </a:r>
            <a:r>
              <a:rPr lang="en-US" sz="1000" dirty="0" smtClean="0"/>
              <a:t>doi:10.1093/rheumatology/ker290. December 2011. </a:t>
            </a:r>
            <a:endParaRPr lang="es-ES" sz="1000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8062" y="908720"/>
            <a:ext cx="6228735" cy="524708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79512" y="359005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FIG 2.- INDICACIONES DE LA TERAPIA CON RITUXIMAB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8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548" y="1444278"/>
            <a:ext cx="4979548" cy="1478303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213776" y="6093296"/>
            <a:ext cx="8692874" cy="359445"/>
          </a:xfrm>
        </p:spPr>
        <p:txBody>
          <a:bodyPr/>
          <a:lstStyle/>
          <a:p>
            <a:pPr algn="r"/>
            <a:r>
              <a:rPr lang="es-ES" sz="1000" dirty="0"/>
              <a:t>Andreas V. </a:t>
            </a:r>
            <a:r>
              <a:rPr lang="es-ES" sz="1000" dirty="0" err="1"/>
              <a:t>Hadjinicolaou</a:t>
            </a:r>
            <a:r>
              <a:rPr lang="es-ES" sz="1000" dirty="0"/>
              <a:t>, Muhammad K. Nisar1,, Helen </a:t>
            </a:r>
            <a:r>
              <a:rPr lang="es-ES" sz="1000" dirty="0" err="1"/>
              <a:t>Parfrey</a:t>
            </a:r>
            <a:r>
              <a:rPr lang="es-ES" sz="1000" dirty="0"/>
              <a:t> , Edwin R. Chilvers2 and Andrew J. K. </a:t>
            </a:r>
            <a:r>
              <a:rPr lang="es-ES" sz="1000" dirty="0" err="1"/>
              <a:t>Östör</a:t>
            </a:r>
            <a:r>
              <a:rPr lang="es-ES" sz="1000" dirty="0"/>
              <a:t>. </a:t>
            </a:r>
            <a:r>
              <a:rPr lang="en-US" sz="1000" dirty="0"/>
              <a:t>Non-infectious pulmonary toxicity of rituximab: a systematic review. Rheumatology 2012;51:653662 doi:10.1093/rheumatology/ker290. December 2011. </a:t>
            </a:r>
            <a:endParaRPr lang="es-ES" sz="1000" dirty="0"/>
          </a:p>
          <a:p>
            <a:pPr algn="r"/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998" y="3072513"/>
            <a:ext cx="4592003" cy="289649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9512" y="1011491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FIG 3.- Terapia con </a:t>
            </a:r>
            <a:r>
              <a:rPr lang="es-ES" sz="1600" b="1" dirty="0" err="1" smtClean="0"/>
              <a:t>Rituximab</a:t>
            </a:r>
            <a:endParaRPr lang="es-ES" sz="16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343622" y="4835767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FIG 4.- Inicio de sintomatología desde la última dosis de RTX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04091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HISTOLOGÍA. TRATAMIENTO. 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467544" y="6021288"/>
            <a:ext cx="8208143" cy="359445"/>
          </a:xfrm>
        </p:spPr>
        <p:txBody>
          <a:bodyPr/>
          <a:lstStyle/>
          <a:p>
            <a:pPr algn="r"/>
            <a:r>
              <a:rPr lang="es-ES" sz="1000" dirty="0"/>
              <a:t>Andreas V. </a:t>
            </a:r>
            <a:r>
              <a:rPr lang="es-ES" sz="1000" dirty="0" err="1"/>
              <a:t>Hadjinicolaou</a:t>
            </a:r>
            <a:r>
              <a:rPr lang="es-ES" sz="1000" dirty="0"/>
              <a:t>, Muhammad K. Nisar1,, Helen </a:t>
            </a:r>
            <a:r>
              <a:rPr lang="es-ES" sz="1000" dirty="0" err="1"/>
              <a:t>Parfrey</a:t>
            </a:r>
            <a:r>
              <a:rPr lang="es-ES" sz="1000" dirty="0"/>
              <a:t> , Edwin R. Chilvers2 and Andrew J. K. </a:t>
            </a:r>
            <a:r>
              <a:rPr lang="es-ES" sz="1000" dirty="0" err="1"/>
              <a:t>Östör</a:t>
            </a:r>
            <a:r>
              <a:rPr lang="es-ES" sz="1000" dirty="0"/>
              <a:t>. </a:t>
            </a:r>
            <a:r>
              <a:rPr lang="en-US" sz="1000" dirty="0"/>
              <a:t>Non-infectious pulmonary toxicity of rituximab: a systematic review. Rheumatology 2012;51:653662 doi:10.1093/rheumatology/ker290. December 2011</a:t>
            </a:r>
            <a:endParaRPr lang="es-ES" sz="1000" dirty="0"/>
          </a:p>
        </p:txBody>
      </p:sp>
      <p:graphicFrame>
        <p:nvGraphicFramePr>
          <p:cNvPr id="5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586809"/>
              </p:ext>
            </p:extLst>
          </p:nvPr>
        </p:nvGraphicFramePr>
        <p:xfrm>
          <a:off x="468312" y="1196752"/>
          <a:ext cx="821848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8487">
                  <a:extLst>
                    <a:ext uri="{9D8B030D-6E8A-4147-A177-3AD203B41FA5}">
                      <a16:colId xmlns:a16="http://schemas.microsoft.com/office/drawing/2014/main" val="4145134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ANATOMÍA PATOLÓGICA ENCONTRADA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660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Bronquiolitis</a:t>
                      </a:r>
                      <a:r>
                        <a:rPr lang="es-ES" baseline="0" dirty="0" smtClean="0"/>
                        <a:t> con neumonía organizada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766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NH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374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Daño</a:t>
                      </a:r>
                      <a:r>
                        <a:rPr lang="es-ES" baseline="0" dirty="0" smtClean="0"/>
                        <a:t> alveolar difuso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557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NIU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840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Neumonitis</a:t>
                      </a:r>
                      <a:r>
                        <a:rPr lang="es-ES" baseline="0" dirty="0" smtClean="0"/>
                        <a:t> intersticial linfoidea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33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err="1" smtClean="0"/>
                        <a:t>Neumonia</a:t>
                      </a:r>
                      <a:r>
                        <a:rPr lang="es-ES" baseline="0" dirty="0" smtClean="0"/>
                        <a:t> intersticial </a:t>
                      </a:r>
                      <a:r>
                        <a:rPr lang="es-ES" baseline="0" dirty="0" err="1" smtClean="0"/>
                        <a:t>descamativa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612296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868170" y="5016234"/>
            <a:ext cx="8136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TRATAMIENTO BIOLÓGICO                                            CORTICOSTEROIDES</a:t>
            </a:r>
          </a:p>
          <a:p>
            <a:endParaRPr lang="es-ES" dirty="0"/>
          </a:p>
        </p:txBody>
      </p:sp>
      <p:sp>
        <p:nvSpPr>
          <p:cNvPr id="7" name="Multiplicar 6"/>
          <p:cNvSpPr/>
          <p:nvPr/>
        </p:nvSpPr>
        <p:spPr>
          <a:xfrm>
            <a:off x="1331640" y="4726461"/>
            <a:ext cx="1440160" cy="936104"/>
          </a:xfrm>
          <a:prstGeom prst="mathMultiply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4821413"/>
            <a:ext cx="873261" cy="74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¿CUÁL FUE EL RESULTADO?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467544" y="6093296"/>
            <a:ext cx="8208143" cy="359445"/>
          </a:xfrm>
        </p:spPr>
        <p:txBody>
          <a:bodyPr/>
          <a:lstStyle/>
          <a:p>
            <a:pPr algn="r"/>
            <a:r>
              <a:rPr lang="es-ES" sz="1000" dirty="0"/>
              <a:t>Andreas V. </a:t>
            </a:r>
            <a:r>
              <a:rPr lang="es-ES" sz="1000" dirty="0" err="1"/>
              <a:t>Hadjinicolaou</a:t>
            </a:r>
            <a:r>
              <a:rPr lang="es-ES" sz="1000" dirty="0"/>
              <a:t>, Muhammad K. Nisar1,, Helen </a:t>
            </a:r>
            <a:r>
              <a:rPr lang="es-ES" sz="1000" dirty="0" err="1"/>
              <a:t>Parfrey</a:t>
            </a:r>
            <a:r>
              <a:rPr lang="es-ES" sz="1000" dirty="0"/>
              <a:t> , Edwin R. Chilvers2 and Andrew J. K. </a:t>
            </a:r>
            <a:r>
              <a:rPr lang="es-ES" sz="1000" dirty="0" err="1"/>
              <a:t>Östör</a:t>
            </a:r>
            <a:r>
              <a:rPr lang="es-ES" sz="1000" dirty="0"/>
              <a:t>. </a:t>
            </a:r>
            <a:r>
              <a:rPr lang="en-US" sz="1000" dirty="0"/>
              <a:t>Non-infectious pulmonary toxicity of rituximab: a systematic review. Rheumatology 2012;51:653662 doi:10.1093/rheumatology/ker290. December 2011. </a:t>
            </a:r>
            <a:endParaRPr lang="es-ES" sz="1000" dirty="0"/>
          </a:p>
          <a:p>
            <a:pPr algn="r"/>
            <a:endParaRPr lang="es-ES" sz="1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556792"/>
            <a:ext cx="791642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CAUSA DE LA MUERTE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476535" y="6093296"/>
            <a:ext cx="8208143" cy="359445"/>
          </a:xfrm>
        </p:spPr>
        <p:txBody>
          <a:bodyPr/>
          <a:lstStyle/>
          <a:p>
            <a:pPr algn="r"/>
            <a:r>
              <a:rPr lang="es-ES" sz="1000" dirty="0"/>
              <a:t>Andreas V. </a:t>
            </a:r>
            <a:r>
              <a:rPr lang="es-ES" sz="1000" dirty="0" err="1"/>
              <a:t>Hadjinicolaou</a:t>
            </a:r>
            <a:r>
              <a:rPr lang="es-ES" sz="1000" dirty="0"/>
              <a:t>, Muhammad K. Nisar1,, Helen </a:t>
            </a:r>
            <a:r>
              <a:rPr lang="es-ES" sz="1000" dirty="0" err="1"/>
              <a:t>Parfrey</a:t>
            </a:r>
            <a:r>
              <a:rPr lang="es-ES" sz="1000" dirty="0"/>
              <a:t> , Edwin R. Chilvers2 and Andrew J. K. </a:t>
            </a:r>
            <a:r>
              <a:rPr lang="es-ES" sz="1000" dirty="0" err="1"/>
              <a:t>Östör</a:t>
            </a:r>
            <a:r>
              <a:rPr lang="es-ES" sz="1000" dirty="0"/>
              <a:t>. </a:t>
            </a:r>
            <a:r>
              <a:rPr lang="en-US" sz="1000" dirty="0"/>
              <a:t>Non-infectious pulmonary toxicity of rituximab: a systematic review. Rheumatology 2012;51:653662 doi:10.1093/rheumatology/ker290. December 2011. </a:t>
            </a:r>
            <a:endParaRPr lang="es-ES" sz="1000" dirty="0"/>
          </a:p>
          <a:p>
            <a:pPr algn="r"/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9593" y="909897"/>
            <a:ext cx="7253490" cy="504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484784"/>
            <a:ext cx="8218487" cy="2742553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72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136904" cy="836712"/>
          </a:xfrm>
        </p:spPr>
        <p:txBody>
          <a:bodyPr/>
          <a:lstStyle/>
          <a:p>
            <a:r>
              <a:rPr lang="es-ES" dirty="0" smtClean="0"/>
              <a:t>** CARACTERÍSTICAS DE LOS PACIENTES CON Y SIN EPID PREEXISTENTE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893742"/>
            <a:ext cx="8136904" cy="5415578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611560" y="6309320"/>
            <a:ext cx="8208143" cy="359445"/>
          </a:xfrm>
        </p:spPr>
        <p:txBody>
          <a:bodyPr/>
          <a:lstStyle/>
          <a:p>
            <a:pPr algn="r"/>
            <a:r>
              <a:rPr lang="es-ES" sz="1000" dirty="0" err="1"/>
              <a:t>Nakashita</a:t>
            </a:r>
            <a:r>
              <a:rPr lang="es-ES" sz="1000" dirty="0"/>
              <a:t> T, et al. BMJ Open 2014;4:e005615. doi:10.1136/bmjopen-2014-005615</a:t>
            </a:r>
          </a:p>
          <a:p>
            <a:pPr algn="r"/>
            <a:endParaRPr lang="es-ES" dirty="0"/>
          </a:p>
        </p:txBody>
      </p:sp>
      <p:sp>
        <p:nvSpPr>
          <p:cNvPr id="6" name="Rectángulo redondeado 5"/>
          <p:cNvSpPr/>
          <p:nvPr/>
        </p:nvSpPr>
        <p:spPr>
          <a:xfrm>
            <a:off x="611560" y="2852936"/>
            <a:ext cx="2808312" cy="14401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/>
          <p:cNvSpPr/>
          <p:nvPr/>
        </p:nvSpPr>
        <p:spPr>
          <a:xfrm>
            <a:off x="611560" y="3529523"/>
            <a:ext cx="2808312" cy="14401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redondeado 9"/>
          <p:cNvSpPr/>
          <p:nvPr/>
        </p:nvSpPr>
        <p:spPr>
          <a:xfrm>
            <a:off x="3923928" y="1412776"/>
            <a:ext cx="576064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/>
          <p:cNvSpPr/>
          <p:nvPr/>
        </p:nvSpPr>
        <p:spPr>
          <a:xfrm>
            <a:off x="611560" y="4365104"/>
            <a:ext cx="1224136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redondeado 11"/>
          <p:cNvSpPr/>
          <p:nvPr/>
        </p:nvSpPr>
        <p:spPr>
          <a:xfrm>
            <a:off x="605256" y="5056669"/>
            <a:ext cx="6054975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509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9" y="0"/>
            <a:ext cx="8364476" cy="836712"/>
          </a:xfrm>
        </p:spPr>
        <p:txBody>
          <a:bodyPr/>
          <a:lstStyle/>
          <a:p>
            <a:pPr algn="just"/>
            <a:r>
              <a:rPr lang="es-ES" dirty="0" err="1" smtClean="0"/>
              <a:t>Fig</a:t>
            </a:r>
            <a:r>
              <a:rPr lang="es-ES" dirty="0" smtClean="0"/>
              <a:t> </a:t>
            </a:r>
            <a:r>
              <a:rPr lang="es-ES" dirty="0"/>
              <a:t>5</a:t>
            </a:r>
            <a:r>
              <a:rPr lang="es-ES" dirty="0" smtClean="0"/>
              <a:t>. EVALUACIÓN DE LA EPID EN RADIOGRAFÍA DE TÓRAX Y TC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3842" y="980728"/>
            <a:ext cx="7735130" cy="5256584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479862" y="6309320"/>
            <a:ext cx="8208143" cy="359445"/>
          </a:xfrm>
        </p:spPr>
        <p:txBody>
          <a:bodyPr/>
          <a:lstStyle/>
          <a:p>
            <a:pPr algn="r"/>
            <a:r>
              <a:rPr lang="es-ES" sz="1000" dirty="0" err="1"/>
              <a:t>Nakashita</a:t>
            </a:r>
            <a:r>
              <a:rPr lang="es-ES" sz="1000" dirty="0"/>
              <a:t> T, et al. BMJ Open 2014;4:e005615. doi:10.1136/bmjopen-2014-005615</a:t>
            </a:r>
          </a:p>
        </p:txBody>
      </p:sp>
    </p:spTree>
    <p:extLst>
      <p:ext uri="{BB962C8B-B14F-4D97-AF65-F5344CB8AC3E}">
        <p14:creationId xmlns:p14="http://schemas.microsoft.com/office/powerpoint/2010/main" val="156921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404" y="67456"/>
            <a:ext cx="8470049" cy="836712"/>
          </a:xfrm>
        </p:spPr>
        <p:txBody>
          <a:bodyPr/>
          <a:lstStyle/>
          <a:p>
            <a:r>
              <a:rPr lang="es-ES" dirty="0" smtClean="0"/>
              <a:t>** COMPARACIÓN ENTRE PACIENTES CON/ SIN EVENTOS DE ENF. INTERSTICIAL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057" y="1504359"/>
            <a:ext cx="8758080" cy="4248472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619468" y="6237312"/>
            <a:ext cx="8208143" cy="359445"/>
          </a:xfrm>
        </p:spPr>
        <p:txBody>
          <a:bodyPr/>
          <a:lstStyle/>
          <a:p>
            <a:pPr algn="r"/>
            <a:r>
              <a:rPr lang="es-ES" sz="1000" dirty="0" err="1"/>
              <a:t>Nakashita</a:t>
            </a:r>
            <a:r>
              <a:rPr lang="es-ES" sz="1000" dirty="0"/>
              <a:t> T, et al. BMJ Open 2014;4:e005615. doi:10.1136/bmjopen-2014-005615</a:t>
            </a:r>
          </a:p>
          <a:p>
            <a:pPr algn="r"/>
            <a:endParaRPr lang="es-ES" dirty="0"/>
          </a:p>
          <a:p>
            <a:endParaRPr lang="es-ES" dirty="0"/>
          </a:p>
        </p:txBody>
      </p:sp>
      <p:sp>
        <p:nvSpPr>
          <p:cNvPr id="6" name="Rectángulo redondeado 5"/>
          <p:cNvSpPr/>
          <p:nvPr/>
        </p:nvSpPr>
        <p:spPr>
          <a:xfrm>
            <a:off x="8127288" y="3412667"/>
            <a:ext cx="684584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/>
          <p:cNvSpPr/>
          <p:nvPr/>
        </p:nvSpPr>
        <p:spPr>
          <a:xfrm>
            <a:off x="8127288" y="3074671"/>
            <a:ext cx="684584" cy="17261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811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576" y="980728"/>
            <a:ext cx="7820025" cy="4400550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68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65063832"/>
              </p:ext>
            </p:extLst>
          </p:nvPr>
        </p:nvGraphicFramePr>
        <p:xfrm>
          <a:off x="2325817" y="939894"/>
          <a:ext cx="4714309" cy="2578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76828" y="2276872"/>
            <a:ext cx="2564819" cy="145929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828" y="4005064"/>
            <a:ext cx="2228884" cy="205980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1027" y="2385061"/>
            <a:ext cx="2428657" cy="144623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0232" y="4005064"/>
            <a:ext cx="2127946" cy="205980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4800" y="3736165"/>
            <a:ext cx="3096344" cy="1378405"/>
          </a:xfrm>
          <a:prstGeom prst="rect">
            <a:avLst/>
          </a:prstGeom>
        </p:spPr>
      </p:pic>
      <p:sp>
        <p:nvSpPr>
          <p:cNvPr id="11" name="Flecha curvada hacia abajo 10"/>
          <p:cNvSpPr/>
          <p:nvPr/>
        </p:nvSpPr>
        <p:spPr>
          <a:xfrm rot="1742349">
            <a:off x="6565192" y="1090527"/>
            <a:ext cx="1409112" cy="939976"/>
          </a:xfrm>
          <a:prstGeom prst="curvedDownArrow">
            <a:avLst>
              <a:gd name="adj1" fmla="val 16670"/>
              <a:gd name="adj2" fmla="val 74955"/>
              <a:gd name="adj3" fmla="val 331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Flecha curvada hacia la derecha 14"/>
          <p:cNvSpPr/>
          <p:nvPr/>
        </p:nvSpPr>
        <p:spPr>
          <a:xfrm rot="3172304">
            <a:off x="1486848" y="780841"/>
            <a:ext cx="985728" cy="1421328"/>
          </a:xfrm>
          <a:prstGeom prst="curvedRightArrow">
            <a:avLst>
              <a:gd name="adj1" fmla="val 19624"/>
              <a:gd name="adj2" fmla="val 77630"/>
              <a:gd name="adj3" fmla="val 298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2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TOXICIDAD PULMONAR POR TOCILIZUMAB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755576" y="6120558"/>
            <a:ext cx="8208143" cy="359445"/>
          </a:xfrm>
        </p:spPr>
        <p:txBody>
          <a:bodyPr/>
          <a:lstStyle/>
          <a:p>
            <a:pPr algn="r" fontAlgn="base"/>
            <a:r>
              <a:rPr lang="es-ES" sz="1000" dirty="0"/>
              <a:t>Eficacia y seguridad de </a:t>
            </a:r>
            <a:r>
              <a:rPr lang="es-ES" sz="1000" dirty="0" err="1"/>
              <a:t>tocilizumab</a:t>
            </a:r>
            <a:r>
              <a:rPr lang="es-ES" sz="1000" dirty="0"/>
              <a:t>: vigilancia posterior a la comercialización de 7901 pacientes con artritis reumatoide en Japón</a:t>
            </a:r>
          </a:p>
          <a:p>
            <a:pPr algn="r" fontAlgn="base"/>
            <a:r>
              <a:rPr lang="es-ES" sz="1000" dirty="0" err="1"/>
              <a:t>Takao</a:t>
            </a:r>
            <a:r>
              <a:rPr lang="es-ES" sz="1000" dirty="0"/>
              <a:t> </a:t>
            </a:r>
            <a:r>
              <a:rPr lang="es-ES" sz="1000" dirty="0" err="1"/>
              <a:t>Koike</a:t>
            </a:r>
            <a:r>
              <a:rPr lang="es-ES" sz="1000" dirty="0"/>
              <a:t> , </a:t>
            </a:r>
            <a:r>
              <a:rPr lang="es-ES" sz="1000" dirty="0" err="1"/>
              <a:t>Masayoshi</a:t>
            </a:r>
            <a:r>
              <a:rPr lang="es-ES" sz="1000" dirty="0"/>
              <a:t> </a:t>
            </a:r>
            <a:r>
              <a:rPr lang="es-ES" sz="1000" dirty="0" err="1"/>
              <a:t>Harigai</a:t>
            </a:r>
            <a:r>
              <a:rPr lang="es-ES" sz="1000" dirty="0"/>
              <a:t> </a:t>
            </a:r>
            <a:r>
              <a:rPr lang="es-ES" sz="1000" dirty="0" smtClean="0"/>
              <a:t>et al. </a:t>
            </a:r>
            <a:r>
              <a:rPr lang="es-ES" sz="1000" dirty="0" err="1" smtClean="0"/>
              <a:t>The</a:t>
            </a:r>
            <a:r>
              <a:rPr lang="es-ES" sz="1000" dirty="0" smtClean="0"/>
              <a:t> </a:t>
            </a:r>
            <a:r>
              <a:rPr lang="es-ES" sz="1000" dirty="0" err="1"/>
              <a:t>Journal</a:t>
            </a:r>
            <a:r>
              <a:rPr lang="es-ES" sz="1000" dirty="0"/>
              <a:t> of </a:t>
            </a:r>
            <a:r>
              <a:rPr lang="es-ES" sz="1000" dirty="0" err="1" smtClean="0"/>
              <a:t>Rheumatology</a:t>
            </a:r>
            <a:r>
              <a:rPr lang="es-ES" sz="1000" dirty="0"/>
              <a:t>.</a:t>
            </a:r>
            <a:r>
              <a:rPr lang="es-ES" sz="1000" dirty="0" smtClean="0"/>
              <a:t> </a:t>
            </a:r>
            <a:r>
              <a:rPr lang="es-ES" sz="1000" dirty="0"/>
              <a:t>2014, 41 (1) 15-23; DOI: https://doi.org/10.3899/jrheum.130466</a:t>
            </a:r>
          </a:p>
          <a:p>
            <a:pPr algn="r"/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67" y="1076138"/>
            <a:ext cx="8334375" cy="202882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67180" y="3281869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Estudio </a:t>
            </a:r>
            <a:r>
              <a:rPr lang="es-ES" dirty="0"/>
              <a:t>de vigilancia </a:t>
            </a:r>
            <a:r>
              <a:rPr lang="es-ES" dirty="0" err="1"/>
              <a:t>postmarketing</a:t>
            </a:r>
            <a:r>
              <a:rPr lang="es-ES" dirty="0"/>
              <a:t> </a:t>
            </a: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Datos </a:t>
            </a:r>
            <a:r>
              <a:rPr lang="es-ES" dirty="0"/>
              <a:t>de seguridad acumulados de 7901 pacientes japoneses tratados con TCZ (NE: 2</a:t>
            </a:r>
            <a:r>
              <a:rPr lang="es-ES" dirty="0" smtClean="0"/>
              <a:t>+).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Incidencia </a:t>
            </a:r>
            <a:r>
              <a:rPr lang="es-ES" dirty="0"/>
              <a:t>de EPID </a:t>
            </a:r>
            <a:r>
              <a:rPr lang="es-ES" dirty="0" smtClean="0"/>
              <a:t>en </a:t>
            </a:r>
            <a:r>
              <a:rPr lang="es-ES" dirty="0"/>
              <a:t>grupo </a:t>
            </a:r>
            <a:r>
              <a:rPr lang="es-ES" dirty="0" smtClean="0"/>
              <a:t>tratado: 10 </a:t>
            </a:r>
            <a:r>
              <a:rPr lang="es-ES" dirty="0"/>
              <a:t>casos/1000 pacientes-año, </a:t>
            </a:r>
            <a:endParaRPr lang="es-ES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dirty="0" smtClean="0"/>
              <a:t>Superior </a:t>
            </a:r>
            <a:r>
              <a:rPr lang="es-ES" dirty="0"/>
              <a:t>a la estimada en la enfermedad (4 y 4.5/1000 pacientes-año).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5013176"/>
            <a:ext cx="6527279" cy="81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4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INHIBIDORES DE LAS JAK QUINASAS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718" y="1587138"/>
            <a:ext cx="8871282" cy="3672408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73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1830" y="1700807"/>
            <a:ext cx="3062338" cy="3473697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34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3" y="0"/>
            <a:ext cx="8208911" cy="836712"/>
          </a:xfrm>
        </p:spPr>
        <p:txBody>
          <a:bodyPr/>
          <a:lstStyle/>
          <a:p>
            <a:r>
              <a:rPr lang="es-ES" dirty="0" smtClean="0"/>
              <a:t>¿QUÉ DEBEMOS HACER SI SOSPECHAMOS EPID ASOCIADA A BIOLÓGICOS?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39953" y="1916832"/>
            <a:ext cx="4464495" cy="2664296"/>
          </a:xfrm>
        </p:spPr>
        <p:txBody>
          <a:bodyPr>
            <a:normAutofit/>
          </a:bodyPr>
          <a:lstStyle/>
          <a:p>
            <a:r>
              <a:rPr lang="es-ES" sz="2400" dirty="0" smtClean="0"/>
              <a:t>Radiografía de tórax PA y lateral</a:t>
            </a:r>
          </a:p>
          <a:p>
            <a:r>
              <a:rPr lang="es-ES" sz="2400" dirty="0" smtClean="0"/>
              <a:t>GSA</a:t>
            </a:r>
          </a:p>
          <a:p>
            <a:r>
              <a:rPr lang="es-ES" sz="2400" dirty="0"/>
              <a:t>P</a:t>
            </a:r>
            <a:r>
              <a:rPr lang="es-ES" sz="2400" dirty="0" smtClean="0"/>
              <a:t>ruebas </a:t>
            </a:r>
            <a:r>
              <a:rPr lang="es-ES" sz="2400" dirty="0"/>
              <a:t>de función </a:t>
            </a:r>
            <a:r>
              <a:rPr lang="es-ES" sz="2400" dirty="0" smtClean="0"/>
              <a:t>pulmonar</a:t>
            </a:r>
          </a:p>
          <a:p>
            <a:r>
              <a:rPr lang="es-ES" sz="2400" dirty="0" smtClean="0"/>
              <a:t>TCAR torácica</a:t>
            </a:r>
          </a:p>
          <a:p>
            <a:endParaRPr lang="es-ES" sz="2400" dirty="0" smtClean="0"/>
          </a:p>
          <a:p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196752"/>
            <a:ext cx="3312368" cy="28083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4293916"/>
            <a:ext cx="2000733" cy="2045896"/>
          </a:xfrm>
          <a:prstGeom prst="rect">
            <a:avLst/>
          </a:prstGeom>
        </p:spPr>
      </p:pic>
      <p:sp>
        <p:nvSpPr>
          <p:cNvPr id="6" name="Flecha abajo 5"/>
          <p:cNvSpPr/>
          <p:nvPr/>
        </p:nvSpPr>
        <p:spPr>
          <a:xfrm>
            <a:off x="6300192" y="3789040"/>
            <a:ext cx="648072" cy="1014720"/>
          </a:xfrm>
          <a:prstGeom prst="downArrow">
            <a:avLst>
              <a:gd name="adj1" fmla="val 20808"/>
              <a:gd name="adj2" fmla="val 40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399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4355976" y="1916832"/>
            <a:ext cx="86409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4758" y="1149482"/>
            <a:ext cx="8356946" cy="5567148"/>
          </a:xfrm>
        </p:spPr>
        <p:txBody>
          <a:bodyPr>
            <a:normAutofit/>
          </a:bodyPr>
          <a:lstStyle/>
          <a:p>
            <a:r>
              <a:rPr lang="es-ES" dirty="0" smtClean="0"/>
              <a:t>Perfil de tolerabilidad es bueno</a:t>
            </a:r>
          </a:p>
          <a:p>
            <a:pPr marL="536575" indent="0"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srgbClr val="FF0000"/>
                </a:solidFill>
              </a:rPr>
              <a:t>OJO!  </a:t>
            </a:r>
            <a:r>
              <a:rPr lang="es-ES" dirty="0" smtClean="0"/>
              <a:t>Se pueden asociar a complicaciones pulmonares </a:t>
            </a:r>
            <a:r>
              <a:rPr lang="es-ES" b="1" u="sng" dirty="0" smtClean="0">
                <a:solidFill>
                  <a:srgbClr val="FF0000"/>
                </a:solidFill>
              </a:rPr>
              <a:t>NO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0000"/>
                </a:solidFill>
              </a:rPr>
              <a:t>infecciosas</a:t>
            </a:r>
          </a:p>
          <a:p>
            <a:pPr marL="273050" indent="0" algn="ctr">
              <a:buNone/>
            </a:pPr>
            <a:r>
              <a:rPr lang="es-ES" dirty="0" smtClean="0"/>
              <a:t>  </a:t>
            </a:r>
            <a:r>
              <a:rPr lang="es-ES" b="1" dirty="0" smtClean="0">
                <a:solidFill>
                  <a:srgbClr val="FFFF00"/>
                </a:solidFill>
              </a:rPr>
              <a:t>EPID</a:t>
            </a:r>
            <a:endParaRPr lang="es-ES" dirty="0" smtClean="0"/>
          </a:p>
          <a:p>
            <a:r>
              <a:rPr lang="es-ES" dirty="0" smtClean="0"/>
              <a:t>Efecto adverso raro pero potencialmente mortal</a:t>
            </a:r>
          </a:p>
          <a:p>
            <a:r>
              <a:rPr lang="es-ES" dirty="0" smtClean="0"/>
              <a:t>Especialistas que usan biológicos deben preguntar: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000" dirty="0" smtClean="0"/>
              <a:t>Síntomas respiratorios tras inicio biológico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2000" dirty="0" smtClean="0"/>
              <a:t>Detectar precozmente cambios radiológicos </a:t>
            </a:r>
          </a:p>
          <a:p>
            <a:pPr marL="266700" lvl="1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compatibles</a:t>
            </a:r>
          </a:p>
          <a:p>
            <a:pPr marL="266700" lvl="1" indent="0">
              <a:buNone/>
            </a:pPr>
            <a:endParaRPr lang="es-ES" sz="2000" dirty="0"/>
          </a:p>
          <a:p>
            <a:pPr marL="285750" lvl="1" indent="-285750"/>
            <a:r>
              <a:rPr lang="es-ES" sz="2000" dirty="0" smtClean="0"/>
              <a:t>Principal </a:t>
            </a:r>
            <a:r>
              <a:rPr lang="es-ES" sz="2000" b="1" dirty="0" smtClean="0">
                <a:solidFill>
                  <a:srgbClr val="FF0000"/>
                </a:solidFill>
              </a:rPr>
              <a:t>desafío </a:t>
            </a:r>
            <a:r>
              <a:rPr lang="es-ES" sz="2000" dirty="0" smtClean="0">
                <a:sym typeface="Wingdings" panose="05000000000000000000" pitchFamily="2" charset="2"/>
              </a:rPr>
              <a:t> descartar infecciones</a:t>
            </a:r>
          </a:p>
          <a:p>
            <a:pPr marL="0" lvl="1" indent="0">
              <a:buNone/>
            </a:pPr>
            <a:r>
              <a:rPr lang="es-ES" sz="2000" dirty="0" smtClean="0">
                <a:sym typeface="Wingdings" panose="05000000000000000000" pitchFamily="2" charset="2"/>
              </a:rPr>
              <a:t>                                     suspender el fármaco</a:t>
            </a:r>
          </a:p>
          <a:p>
            <a:pPr marL="0" lvl="1" indent="0">
              <a:buNone/>
            </a:pPr>
            <a:endParaRPr lang="es-ES" sz="2000" dirty="0" smtClean="0">
              <a:sym typeface="Wingdings" panose="05000000000000000000" pitchFamily="2" charset="2"/>
            </a:endParaRPr>
          </a:p>
          <a:p>
            <a:r>
              <a:rPr lang="es-ES" dirty="0" smtClean="0"/>
              <a:t>Evidencia disponible: </a:t>
            </a:r>
            <a:r>
              <a:rPr lang="es-ES" b="1" u="sng" dirty="0" smtClean="0"/>
              <a:t>INSUFICIENTE</a:t>
            </a:r>
            <a:r>
              <a:rPr lang="es-ES" dirty="0" smtClean="0"/>
              <a:t> </a:t>
            </a:r>
            <a:r>
              <a:rPr lang="es-ES" dirty="0"/>
              <a:t>para </a:t>
            </a:r>
            <a:r>
              <a:rPr lang="es-ES" dirty="0" smtClean="0"/>
              <a:t>realizar </a:t>
            </a:r>
            <a:r>
              <a:rPr lang="es-ES" dirty="0"/>
              <a:t>una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  recomendación concluyente</a:t>
            </a:r>
            <a:endParaRPr lang="es-ES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3789040"/>
            <a:ext cx="2016223" cy="250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MUCHAS GRACIAS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946751"/>
              </p:ext>
            </p:extLst>
          </p:nvPr>
        </p:nvGraphicFramePr>
        <p:xfrm>
          <a:off x="539552" y="1124743"/>
          <a:ext cx="7200800" cy="3057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Documento" r:id="rId4" imgW="5398655" imgH="2292170" progId="Word.Document.12">
                  <p:embed/>
                </p:oleObj>
              </mc:Choice>
              <mc:Fallback>
                <p:oleObj name="Documento" r:id="rId4" imgW="5398655" imgH="22921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124743"/>
                        <a:ext cx="7200800" cy="3057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Marcador de contenido 4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789307" y="4077072"/>
            <a:ext cx="2951045" cy="174634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67544" y="3501008"/>
            <a:ext cx="741682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3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052736"/>
            <a:ext cx="8918374" cy="7784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916832"/>
            <a:ext cx="7086700" cy="244827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450720"/>
            <a:ext cx="7261176" cy="195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4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068" y="896236"/>
            <a:ext cx="7979332" cy="249728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02" y="2276872"/>
            <a:ext cx="8022114" cy="42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4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19" y="1628800"/>
            <a:ext cx="8352928" cy="23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179512" y="6094228"/>
            <a:ext cx="8856984" cy="359445"/>
          </a:xfrm>
        </p:spPr>
        <p:txBody>
          <a:bodyPr/>
          <a:lstStyle/>
          <a:p>
            <a:pPr algn="r"/>
            <a:r>
              <a:rPr lang="es-ES" sz="1000" dirty="0" smtClean="0"/>
              <a:t>R. </a:t>
            </a:r>
            <a:r>
              <a:rPr lang="es-ES" sz="1000" dirty="0" err="1"/>
              <a:t>Perez-Alvarez</a:t>
            </a:r>
            <a:r>
              <a:rPr lang="es-ES" sz="1000" dirty="0"/>
              <a:t>; </a:t>
            </a:r>
            <a:r>
              <a:rPr lang="es-ES" sz="1000" dirty="0" smtClean="0"/>
              <a:t>M. </a:t>
            </a:r>
            <a:r>
              <a:rPr lang="es-ES" sz="1000" dirty="0" err="1"/>
              <a:t>Perez</a:t>
            </a:r>
            <a:r>
              <a:rPr lang="es-ES" sz="1000" dirty="0"/>
              <a:t>-de-Lis; </a:t>
            </a:r>
            <a:r>
              <a:rPr lang="es-ES" sz="1000" dirty="0" smtClean="0"/>
              <a:t>C. </a:t>
            </a:r>
            <a:r>
              <a:rPr lang="es-ES" sz="1000" dirty="0" err="1"/>
              <a:t>Diaz</a:t>
            </a:r>
            <a:r>
              <a:rPr lang="es-ES" sz="1000" dirty="0"/>
              <a:t>-Lagares; </a:t>
            </a:r>
            <a:r>
              <a:rPr lang="es-ES" sz="1000" dirty="0" smtClean="0"/>
              <a:t>J. </a:t>
            </a:r>
            <a:r>
              <a:rPr lang="es-ES" sz="1000" dirty="0"/>
              <a:t>M. Pego-</a:t>
            </a:r>
            <a:r>
              <a:rPr lang="es-ES" sz="1000" dirty="0" err="1"/>
              <a:t>Reigosa</a:t>
            </a:r>
            <a:r>
              <a:rPr lang="es-ES" sz="1000" dirty="0"/>
              <a:t>; </a:t>
            </a:r>
            <a:r>
              <a:rPr lang="es-ES" sz="1000" dirty="0" smtClean="0"/>
              <a:t>S. </a:t>
            </a:r>
            <a:r>
              <a:rPr lang="es-ES" sz="1000" dirty="0" err="1"/>
              <a:t>Retamozo</a:t>
            </a:r>
            <a:r>
              <a:rPr lang="es-ES" sz="1000" dirty="0"/>
              <a:t>; </a:t>
            </a:r>
            <a:r>
              <a:rPr lang="es-ES" sz="1000" dirty="0" err="1" smtClean="0"/>
              <a:t>A.Bove</a:t>
            </a:r>
            <a:r>
              <a:rPr lang="es-ES" sz="1000" dirty="0"/>
              <a:t>; </a:t>
            </a:r>
            <a:r>
              <a:rPr lang="es-ES" sz="1000" dirty="0" smtClean="0"/>
              <a:t>P. </a:t>
            </a:r>
            <a:r>
              <a:rPr lang="es-ES" sz="1000" dirty="0"/>
              <a:t>Brito-</a:t>
            </a:r>
            <a:r>
              <a:rPr lang="es-ES" sz="1000" dirty="0" err="1"/>
              <a:t>Zeron</a:t>
            </a:r>
            <a:r>
              <a:rPr lang="es-ES" sz="1000" dirty="0"/>
              <a:t>; </a:t>
            </a:r>
            <a:r>
              <a:rPr lang="es-ES" sz="1000" dirty="0" smtClean="0"/>
              <a:t>X. </a:t>
            </a:r>
            <a:r>
              <a:rPr lang="es-ES" sz="1000" dirty="0"/>
              <a:t>Bosch; </a:t>
            </a:r>
            <a:r>
              <a:rPr lang="es-ES" sz="1000" dirty="0" smtClean="0"/>
              <a:t>M. Ramos-</a:t>
            </a:r>
            <a:r>
              <a:rPr lang="es-ES" sz="1000" dirty="0" err="1" smtClean="0"/>
              <a:t>Casals</a:t>
            </a:r>
            <a:r>
              <a:rPr lang="es-ES" sz="1000" dirty="0" smtClean="0"/>
              <a:t> </a:t>
            </a:r>
            <a:r>
              <a:rPr lang="es-ES" sz="1000" dirty="0"/>
              <a:t>(2011). </a:t>
            </a:r>
            <a:r>
              <a:rPr lang="es-ES" sz="1000" dirty="0" err="1"/>
              <a:t>Interstitial</a:t>
            </a:r>
            <a:r>
              <a:rPr lang="es-ES" sz="1000" dirty="0"/>
              <a:t> </a:t>
            </a:r>
            <a:r>
              <a:rPr lang="es-ES" sz="1000" dirty="0" err="1"/>
              <a:t>Lung</a:t>
            </a:r>
            <a:r>
              <a:rPr lang="es-ES" sz="1000" dirty="0"/>
              <a:t> </a:t>
            </a:r>
            <a:r>
              <a:rPr lang="es-ES" sz="1000" dirty="0" err="1"/>
              <a:t>Disease</a:t>
            </a:r>
            <a:r>
              <a:rPr lang="es-ES" sz="1000" dirty="0"/>
              <a:t> </a:t>
            </a:r>
            <a:r>
              <a:rPr lang="es-ES" sz="1000" dirty="0" err="1"/>
              <a:t>Induced</a:t>
            </a:r>
            <a:r>
              <a:rPr lang="es-ES" sz="1000" dirty="0"/>
              <a:t> </a:t>
            </a:r>
            <a:r>
              <a:rPr lang="es-ES" sz="1000" dirty="0" err="1"/>
              <a:t>or</a:t>
            </a:r>
            <a:r>
              <a:rPr lang="es-ES" sz="1000" dirty="0"/>
              <a:t> </a:t>
            </a:r>
            <a:r>
              <a:rPr lang="es-ES" sz="1000" dirty="0" err="1"/>
              <a:t>Exacerbated</a:t>
            </a:r>
            <a:r>
              <a:rPr lang="es-ES" sz="1000" dirty="0"/>
              <a:t> </a:t>
            </a:r>
            <a:r>
              <a:rPr lang="es-ES" sz="1000" dirty="0" err="1"/>
              <a:t>by</a:t>
            </a:r>
            <a:r>
              <a:rPr lang="es-ES" sz="1000" dirty="0"/>
              <a:t> TNF-</a:t>
            </a:r>
            <a:r>
              <a:rPr lang="es-ES" sz="1000" dirty="0" err="1"/>
              <a:t>Targeted</a:t>
            </a:r>
            <a:r>
              <a:rPr lang="es-ES" sz="1000" dirty="0"/>
              <a:t> </a:t>
            </a:r>
            <a:r>
              <a:rPr lang="es-ES" sz="1000" dirty="0" err="1"/>
              <a:t>Therapies</a:t>
            </a:r>
            <a:r>
              <a:rPr lang="es-ES" sz="1000" dirty="0"/>
              <a:t>: </a:t>
            </a:r>
            <a:r>
              <a:rPr lang="es-ES" sz="1000" dirty="0" err="1"/>
              <a:t>Analysis</a:t>
            </a:r>
            <a:r>
              <a:rPr lang="es-ES" sz="1000" dirty="0"/>
              <a:t> of 122 Cases. , 41(2), 256–264. doi:10.1016/j.semarthrit.2010.11.002</a:t>
            </a:r>
            <a:r>
              <a:rPr lang="es-ES" i="0" dirty="0"/>
              <a:t> 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0527" y="887083"/>
            <a:ext cx="3756734" cy="513420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262" y="1208754"/>
            <a:ext cx="4700104" cy="43204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2348879"/>
            <a:ext cx="1080120" cy="150979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626278" y="1556792"/>
            <a:ext cx="1353434" cy="14401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/>
          <p:cNvSpPr/>
          <p:nvPr/>
        </p:nvSpPr>
        <p:spPr>
          <a:xfrm>
            <a:off x="5724128" y="1190750"/>
            <a:ext cx="792088" cy="29403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8244" y="2852936"/>
            <a:ext cx="2488012" cy="27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2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628800"/>
            <a:ext cx="8218487" cy="3333265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148295" y="6093296"/>
            <a:ext cx="8856984" cy="359445"/>
          </a:xfrm>
        </p:spPr>
        <p:txBody>
          <a:bodyPr/>
          <a:lstStyle/>
          <a:p>
            <a:pPr algn="r"/>
            <a:r>
              <a:rPr lang="es-ES" sz="1000" dirty="0"/>
              <a:t>R. </a:t>
            </a:r>
            <a:r>
              <a:rPr lang="es-ES" sz="1000" dirty="0" err="1"/>
              <a:t>Perez-Alvarez</a:t>
            </a:r>
            <a:r>
              <a:rPr lang="es-ES" sz="1000" dirty="0"/>
              <a:t>; M. </a:t>
            </a:r>
            <a:r>
              <a:rPr lang="es-ES" sz="1000" dirty="0" err="1"/>
              <a:t>Perez</a:t>
            </a:r>
            <a:r>
              <a:rPr lang="es-ES" sz="1000" dirty="0"/>
              <a:t>-de-Lis; C. </a:t>
            </a:r>
            <a:r>
              <a:rPr lang="es-ES" sz="1000" dirty="0" err="1"/>
              <a:t>Diaz</a:t>
            </a:r>
            <a:r>
              <a:rPr lang="es-ES" sz="1000" dirty="0"/>
              <a:t>-Lagares; J. M. Pego-</a:t>
            </a:r>
            <a:r>
              <a:rPr lang="es-ES" sz="1000" dirty="0" err="1"/>
              <a:t>Reigosa</a:t>
            </a:r>
            <a:r>
              <a:rPr lang="es-ES" sz="1000" dirty="0"/>
              <a:t>; S. </a:t>
            </a:r>
            <a:r>
              <a:rPr lang="es-ES" sz="1000" dirty="0" err="1"/>
              <a:t>Retamozo</a:t>
            </a:r>
            <a:r>
              <a:rPr lang="es-ES" sz="1000" dirty="0"/>
              <a:t>; </a:t>
            </a:r>
            <a:r>
              <a:rPr lang="es-ES" sz="1000" dirty="0" err="1"/>
              <a:t>A.Bove</a:t>
            </a:r>
            <a:r>
              <a:rPr lang="es-ES" sz="1000" dirty="0"/>
              <a:t>; P. Brito-</a:t>
            </a:r>
            <a:r>
              <a:rPr lang="es-ES" sz="1000" dirty="0" err="1"/>
              <a:t>Zeron</a:t>
            </a:r>
            <a:r>
              <a:rPr lang="es-ES" sz="1000" dirty="0"/>
              <a:t>; X. Bosch; M. Ramos-</a:t>
            </a:r>
            <a:r>
              <a:rPr lang="es-ES" sz="1000" dirty="0" err="1"/>
              <a:t>Casals</a:t>
            </a:r>
            <a:r>
              <a:rPr lang="es-ES" sz="1000" dirty="0"/>
              <a:t> (2011). </a:t>
            </a:r>
            <a:r>
              <a:rPr lang="es-ES" sz="1000" dirty="0" err="1"/>
              <a:t>Interstitial</a:t>
            </a:r>
            <a:r>
              <a:rPr lang="es-ES" sz="1000" dirty="0"/>
              <a:t> </a:t>
            </a:r>
            <a:r>
              <a:rPr lang="es-ES" sz="1000" dirty="0" err="1"/>
              <a:t>Lung</a:t>
            </a:r>
            <a:r>
              <a:rPr lang="es-ES" sz="1000" dirty="0"/>
              <a:t> </a:t>
            </a:r>
            <a:r>
              <a:rPr lang="es-ES" sz="1000" dirty="0" err="1"/>
              <a:t>Disease</a:t>
            </a:r>
            <a:r>
              <a:rPr lang="es-ES" sz="1000" dirty="0"/>
              <a:t> </a:t>
            </a:r>
            <a:r>
              <a:rPr lang="es-ES" sz="1000" dirty="0" err="1"/>
              <a:t>Induced</a:t>
            </a:r>
            <a:r>
              <a:rPr lang="es-ES" sz="1000" dirty="0"/>
              <a:t> </a:t>
            </a:r>
            <a:r>
              <a:rPr lang="es-ES" sz="1000" dirty="0" err="1"/>
              <a:t>or</a:t>
            </a:r>
            <a:r>
              <a:rPr lang="es-ES" sz="1000" dirty="0"/>
              <a:t> </a:t>
            </a:r>
            <a:r>
              <a:rPr lang="es-ES" sz="1000" dirty="0" err="1"/>
              <a:t>Exacerbated</a:t>
            </a:r>
            <a:r>
              <a:rPr lang="es-ES" sz="1000" dirty="0"/>
              <a:t> </a:t>
            </a:r>
            <a:r>
              <a:rPr lang="es-ES" sz="1000" dirty="0" err="1"/>
              <a:t>by</a:t>
            </a:r>
            <a:r>
              <a:rPr lang="es-ES" sz="1000" dirty="0"/>
              <a:t> TNF-</a:t>
            </a:r>
            <a:r>
              <a:rPr lang="es-ES" sz="1000" dirty="0" err="1"/>
              <a:t>Targeted</a:t>
            </a:r>
            <a:r>
              <a:rPr lang="es-ES" sz="1000" dirty="0"/>
              <a:t> </a:t>
            </a:r>
            <a:r>
              <a:rPr lang="es-ES" sz="1000" dirty="0" err="1"/>
              <a:t>Therapies</a:t>
            </a:r>
            <a:r>
              <a:rPr lang="es-ES" sz="1000" dirty="0"/>
              <a:t>: </a:t>
            </a:r>
            <a:r>
              <a:rPr lang="es-ES" sz="1000" dirty="0" err="1"/>
              <a:t>Analysis</a:t>
            </a:r>
            <a:r>
              <a:rPr lang="es-ES" sz="1000" dirty="0"/>
              <a:t> of 122 Cases. , 41(2), 256–264. doi:10.1016/j.semarthrit.2010.11.002 </a:t>
            </a:r>
          </a:p>
          <a:p>
            <a:pPr algn="r"/>
            <a:endParaRPr lang="es-ES" sz="10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5436096" y="2538007"/>
            <a:ext cx="1008112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/>
          <p:cNvSpPr/>
          <p:nvPr/>
        </p:nvSpPr>
        <p:spPr>
          <a:xfrm>
            <a:off x="5436096" y="4140878"/>
            <a:ext cx="1008112" cy="22422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redondeado 7"/>
          <p:cNvSpPr/>
          <p:nvPr/>
        </p:nvSpPr>
        <p:spPr>
          <a:xfrm>
            <a:off x="5436096" y="3444107"/>
            <a:ext cx="1008112" cy="17145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redondeado 8"/>
          <p:cNvSpPr/>
          <p:nvPr/>
        </p:nvSpPr>
        <p:spPr>
          <a:xfrm>
            <a:off x="5436096" y="2754031"/>
            <a:ext cx="1008112" cy="17091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redondeado 9"/>
          <p:cNvSpPr/>
          <p:nvPr/>
        </p:nvSpPr>
        <p:spPr>
          <a:xfrm>
            <a:off x="3491880" y="2541820"/>
            <a:ext cx="936104" cy="21221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/>
          <p:cNvSpPr/>
          <p:nvPr/>
        </p:nvSpPr>
        <p:spPr>
          <a:xfrm>
            <a:off x="3491880" y="2754031"/>
            <a:ext cx="936104" cy="21221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redondeado 11"/>
          <p:cNvSpPr/>
          <p:nvPr/>
        </p:nvSpPr>
        <p:spPr>
          <a:xfrm>
            <a:off x="3491880" y="4152893"/>
            <a:ext cx="936104" cy="21221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/>
          <p:cNvSpPr/>
          <p:nvPr/>
        </p:nvSpPr>
        <p:spPr>
          <a:xfrm>
            <a:off x="3491880" y="3444107"/>
            <a:ext cx="936104" cy="21221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8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995" y="1484784"/>
            <a:ext cx="7724775" cy="2809875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62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bdc15cbff302a3da2a1707d5a447dfd56e2f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2847</TotalTime>
  <Words>940</Words>
  <Application>Microsoft Office PowerPoint</Application>
  <PresentationFormat>Presentación en pantalla (4:3)</PresentationFormat>
  <Paragraphs>85</Paragraphs>
  <Slides>26</Slides>
  <Notes>9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Wingdings</vt:lpstr>
      <vt:lpstr>Tema de Office</vt:lpstr>
      <vt:lpstr>Documento</vt:lpstr>
      <vt:lpstr>REPASO A LAS EPID POR FÁRMACOS BIOLÓGICOS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HISTOLOGÍA. TRATAMIENTO. </vt:lpstr>
      <vt:lpstr>¿CUÁL FUE EL RESULTADO?</vt:lpstr>
      <vt:lpstr>CAUSA DE LA MUERTE</vt:lpstr>
      <vt:lpstr>Presentación de PowerPoint</vt:lpstr>
      <vt:lpstr>** CARACTERÍSTICAS DE LOS PACIENTES CON Y SIN EPID PREEXISTENTE</vt:lpstr>
      <vt:lpstr>Fig 5. EVALUACIÓN DE LA EPID EN RADIOGRAFÍA DE TÓRAX Y TC</vt:lpstr>
      <vt:lpstr>** COMPARACIÓN ENTRE PACIENTES CON/ SIN EVENTOS DE ENF. INTERSTICIAL</vt:lpstr>
      <vt:lpstr>Presentación de PowerPoint</vt:lpstr>
      <vt:lpstr>Presentación de PowerPoint</vt:lpstr>
      <vt:lpstr>TOXICIDAD PULMONAR POR TOCILIZUMAB</vt:lpstr>
      <vt:lpstr>INHIBIDORES DE LAS JAK QUINASAS</vt:lpstr>
      <vt:lpstr>Presentación de PowerPoint</vt:lpstr>
      <vt:lpstr>¿QUÉ DEBEMOS HACER SI SOSPECHAMOS EPID ASOCIADA A BIOLÓGICOS?</vt:lpstr>
      <vt:lpstr>CONCLUSIONES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CLOVER-SGM</dc:creator>
  <cp:lastModifiedBy>EstefaniaG</cp:lastModifiedBy>
  <cp:revision>148</cp:revision>
  <dcterms:created xsi:type="dcterms:W3CDTF">2014-08-26T06:29:26Z</dcterms:created>
  <dcterms:modified xsi:type="dcterms:W3CDTF">2023-06-29T05:38:10Z</dcterms:modified>
</cp:coreProperties>
</file>