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77" r:id="rId3"/>
    <p:sldId id="285" r:id="rId4"/>
    <p:sldId id="257" r:id="rId5"/>
    <p:sldId id="305" r:id="rId6"/>
    <p:sldId id="341" r:id="rId7"/>
    <p:sldId id="310" r:id="rId8"/>
    <p:sldId id="316" r:id="rId9"/>
    <p:sldId id="307" r:id="rId10"/>
    <p:sldId id="338" r:id="rId11"/>
    <p:sldId id="275" r:id="rId12"/>
    <p:sldId id="315" r:id="rId13"/>
    <p:sldId id="309" r:id="rId14"/>
    <p:sldId id="336" r:id="rId15"/>
    <p:sldId id="281" r:id="rId16"/>
    <p:sldId id="337" r:id="rId17"/>
    <p:sldId id="326" r:id="rId18"/>
    <p:sldId id="321" r:id="rId19"/>
    <p:sldId id="295" r:id="rId20"/>
    <p:sldId id="302" r:id="rId21"/>
    <p:sldId id="288" r:id="rId22"/>
    <p:sldId id="319" r:id="rId23"/>
    <p:sldId id="292" r:id="rId24"/>
    <p:sldId id="311" r:id="rId25"/>
    <p:sldId id="312" r:id="rId26"/>
  </p:sldIdLst>
  <p:sldSz cx="9144000" cy="6858000" type="screen4x3"/>
  <p:notesSz cx="6889750" cy="10021888"/>
  <p:custDataLst>
    <p:tags r:id="rId2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4FE1798-1408-43EC-8DBE-66BDA00308AF}">
          <p14:sldIdLst>
            <p14:sldId id="282"/>
            <p14:sldId id="277"/>
            <p14:sldId id="285"/>
            <p14:sldId id="257"/>
            <p14:sldId id="305"/>
            <p14:sldId id="341"/>
            <p14:sldId id="310"/>
            <p14:sldId id="316"/>
            <p14:sldId id="307"/>
            <p14:sldId id="338"/>
            <p14:sldId id="275"/>
            <p14:sldId id="315"/>
            <p14:sldId id="309"/>
            <p14:sldId id="336"/>
            <p14:sldId id="281"/>
            <p14:sldId id="337"/>
            <p14:sldId id="326"/>
            <p14:sldId id="321"/>
            <p14:sldId id="295"/>
            <p14:sldId id="302"/>
            <p14:sldId id="288"/>
          </p14:sldIdLst>
        </p14:section>
        <p14:section name="Sección sin título" id="{52F55A9F-8084-429D-AF8E-640D46F0A543}">
          <p14:sldIdLst>
            <p14:sldId id="319"/>
            <p14:sldId id="292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B23"/>
    <a:srgbClr val="EF84B3"/>
    <a:srgbClr val="0067B2"/>
    <a:srgbClr val="1C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8286" autoAdjust="0"/>
  </p:normalViewPr>
  <p:slideViewPr>
    <p:cSldViewPr showGuides="1">
      <p:cViewPr varScale="1">
        <p:scale>
          <a:sx n="74" d="100"/>
          <a:sy n="74" d="100"/>
        </p:scale>
        <p:origin x="1254" y="72"/>
      </p:cViewPr>
      <p:guideLst>
        <p:guide orient="horz" pos="2160"/>
        <p:guide orient="horz" pos="527"/>
        <p:guide orient="horz" pos="3974"/>
        <p:guide pos="2880"/>
        <p:guide pos="295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E02FB80E-21EA-4412-BA93-A9CF6C7D1BE0}" type="datetimeFigureOut">
              <a:rPr lang="es-ES" smtClean="0"/>
              <a:t>28/06/2023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29951" y="4760397"/>
            <a:ext cx="4629848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E78E151-4EFA-4F94-B97B-0A63B68C9E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8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1727"/>
            <a:ext cx="9141232" cy="685454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860032" y="3717032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7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2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-1164"/>
            <a:ext cx="9139390" cy="6857306"/>
          </a:xfrm>
          <a:prstGeom prst="rect">
            <a:avLst/>
          </a:prstGeom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4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7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" y="1382"/>
            <a:ext cx="9136628" cy="685523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2" y="980728"/>
            <a:ext cx="8218487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5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tabLst>
          <a:tab pos="7191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621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180975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30428" y="3717032"/>
            <a:ext cx="4464496" cy="648072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Mª </a:t>
            </a:r>
            <a:r>
              <a:rPr lang="es-ES" dirty="0"/>
              <a:t>Jesús Barranco </a:t>
            </a:r>
            <a:r>
              <a:rPr lang="es-ES" dirty="0" smtClean="0"/>
              <a:t>Simó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39752" y="1081164"/>
            <a:ext cx="5955172" cy="1778402"/>
          </a:xfrm>
        </p:spPr>
        <p:txBody>
          <a:bodyPr/>
          <a:lstStyle/>
          <a:p>
            <a:pPr algn="r"/>
            <a:r>
              <a:rPr lang="es-ES" sz="3600" dirty="0" smtClean="0"/>
              <a:t>Papel </a:t>
            </a:r>
            <a:r>
              <a:rPr lang="es-ES" sz="3600" dirty="0"/>
              <a:t>de la </a:t>
            </a:r>
            <a:r>
              <a:rPr lang="es-ES" sz="3600" dirty="0" err="1" smtClean="0"/>
              <a:t>broncoscopia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y </a:t>
            </a:r>
            <a:r>
              <a:rPr lang="es-ES" sz="3600" dirty="0"/>
              <a:t>sus técnicas </a:t>
            </a:r>
            <a:r>
              <a:rPr lang="es-ES" sz="3600" dirty="0" smtClean="0"/>
              <a:t>derivadas</a:t>
            </a:r>
            <a:endParaRPr lang="es-ES" sz="36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550162" y="2852936"/>
            <a:ext cx="6747260" cy="70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 smtClean="0"/>
              <a:t>EPID COMO EXPRESIÓN DE TOXICIDAD FARMACOLÓGICA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416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170496"/>
            <a:ext cx="7200800" cy="630650"/>
          </a:xfrm>
        </p:spPr>
        <p:txBody>
          <a:bodyPr/>
          <a:lstStyle/>
          <a:p>
            <a:pPr algn="r"/>
            <a:r>
              <a:rPr lang="es-ES" dirty="0" smtClean="0"/>
              <a:t> </a:t>
            </a:r>
            <a:r>
              <a:rPr lang="es-ES" dirty="0"/>
              <a:t>LBA  </a:t>
            </a:r>
            <a:r>
              <a:rPr lang="es-ES" dirty="0" smtClean="0"/>
              <a:t>e</a:t>
            </a:r>
            <a:r>
              <a:rPr lang="es-ES" dirty="0"/>
              <a:t>n</a:t>
            </a:r>
            <a:r>
              <a:rPr lang="es-ES" dirty="0" smtClean="0"/>
              <a:t> HA . Macrófagos </a:t>
            </a:r>
            <a:r>
              <a:rPr lang="es-ES" dirty="0"/>
              <a:t>con  hemosiderina.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634549" y="6118101"/>
            <a:ext cx="8208143" cy="223489"/>
          </a:xfrm>
        </p:spPr>
        <p:txBody>
          <a:bodyPr/>
          <a:lstStyle/>
          <a:p>
            <a:r>
              <a:rPr lang="es-ES" dirty="0" err="1" smtClean="0"/>
              <a:t>Citopatología</a:t>
            </a:r>
            <a:r>
              <a:rPr lang="es-ES" dirty="0" smtClean="0"/>
              <a:t> </a:t>
            </a:r>
            <a:r>
              <a:rPr lang="es-ES" dirty="0"/>
              <a:t>Respiratoria y Pleural. J Fariña, J </a:t>
            </a:r>
            <a:r>
              <a:rPr lang="es-ES" dirty="0" err="1"/>
              <a:t>Rodriguez</a:t>
            </a:r>
            <a:r>
              <a:rPr lang="es-ES" dirty="0"/>
              <a:t>. E. Médica Panamericana 1996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9481" r="21651" b="19480"/>
          <a:stretch/>
        </p:blipFill>
        <p:spPr>
          <a:xfrm>
            <a:off x="634549" y="1031220"/>
            <a:ext cx="5976664" cy="49685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54460" y="57454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</a:t>
            </a:r>
            <a:r>
              <a:rPr lang="es-ES" dirty="0"/>
              <a:t>n</a:t>
            </a:r>
            <a:r>
              <a:rPr lang="es-ES" dirty="0" smtClean="0"/>
              <a:t>ción de </a:t>
            </a:r>
            <a:r>
              <a:rPr lang="es-ES" dirty="0" err="1" smtClean="0"/>
              <a:t>Perls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4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576064"/>
          </a:xfrm>
        </p:spPr>
        <p:txBody>
          <a:bodyPr/>
          <a:lstStyle/>
          <a:p>
            <a:pPr algn="r"/>
            <a:r>
              <a:rPr lang="es-E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Causas i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fecciosas de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eumo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s-E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i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tersticial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s-ES" sz="2100" dirty="0" smtClean="0"/>
          </a:p>
          <a:p>
            <a:pPr algn="just"/>
            <a:r>
              <a:rPr lang="es-ES" sz="2100" dirty="0" smtClean="0"/>
              <a:t>Las </a:t>
            </a:r>
            <a:r>
              <a:rPr lang="es-ES" sz="2100" b="1" dirty="0"/>
              <a:t>causas infecciosas </a:t>
            </a:r>
            <a:r>
              <a:rPr lang="es-ES" sz="2100" dirty="0"/>
              <a:t>siempre deben ser consideradas en pacientes con </a:t>
            </a:r>
            <a:r>
              <a:rPr lang="es-ES" sz="2100" b="1" dirty="0"/>
              <a:t>EPI</a:t>
            </a:r>
            <a:r>
              <a:rPr lang="es-ES" sz="2100" dirty="0"/>
              <a:t>, particularmente si están inmunocomprometidos, </a:t>
            </a:r>
            <a:r>
              <a:rPr lang="es-ES" sz="2100" dirty="0" smtClean="0"/>
              <a:t>tienen comorbilidades </a:t>
            </a:r>
            <a:r>
              <a:rPr lang="es-ES" sz="2100" dirty="0"/>
              <a:t>o están recibiendo múltiples tratamientos, porque estos pacientes </a:t>
            </a:r>
            <a:r>
              <a:rPr lang="es-ES" sz="2100" dirty="0" smtClean="0"/>
              <a:t>tiene</a:t>
            </a:r>
            <a:r>
              <a:rPr lang="es-ES" sz="2100" dirty="0"/>
              <a:t>n </a:t>
            </a:r>
            <a:r>
              <a:rPr lang="es-ES" sz="2100" dirty="0" smtClean="0"/>
              <a:t> </a:t>
            </a:r>
            <a:r>
              <a:rPr lang="es-ES" sz="2100" dirty="0"/>
              <a:t>mayor riesgo de infecciones</a:t>
            </a:r>
            <a:r>
              <a:rPr lang="es-ES" sz="2100" dirty="0" smtClean="0"/>
              <a:t>.</a:t>
            </a:r>
          </a:p>
          <a:p>
            <a:pPr algn="just"/>
            <a:endParaRPr lang="es-ES" sz="2100" dirty="0" smtClean="0"/>
          </a:p>
          <a:p>
            <a:pPr algn="just"/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es-ES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" sz="2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irus </a:t>
            </a:r>
            <a:r>
              <a:rPr lang="es-ES" sz="21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Influe</a:t>
            </a:r>
            <a:r>
              <a:rPr lang="es-ES" sz="2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 A y B, SARS CoV-2, VRS, CMV, VEB,.. ).</a:t>
            </a:r>
          </a:p>
          <a:p>
            <a:pPr algn="just"/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s-ES" sz="2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Bacterias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 Gram positivas, Gram </a:t>
            </a:r>
            <a:r>
              <a:rPr lang="es-ES" sz="2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egativas y </a:t>
            </a:r>
            <a:r>
              <a:rPr lang="es-ES" sz="21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micobacterias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sz="2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3- </a:t>
            </a:r>
            <a:r>
              <a:rPr lang="es-ES" sz="2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Hongos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(Aspergillus, P. </a:t>
            </a:r>
            <a:r>
              <a:rPr lang="es-ES" sz="21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Jirovecci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y, excepcionalmente </a:t>
            </a:r>
            <a:r>
              <a:rPr lang="es-ES" sz="21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Candida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S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s-ES" sz="2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100" dirty="0"/>
              <a:t>Muestras endoscópicas </a:t>
            </a:r>
            <a:r>
              <a:rPr lang="es-ES" sz="2100" dirty="0" smtClean="0"/>
              <a:t>del lavado </a:t>
            </a:r>
            <a:r>
              <a:rPr lang="es-ES" sz="2100" dirty="0" err="1"/>
              <a:t>broncoalveolar</a:t>
            </a:r>
            <a:r>
              <a:rPr lang="es-ES" sz="2100" dirty="0"/>
              <a:t> </a:t>
            </a:r>
            <a:r>
              <a:rPr lang="es-ES" sz="2100" dirty="0" smtClean="0"/>
              <a:t>(LBA) </a:t>
            </a:r>
            <a:r>
              <a:rPr lang="es-ES" sz="2100" dirty="0"/>
              <a:t>y </a:t>
            </a:r>
            <a:r>
              <a:rPr lang="es-ES" sz="2100" dirty="0" smtClean="0"/>
              <a:t>cepillo protegido.</a:t>
            </a:r>
          </a:p>
          <a:p>
            <a:pPr algn="just"/>
            <a:endParaRPr lang="es-ES" sz="2100" dirty="0"/>
          </a:p>
          <a:p>
            <a:pPr algn="just"/>
            <a:r>
              <a:rPr lang="es-ES" sz="2100" dirty="0" smtClean="0"/>
              <a:t>Los clínicos </a:t>
            </a:r>
            <a:r>
              <a:rPr lang="es-ES" sz="2100" dirty="0"/>
              <a:t>deben ser conscientes de </a:t>
            </a:r>
            <a:r>
              <a:rPr lang="es-ES" sz="2100" dirty="0" smtClean="0"/>
              <a:t>la </a:t>
            </a:r>
            <a:r>
              <a:rPr lang="es-ES" sz="2100" dirty="0"/>
              <a:t>sensibilidad y especificidad de cada </a:t>
            </a:r>
            <a:r>
              <a:rPr lang="es-ES" sz="2100" dirty="0" smtClean="0"/>
              <a:t>prueba, </a:t>
            </a:r>
            <a:r>
              <a:rPr lang="es-ES" sz="2100" dirty="0"/>
              <a:t>distinguir </a:t>
            </a:r>
            <a:r>
              <a:rPr lang="es-ES" sz="2100" dirty="0" smtClean="0"/>
              <a:t>una verdadera </a:t>
            </a:r>
            <a:r>
              <a:rPr lang="es-ES" sz="2100" dirty="0"/>
              <a:t>infección </a:t>
            </a:r>
            <a:r>
              <a:rPr lang="es-ES" sz="2100" dirty="0" smtClean="0"/>
              <a:t>de contaminación/colonización.</a:t>
            </a:r>
          </a:p>
          <a:p>
            <a:pPr algn="just"/>
            <a:endParaRPr lang="es-ES" sz="2600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54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504056"/>
          </a:xfrm>
        </p:spPr>
        <p:txBody>
          <a:bodyPr/>
          <a:lstStyle/>
          <a:p>
            <a:pPr algn="r"/>
            <a:r>
              <a:rPr lang="en-NZ" dirty="0"/>
              <a:t>Infectious agents responsible for ILD</a:t>
            </a:r>
            <a:r>
              <a:rPr lang="en-NZ" dirty="0" smtClean="0"/>
              <a:t>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078212"/>
            <a:ext cx="5959177" cy="4511028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7544" y="5830740"/>
            <a:ext cx="8208143" cy="359445"/>
          </a:xfrm>
        </p:spPr>
        <p:txBody>
          <a:bodyPr/>
          <a:lstStyle/>
          <a:p>
            <a:r>
              <a:rPr lang="es-ES" dirty="0" err="1"/>
              <a:t>Conte</a:t>
            </a:r>
            <a:r>
              <a:rPr lang="es-ES" dirty="0"/>
              <a:t> P, </a:t>
            </a:r>
            <a:r>
              <a:rPr lang="es-ES" dirty="0" err="1"/>
              <a:t>Ascierto</a:t>
            </a:r>
            <a:r>
              <a:rPr lang="es-ES" dirty="0"/>
              <a:t> PA, </a:t>
            </a:r>
            <a:r>
              <a:rPr lang="es-ES" dirty="0" err="1"/>
              <a:t>Patelli</a:t>
            </a:r>
            <a:r>
              <a:rPr lang="es-ES" dirty="0"/>
              <a:t> G, </a:t>
            </a:r>
            <a:r>
              <a:rPr lang="es-ES" dirty="0" err="1"/>
              <a:t>Danesi</a:t>
            </a:r>
            <a:r>
              <a:rPr lang="es-ES" dirty="0"/>
              <a:t> R, </a:t>
            </a:r>
            <a:r>
              <a:rPr lang="es-ES" dirty="0" err="1"/>
              <a:t>Vanzulli</a:t>
            </a:r>
            <a:r>
              <a:rPr lang="es-ES" dirty="0"/>
              <a:t> A, </a:t>
            </a:r>
            <a:r>
              <a:rPr lang="es-ES" dirty="0" err="1"/>
              <a:t>Sandomenico</a:t>
            </a:r>
            <a:r>
              <a:rPr lang="es-ES" dirty="0"/>
              <a:t> F, </a:t>
            </a:r>
            <a:r>
              <a:rPr lang="es-ES" dirty="0" err="1"/>
              <a:t>Tarsia</a:t>
            </a:r>
            <a:r>
              <a:rPr lang="es-ES" dirty="0"/>
              <a:t> P, </a:t>
            </a:r>
            <a:r>
              <a:rPr lang="es-ES" dirty="0" err="1"/>
              <a:t>Cattelan</a:t>
            </a:r>
            <a:r>
              <a:rPr lang="es-ES" dirty="0"/>
              <a:t> A, Comes A, De </a:t>
            </a:r>
            <a:r>
              <a:rPr lang="es-ES" dirty="0" err="1"/>
              <a:t>Laurentiis</a:t>
            </a:r>
            <a:r>
              <a:rPr lang="es-ES" dirty="0"/>
              <a:t> M, </a:t>
            </a:r>
            <a:r>
              <a:rPr lang="es-ES" dirty="0" err="1"/>
              <a:t>Falcone</a:t>
            </a:r>
            <a:r>
              <a:rPr lang="es-ES" dirty="0"/>
              <a:t> A, </a:t>
            </a:r>
            <a:r>
              <a:rPr lang="es-ES" dirty="0" err="1"/>
              <a:t>Regge</a:t>
            </a:r>
            <a:r>
              <a:rPr lang="es-ES" dirty="0"/>
              <a:t> D, </a:t>
            </a:r>
            <a:r>
              <a:rPr lang="es-ES" dirty="0" err="1"/>
              <a:t>Richeldi</a:t>
            </a:r>
            <a:r>
              <a:rPr lang="es-ES" dirty="0"/>
              <a:t> L, Siena S. </a:t>
            </a:r>
            <a:r>
              <a:rPr lang="es-ES" dirty="0" err="1"/>
              <a:t>Drug-induced</a:t>
            </a:r>
            <a:r>
              <a:rPr lang="es-ES" dirty="0"/>
              <a:t> </a:t>
            </a:r>
            <a:r>
              <a:rPr lang="es-ES" dirty="0" err="1"/>
              <a:t>interstitial</a:t>
            </a:r>
            <a:r>
              <a:rPr lang="es-ES" dirty="0"/>
              <a:t> 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/>
              <a:t>disease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cancer</a:t>
            </a:r>
            <a:r>
              <a:rPr lang="es-ES" dirty="0"/>
              <a:t> </a:t>
            </a:r>
            <a:r>
              <a:rPr lang="es-ES" dirty="0" err="1"/>
              <a:t>therapies</a:t>
            </a:r>
            <a:r>
              <a:rPr lang="es-ES" dirty="0"/>
              <a:t>: </a:t>
            </a:r>
            <a:r>
              <a:rPr lang="es-ES" dirty="0" err="1"/>
              <a:t>expert</a:t>
            </a:r>
            <a:r>
              <a:rPr lang="es-ES" dirty="0"/>
              <a:t> </a:t>
            </a:r>
            <a:r>
              <a:rPr lang="es-ES" dirty="0" err="1"/>
              <a:t>opinion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diagnosis and </a:t>
            </a:r>
            <a:r>
              <a:rPr lang="es-ES" dirty="0" err="1"/>
              <a:t>treatment</a:t>
            </a:r>
            <a:r>
              <a:rPr lang="es-ES" dirty="0"/>
              <a:t>.</a:t>
            </a:r>
            <a:r>
              <a:rPr lang="en-US" dirty="0"/>
              <a:t> 2059-7029/© 2022. Published by Elsevier Ltd on behalf of European Society for Medical Oncology.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2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55989"/>
            <a:ext cx="7200800" cy="432048"/>
          </a:xfrm>
        </p:spPr>
        <p:txBody>
          <a:bodyPr/>
          <a:lstStyle/>
          <a:p>
            <a:pPr algn="r"/>
            <a:r>
              <a:rPr lang="es-ES" dirty="0" smtClean="0"/>
              <a:t>Diagnóstico diferencial según tipo celular en el LBA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539552" y="6015606"/>
            <a:ext cx="8208143" cy="215429"/>
          </a:xfrm>
        </p:spPr>
        <p:txBody>
          <a:bodyPr/>
          <a:lstStyle/>
          <a:p>
            <a:r>
              <a:rPr lang="es-ES" i="0" dirty="0"/>
              <a:t>ERS MONOGRAPH | INTERVENTIONAL </a:t>
            </a:r>
            <a:r>
              <a:rPr lang="es-ES" i="0" dirty="0" smtClean="0"/>
              <a:t>PULMONOLOGY.</a:t>
            </a:r>
            <a:r>
              <a:rPr lang="es-ES" i="0" dirty="0"/>
              <a:t> </a:t>
            </a:r>
            <a:r>
              <a:rPr lang="es-ES" i="0" dirty="0" err="1"/>
              <a:t>Felix</a:t>
            </a:r>
            <a:r>
              <a:rPr lang="es-ES" i="0" dirty="0"/>
              <a:t> J.F. </a:t>
            </a:r>
            <a:r>
              <a:rPr lang="es-ES" i="0" dirty="0" err="1"/>
              <a:t>Herth</a:t>
            </a:r>
            <a:r>
              <a:rPr lang="es-ES" i="0" dirty="0"/>
              <a:t>, </a:t>
            </a:r>
            <a:r>
              <a:rPr lang="es-ES" i="0" dirty="0" err="1"/>
              <a:t>Pallav</a:t>
            </a:r>
            <a:r>
              <a:rPr lang="es-ES" i="0" dirty="0"/>
              <a:t> L. </a:t>
            </a:r>
            <a:r>
              <a:rPr lang="es-ES" i="0" dirty="0" err="1" smtClean="0"/>
              <a:t>Shahand</a:t>
            </a:r>
            <a:r>
              <a:rPr lang="es-ES" i="0" dirty="0" smtClean="0"/>
              <a:t> </a:t>
            </a:r>
            <a:r>
              <a:rPr lang="es-ES" i="0" dirty="0"/>
              <a:t>Daniela </a:t>
            </a:r>
            <a:r>
              <a:rPr lang="es-ES" i="0" dirty="0" err="1" smtClean="0"/>
              <a:t>Gompelmann</a:t>
            </a:r>
            <a:r>
              <a:rPr lang="es-ES" i="0" dirty="0" smtClean="0"/>
              <a:t> </a:t>
            </a:r>
            <a:r>
              <a:rPr lang="es-ES" i="0" dirty="0" err="1"/>
              <a:t>December</a:t>
            </a:r>
            <a:r>
              <a:rPr lang="es-ES" i="0" dirty="0"/>
              <a:t> 2017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24" y="1563067"/>
            <a:ext cx="7497656" cy="3731865"/>
          </a:xfrm>
          <a:prstGeom prst="rect">
            <a:avLst/>
          </a:prstGeom>
          <a:ln>
            <a:noFill/>
          </a:ln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350172" cy="90872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5508104" y="2708920"/>
            <a:ext cx="267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491880" y="3068960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364088" y="3645024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316" y="188640"/>
            <a:ext cx="7200800" cy="648072"/>
          </a:xfrm>
        </p:spPr>
        <p:txBody>
          <a:bodyPr/>
          <a:lstStyle/>
          <a:p>
            <a:pPr algn="r"/>
            <a:r>
              <a:rPr lang="es-ES" dirty="0" smtClean="0"/>
              <a:t>LBA li</a:t>
            </a:r>
            <a:r>
              <a:rPr lang="es-ES" dirty="0"/>
              <a:t>n</a:t>
            </a:r>
            <a:r>
              <a:rPr lang="es-ES" dirty="0" smtClean="0"/>
              <a:t>focitario por M. tu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dirty="0" smtClean="0"/>
              <a:t>erculosis.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95536" y="6093296"/>
            <a:ext cx="8208143" cy="359445"/>
          </a:xfrm>
        </p:spPr>
        <p:txBody>
          <a:bodyPr/>
          <a:lstStyle/>
          <a:p>
            <a:r>
              <a:rPr lang="es-ES" dirty="0" smtClean="0"/>
              <a:t>Atlas de </a:t>
            </a:r>
            <a:r>
              <a:rPr lang="es-ES" dirty="0" err="1" smtClean="0"/>
              <a:t>Bro</a:t>
            </a:r>
            <a:r>
              <a:rPr lang="es-ES" dirty="0" err="1"/>
              <a:t>n</a:t>
            </a:r>
            <a:r>
              <a:rPr lang="es-ES" dirty="0" err="1" smtClean="0"/>
              <a:t>choskopie</a:t>
            </a:r>
            <a:r>
              <a:rPr lang="es-ES" dirty="0" smtClean="0"/>
              <a:t> .Becker HD, </a:t>
            </a:r>
            <a:r>
              <a:rPr lang="es-ES" dirty="0" err="1" smtClean="0"/>
              <a:t>Kayser</a:t>
            </a:r>
            <a:r>
              <a:rPr lang="es-ES" dirty="0" smtClean="0"/>
              <a:t> K, </a:t>
            </a:r>
            <a:r>
              <a:rPr lang="es-ES" dirty="0" err="1" smtClean="0"/>
              <a:t>Schulz</a:t>
            </a:r>
            <a:r>
              <a:rPr lang="es-ES" dirty="0" smtClean="0"/>
              <a:t> V, </a:t>
            </a:r>
            <a:r>
              <a:rPr lang="es-ES" dirty="0" err="1" smtClean="0"/>
              <a:t>Thue</a:t>
            </a:r>
            <a:r>
              <a:rPr lang="es-ES" dirty="0" err="1"/>
              <a:t>n</a:t>
            </a:r>
            <a:r>
              <a:rPr lang="es-ES" dirty="0" err="1" smtClean="0"/>
              <a:t>gertal</a:t>
            </a:r>
            <a:r>
              <a:rPr lang="es-ES" dirty="0" smtClean="0"/>
              <a:t> </a:t>
            </a:r>
            <a:r>
              <a:rPr lang="es-ES" dirty="0" err="1" smtClean="0"/>
              <a:t>S,Vollhaber</a:t>
            </a:r>
            <a:r>
              <a:rPr lang="es-ES" dirty="0" smtClean="0"/>
              <a:t>. EDIKA-MED.1989.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4632" r="12201" b="26421"/>
          <a:stretch/>
        </p:blipFill>
        <p:spPr>
          <a:xfrm>
            <a:off x="4653786" y="1174397"/>
            <a:ext cx="4464496" cy="29371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5811" r="16926" b="26421"/>
          <a:stretch/>
        </p:blipFill>
        <p:spPr>
          <a:xfrm>
            <a:off x="8107" y="1174547"/>
            <a:ext cx="4679504" cy="29370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15616" y="41490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Tinción azul de metileno.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220072" y="4158275"/>
            <a:ext cx="372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BAAR co</a:t>
            </a:r>
            <a:r>
              <a:rPr lang="es-ES" dirty="0"/>
              <a:t>n</a:t>
            </a:r>
            <a:r>
              <a:rPr lang="es-ES" dirty="0" smtClean="0"/>
              <a:t> tinció</a:t>
            </a:r>
            <a:r>
              <a:rPr lang="es-ES" dirty="0"/>
              <a:t>n</a:t>
            </a:r>
            <a:r>
              <a:rPr lang="es-ES" dirty="0" smtClean="0"/>
              <a:t> de </a:t>
            </a:r>
            <a:r>
              <a:rPr lang="es-ES" dirty="0" err="1" smtClean="0"/>
              <a:t>Ziehl-Neelsen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8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LBA  co</a:t>
            </a:r>
            <a:r>
              <a:rPr lang="es-ES" dirty="0"/>
              <a:t>n</a:t>
            </a:r>
            <a:r>
              <a:rPr lang="es-ES" dirty="0" smtClean="0"/>
              <a:t> infecció</a:t>
            </a:r>
            <a:r>
              <a:rPr lang="es-ES" dirty="0"/>
              <a:t>n</a:t>
            </a:r>
            <a:r>
              <a:rPr lang="es-ES" dirty="0" smtClean="0"/>
              <a:t> por P. </a:t>
            </a:r>
            <a:r>
              <a:rPr lang="es-ES" dirty="0" err="1" smtClean="0"/>
              <a:t>Jirovecci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707904" y="6093296"/>
            <a:ext cx="4968551" cy="360040"/>
          </a:xfrm>
        </p:spPr>
        <p:txBody>
          <a:bodyPr/>
          <a:lstStyle/>
          <a:p>
            <a:r>
              <a:rPr lang="es-ES" dirty="0" smtClean="0"/>
              <a:t> Esquemas clínico-visuales e</a:t>
            </a:r>
            <a:r>
              <a:rPr lang="es-ES" dirty="0"/>
              <a:t>n</a:t>
            </a:r>
            <a:r>
              <a:rPr lang="es-ES" dirty="0" smtClean="0"/>
              <a:t> </a:t>
            </a:r>
            <a:r>
              <a:rPr lang="es-ES" dirty="0" err="1"/>
              <a:t>N</a:t>
            </a:r>
            <a:r>
              <a:rPr lang="es-ES" dirty="0" err="1" smtClean="0"/>
              <a:t>eumologia</a:t>
            </a:r>
            <a:r>
              <a:rPr lang="es-ES" dirty="0" smtClean="0"/>
              <a:t>. J </a:t>
            </a:r>
            <a:r>
              <a:rPr lang="es-ES" dirty="0" err="1"/>
              <a:t>R</a:t>
            </a:r>
            <a:r>
              <a:rPr lang="es-ES" dirty="0" err="1" smtClean="0"/>
              <a:t>uiz,J</a:t>
            </a:r>
            <a:r>
              <a:rPr lang="es-ES" dirty="0" smtClean="0"/>
              <a:t> </a:t>
            </a:r>
            <a:r>
              <a:rPr lang="es-ES" dirty="0" err="1" smtClean="0"/>
              <a:t>Roig,J</a:t>
            </a:r>
            <a:r>
              <a:rPr lang="es-ES" dirty="0" smtClean="0"/>
              <a:t> </a:t>
            </a:r>
            <a:r>
              <a:rPr lang="es-ES" dirty="0" err="1" smtClean="0"/>
              <a:t>Morera.Edicio</a:t>
            </a:r>
            <a:r>
              <a:rPr lang="es-ES" dirty="0" err="1"/>
              <a:t>n</a:t>
            </a:r>
            <a:r>
              <a:rPr lang="es-ES" dirty="0" err="1" smtClean="0"/>
              <a:t>es</a:t>
            </a:r>
            <a:r>
              <a:rPr lang="es-ES" dirty="0" smtClean="0"/>
              <a:t> </a:t>
            </a:r>
            <a:r>
              <a:rPr lang="es-ES" dirty="0" err="1" smtClean="0"/>
              <a:t>Doyma</a:t>
            </a:r>
            <a:r>
              <a:rPr lang="es-ES" dirty="0" smtClean="0"/>
              <a:t>-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905" r="2125" b="21567"/>
          <a:stretch/>
        </p:blipFill>
        <p:spPr>
          <a:xfrm>
            <a:off x="0" y="873929"/>
            <a:ext cx="4527593" cy="29853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919" r="12201" b="6500"/>
          <a:stretch/>
        </p:blipFill>
        <p:spPr>
          <a:xfrm>
            <a:off x="0" y="3806789"/>
            <a:ext cx="3707904" cy="25639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17726" r="14301" b="16323"/>
          <a:stretch/>
        </p:blipFill>
        <p:spPr>
          <a:xfrm>
            <a:off x="4499992" y="873929"/>
            <a:ext cx="4644008" cy="293286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11959" y="446866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Quistes de </a:t>
            </a:r>
            <a:r>
              <a:rPr lang="es-ES" dirty="0" err="1" smtClean="0"/>
              <a:t>P.Jirovecci</a:t>
            </a:r>
            <a:r>
              <a:rPr lang="es-ES" dirty="0" smtClean="0"/>
              <a:t> co</a:t>
            </a:r>
            <a:r>
              <a:rPr lang="es-ES" dirty="0"/>
              <a:t>n</a:t>
            </a:r>
            <a:r>
              <a:rPr lang="es-ES" dirty="0" smtClean="0"/>
              <a:t> tinció</a:t>
            </a:r>
            <a:r>
              <a:rPr lang="es-ES" dirty="0"/>
              <a:t>n</a:t>
            </a:r>
            <a:r>
              <a:rPr lang="es-ES" dirty="0" smtClean="0"/>
              <a:t> de </a:t>
            </a:r>
            <a:r>
              <a:rPr lang="es-ES" dirty="0" err="1" smtClean="0"/>
              <a:t>metamina</a:t>
            </a:r>
            <a:r>
              <a:rPr lang="es-ES" dirty="0" smtClean="0"/>
              <a:t>-</a:t>
            </a:r>
            <a:r>
              <a:rPr lang="es-ES" dirty="0"/>
              <a:t>n</a:t>
            </a:r>
            <a:r>
              <a:rPr lang="es-ES" dirty="0" smtClean="0"/>
              <a:t>itrato de plata de </a:t>
            </a:r>
            <a:r>
              <a:rPr lang="es-ES" dirty="0" err="1" smtClean="0"/>
              <a:t>Gomori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4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LBA  infeccioso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5472608" y="5990819"/>
            <a:ext cx="3521713" cy="143421"/>
          </a:xfrm>
        </p:spPr>
        <p:txBody>
          <a:bodyPr/>
          <a:lstStyle/>
          <a:p>
            <a:pPr algn="r"/>
            <a:r>
              <a:rPr lang="es-ES" dirty="0" err="1" smtClean="0"/>
              <a:t>Citopatología</a:t>
            </a:r>
            <a:r>
              <a:rPr lang="es-ES" dirty="0" smtClean="0"/>
              <a:t> Respiratoria y Pleural. J Fariña, J </a:t>
            </a:r>
            <a:r>
              <a:rPr lang="es-ES" dirty="0" err="1" smtClean="0"/>
              <a:t>Rodriguez</a:t>
            </a:r>
            <a:r>
              <a:rPr lang="es-ES" dirty="0" smtClean="0"/>
              <a:t>. E. </a:t>
            </a:r>
            <a:r>
              <a:rPr lang="es-ES" dirty="0"/>
              <a:t>Médica </a:t>
            </a:r>
            <a:r>
              <a:rPr lang="es-ES" dirty="0" smtClean="0"/>
              <a:t>Panamerica</a:t>
            </a:r>
            <a:r>
              <a:rPr lang="es-ES" dirty="0"/>
              <a:t>n</a:t>
            </a:r>
            <a:r>
              <a:rPr lang="es-ES" dirty="0" smtClean="0"/>
              <a:t>a 1996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3517" r="10100" b="26145"/>
          <a:stretch/>
        </p:blipFill>
        <p:spPr>
          <a:xfrm>
            <a:off x="0" y="861981"/>
            <a:ext cx="5472608" cy="29270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3278" r="16401" b="26421"/>
          <a:stretch/>
        </p:blipFill>
        <p:spPr>
          <a:xfrm>
            <a:off x="0" y="3789040"/>
            <a:ext cx="5488216" cy="25922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70375" y="2483604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Aspergillus co</a:t>
            </a:r>
            <a:r>
              <a:rPr lang="es-ES" dirty="0"/>
              <a:t>n</a:t>
            </a:r>
            <a:r>
              <a:rPr lang="es-ES" dirty="0" smtClean="0"/>
              <a:t> téc</a:t>
            </a:r>
            <a:r>
              <a:rPr lang="es-ES" dirty="0"/>
              <a:t>n</a:t>
            </a:r>
            <a:r>
              <a:rPr lang="es-ES" dirty="0" smtClean="0"/>
              <a:t>ica de plata.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796136" y="4869160"/>
            <a:ext cx="221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HE. Inclusión de CMV.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7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2" y="220607"/>
            <a:ext cx="8424936" cy="504056"/>
          </a:xfrm>
        </p:spPr>
        <p:txBody>
          <a:bodyPr/>
          <a:lstStyle/>
          <a:p>
            <a:pPr algn="r"/>
            <a:r>
              <a:rPr lang="es-ES" dirty="0"/>
              <a:t>Muestras endoscópicas microbiológicas. Cepillo </a:t>
            </a:r>
            <a:r>
              <a:rPr lang="es-ES" dirty="0" err="1"/>
              <a:t>telescopado</a:t>
            </a:r>
            <a:r>
              <a:rPr lang="es-ES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968" y="1268760"/>
            <a:ext cx="8218487" cy="4536504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Forma de  </a:t>
            </a:r>
            <a:r>
              <a:rPr lang="es-ES" sz="1800" dirty="0"/>
              <a:t>obtener muestras microbiológicas del árbol bronquial </a:t>
            </a:r>
            <a:r>
              <a:rPr lang="es-ES" sz="1800" dirty="0" smtClean="0"/>
              <a:t> distal sin </a:t>
            </a:r>
            <a:r>
              <a:rPr lang="es-ES" sz="1800" dirty="0"/>
              <a:t>contaminación de las vías respiratorias superiores o el </a:t>
            </a:r>
            <a:r>
              <a:rPr lang="es-ES" sz="1800" dirty="0" smtClean="0"/>
              <a:t>broncoscopio</a:t>
            </a:r>
            <a:r>
              <a:rPr lang="es-ES" sz="1800" dirty="0"/>
              <a:t> </a:t>
            </a:r>
            <a:r>
              <a:rPr lang="es-ES" sz="1800" dirty="0" smtClean="0"/>
              <a:t>es el </a:t>
            </a:r>
            <a:r>
              <a:rPr lang="es-ES" sz="1800" b="1" dirty="0" smtClean="0"/>
              <a:t>cepillo protegido o </a:t>
            </a:r>
            <a:r>
              <a:rPr lang="es-ES" sz="1800" b="1" dirty="0" err="1" smtClean="0"/>
              <a:t>telescopado</a:t>
            </a:r>
            <a:r>
              <a:rPr lang="es-ES" sz="1800" dirty="0" smtClean="0"/>
              <a:t> </a:t>
            </a:r>
            <a:r>
              <a:rPr lang="es-ES" sz="1800" dirty="0"/>
              <a:t>de doble luz con oclusión distal </a:t>
            </a:r>
            <a:r>
              <a:rPr lang="es-ES" sz="1800" dirty="0" smtClean="0"/>
              <a:t>.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1800" dirty="0"/>
              <a:t>Es una técnica sencilla, rápida y bien tolerada que no prolonga en exceso la exploración y que, tomando medidas estériles de manipulación, puede orientarnos sobre la etiología de </a:t>
            </a:r>
            <a:r>
              <a:rPr lang="es-ES" sz="1800" dirty="0" smtClean="0"/>
              <a:t>una infección.</a:t>
            </a:r>
          </a:p>
          <a:p>
            <a:pPr marL="0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 </a:t>
            </a:r>
            <a:r>
              <a:rPr lang="es-ES" sz="1800" dirty="0"/>
              <a:t>La muestra se procesa para su cultivo cuantitativo, considerándolo positivo o como posible etiología de la infección cuando supera las 10</a:t>
            </a:r>
            <a:r>
              <a:rPr lang="es-ES" sz="1800" baseline="30000" dirty="0"/>
              <a:t>3</a:t>
            </a:r>
            <a:r>
              <a:rPr lang="es-ES" sz="1800" dirty="0"/>
              <a:t> UFC/ml o se observan microorganismos intracelulares</a:t>
            </a:r>
            <a:r>
              <a:rPr lang="es-ES" sz="1800" dirty="0" smtClean="0"/>
              <a:t>.</a:t>
            </a:r>
            <a:r>
              <a:rPr lang="es-ES" sz="1800" dirty="0"/>
              <a:t> </a:t>
            </a:r>
            <a:endParaRPr lang="es-ES" sz="1800" dirty="0" smtClean="0"/>
          </a:p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No </a:t>
            </a:r>
            <a:r>
              <a:rPr lang="es-ES" sz="1800" dirty="0"/>
              <a:t>indicado </a:t>
            </a:r>
            <a:r>
              <a:rPr lang="es-ES" sz="1800" dirty="0" smtClean="0"/>
              <a:t>e</a:t>
            </a:r>
            <a:r>
              <a:rPr lang="es-ES" sz="1800" dirty="0"/>
              <a:t>n</a:t>
            </a:r>
            <a:r>
              <a:rPr lang="es-ES" sz="1800" dirty="0" smtClean="0"/>
              <a:t> </a:t>
            </a:r>
            <a:r>
              <a:rPr lang="es-ES" sz="1800" dirty="0"/>
              <a:t>la búsqueda </a:t>
            </a:r>
            <a:r>
              <a:rPr lang="es-ES" sz="1800" dirty="0" smtClean="0"/>
              <a:t>de </a:t>
            </a:r>
            <a:r>
              <a:rPr lang="es-ES" sz="1800" dirty="0"/>
              <a:t>microorganismos no </a:t>
            </a:r>
            <a:r>
              <a:rPr lang="es-ES" sz="1800" dirty="0" smtClean="0"/>
              <a:t>saprófitos (</a:t>
            </a:r>
            <a:r>
              <a:rPr lang="es-ES" sz="1800" i="1" dirty="0" err="1" smtClean="0"/>
              <a:t>Legionella</a:t>
            </a:r>
            <a:r>
              <a:rPr lang="es-ES" sz="1800" dirty="0"/>
              <a:t> </a:t>
            </a:r>
            <a:r>
              <a:rPr lang="es-ES" sz="1800" dirty="0" err="1"/>
              <a:t>spp</a:t>
            </a:r>
            <a:r>
              <a:rPr lang="es-ES" sz="1800" dirty="0" smtClean="0"/>
              <a:t>., </a:t>
            </a:r>
            <a:r>
              <a:rPr lang="es-ES" sz="1800" i="1" dirty="0" err="1" smtClean="0"/>
              <a:t>P.Jirovecci</a:t>
            </a:r>
            <a:r>
              <a:rPr lang="es-ES" sz="1800" dirty="0"/>
              <a:t> o el </a:t>
            </a:r>
            <a:r>
              <a:rPr lang="es-ES" sz="1800" i="1" dirty="0" smtClean="0"/>
              <a:t>M. tuberculosis),</a:t>
            </a:r>
            <a:r>
              <a:rPr lang="es-ES" sz="1800" dirty="0"/>
              <a:t> en los que </a:t>
            </a:r>
            <a:r>
              <a:rPr lang="es-ES" sz="1800" dirty="0" smtClean="0"/>
              <a:t>el </a:t>
            </a:r>
            <a:r>
              <a:rPr lang="es-ES" sz="1800" dirty="0"/>
              <a:t>BAS o </a:t>
            </a:r>
            <a:r>
              <a:rPr lang="es-ES" sz="1800" dirty="0" smtClean="0"/>
              <a:t> LBA </a:t>
            </a:r>
            <a:r>
              <a:rPr lang="es-ES" sz="1800" dirty="0"/>
              <a:t>suelen ser suficientes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44334" y="6173851"/>
            <a:ext cx="8208143" cy="71413"/>
          </a:xfrm>
        </p:spPr>
        <p:txBody>
          <a:bodyPr/>
          <a:lstStyle/>
          <a:p>
            <a:r>
              <a:rPr lang="es-ES" dirty="0"/>
              <a:t>M. Haro </a:t>
            </a:r>
            <a:r>
              <a:rPr lang="es-ES" dirty="0" err="1"/>
              <a:t>Estarriol</a:t>
            </a:r>
            <a:r>
              <a:rPr lang="es-ES" dirty="0"/>
              <a:t>, M. Rubio </a:t>
            </a:r>
            <a:r>
              <a:rPr lang="es-ES" dirty="0" err="1"/>
              <a:t>Goday</a:t>
            </a:r>
            <a:r>
              <a:rPr lang="es-ES" dirty="0"/>
              <a:t>  y M.T. </a:t>
            </a:r>
            <a:r>
              <a:rPr lang="es-ES" dirty="0" err="1"/>
              <a:t>Casamitja</a:t>
            </a:r>
            <a:r>
              <a:rPr lang="es-ES" dirty="0"/>
              <a:t> </a:t>
            </a:r>
            <a:r>
              <a:rPr lang="es-ES" dirty="0" err="1"/>
              <a:t>Sot</a:t>
            </a:r>
            <a:r>
              <a:rPr lang="es-ES" dirty="0"/>
              <a:t> .</a:t>
            </a:r>
            <a:r>
              <a:rPr lang="es-ES" i="0" dirty="0"/>
              <a:t>Avances en </a:t>
            </a:r>
            <a:r>
              <a:rPr lang="es-ES" i="0" dirty="0" err="1" smtClean="0"/>
              <a:t>broncoscopia</a:t>
            </a:r>
            <a:r>
              <a:rPr lang="es-ES" i="0" dirty="0" smtClean="0"/>
              <a:t>. </a:t>
            </a:r>
            <a:r>
              <a:rPr lang="es-ES" dirty="0" err="1"/>
              <a:t>Med</a:t>
            </a:r>
            <a:r>
              <a:rPr lang="es-ES" dirty="0"/>
              <a:t> Integral 2002;39(6):274-86 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69"/>
            <a:ext cx="1835696" cy="8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828" y="171596"/>
            <a:ext cx="7200800" cy="579520"/>
          </a:xfrm>
        </p:spPr>
        <p:txBody>
          <a:bodyPr/>
          <a:lstStyle/>
          <a:p>
            <a:pPr algn="r"/>
            <a:r>
              <a:rPr lang="es-ES" dirty="0"/>
              <a:t>Muestras endoscópicas microbiológicas. Cepillo </a:t>
            </a:r>
            <a:r>
              <a:rPr lang="es-ES" dirty="0" err="1"/>
              <a:t>telescopado</a:t>
            </a:r>
            <a:r>
              <a:rPr lang="es-ES" dirty="0"/>
              <a:t>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607986"/>
            <a:ext cx="6305550" cy="33909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105870"/>
            <a:ext cx="1538089" cy="359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968186"/>
            <a:ext cx="5799788" cy="16679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4" y="1019160"/>
            <a:ext cx="2987158" cy="15195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469"/>
            <a:ext cx="1835696" cy="8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504056"/>
          </a:xfrm>
        </p:spPr>
        <p:txBody>
          <a:bodyPr/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dirty="0" smtClean="0"/>
              <a:t>i</a:t>
            </a:r>
            <a:r>
              <a:rPr lang="es-ES" dirty="0"/>
              <a:t>opsia pulmonar en </a:t>
            </a:r>
            <a:r>
              <a:rPr lang="es-ES" dirty="0" smtClean="0"/>
              <a:t>EPI-IF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312" y="980729"/>
            <a:ext cx="8218487" cy="37444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ES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diagnóstico de 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EPI-IF rara 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vez requiere 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confirmación histológica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dirty="0"/>
          </a:p>
          <a:p>
            <a:pPr algn="just"/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biopsia, ya sea durante la </a:t>
            </a:r>
            <a:r>
              <a:rPr lang="es-ES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broncoscopia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800" dirty="0" smtClean="0"/>
              <a:t>B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" sz="1800" dirty="0" smtClean="0"/>
              <a:t>B/</a:t>
            </a:r>
            <a:r>
              <a:rPr lang="es-ES" sz="1800" dirty="0" err="1" smtClean="0"/>
              <a:t>crio</a:t>
            </a:r>
            <a:r>
              <a:rPr lang="es-ES" sz="1800" dirty="0" err="1"/>
              <a:t>B</a:t>
            </a:r>
            <a:r>
              <a:rPr lang="es-E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" sz="1800" dirty="0" err="1"/>
              <a:t>B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o cirugía (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preferiblemente por VATS) </a:t>
            </a:r>
            <a:r>
              <a:rPr lang="es-ES" sz="1800" dirty="0"/>
              <a:t>s</a:t>
            </a:r>
            <a:r>
              <a:rPr lang="es-ES" sz="1800" dirty="0" smtClean="0"/>
              <a:t>e </a:t>
            </a:r>
            <a:r>
              <a:rPr lang="es-ES" sz="1800" dirty="0"/>
              <a:t>debe </a:t>
            </a:r>
            <a:r>
              <a:rPr lang="es-ES" sz="1800" dirty="0" smtClean="0"/>
              <a:t>restringir </a:t>
            </a:r>
            <a:r>
              <a:rPr lang="es-ES" sz="1800" dirty="0"/>
              <a:t>a casos muy </a:t>
            </a:r>
            <a:r>
              <a:rPr lang="es-ES" sz="1800" dirty="0" smtClean="0"/>
              <a:t>seleccionados,  aquellos que vayan </a:t>
            </a:r>
            <a:r>
              <a:rPr lang="es-ES" sz="1800" dirty="0"/>
              <a:t>a implicar  cambios en la </a:t>
            </a:r>
            <a:r>
              <a:rPr lang="es-ES" sz="1800" dirty="0" smtClean="0"/>
              <a:t>terapia.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Los </a:t>
            </a:r>
            <a:r>
              <a:rPr lang="es-ES" sz="1800" dirty="0"/>
              <a:t>hallazgos histopatológicos  relacionado  con enfermedad por drogas no son 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específicos </a:t>
            </a:r>
            <a:r>
              <a:rPr lang="es-ES" sz="1800" dirty="0"/>
              <a:t>n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 </a:t>
            </a:r>
            <a:r>
              <a:rPr lang="es-ES" sz="1800" dirty="0" smtClean="0"/>
              <a:t>patognomónicos. </a:t>
            </a:r>
          </a:p>
          <a:p>
            <a:pPr algn="just"/>
            <a:endParaRPr lang="es-E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EPI-IF puede prese</a:t>
            </a:r>
            <a:r>
              <a:rPr lang="es-ES" sz="1800" dirty="0"/>
              <a:t>n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tar 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últiples patro</a:t>
            </a:r>
            <a:r>
              <a:rPr lang="es-ES" sz="1800" dirty="0"/>
              <a:t>n</a:t>
            </a:r>
            <a:r>
              <a:rPr lang="es-E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  histológicos, </a:t>
            </a:r>
            <a:r>
              <a:rPr lang="es-ES" sz="1800" dirty="0" smtClean="0"/>
              <a:t> </a:t>
            </a:r>
            <a:r>
              <a:rPr lang="es-ES" sz="1800" dirty="0"/>
              <a:t>y cada medicamento puede  estar relacionado con más de un patrón</a:t>
            </a:r>
            <a:r>
              <a:rPr lang="es-ES" sz="1800" dirty="0" smtClean="0"/>
              <a:t>.</a:t>
            </a:r>
            <a:endParaRPr lang="es-ES" dirty="0" smtClean="0"/>
          </a:p>
          <a:p>
            <a:endParaRPr lang="es-ES" dirty="0"/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8312" y="5805264"/>
            <a:ext cx="8208143" cy="359445"/>
          </a:xfrm>
        </p:spPr>
        <p:txBody>
          <a:bodyPr/>
          <a:lstStyle/>
          <a:p>
            <a:r>
              <a:rPr lang="es-ES" i="0" dirty="0"/>
              <a:t> </a:t>
            </a:r>
            <a:r>
              <a:rPr lang="es-ES" i="0" dirty="0" err="1"/>
              <a:t>Pathologic</a:t>
            </a:r>
            <a:r>
              <a:rPr lang="es-ES" i="0" dirty="0"/>
              <a:t> </a:t>
            </a:r>
            <a:r>
              <a:rPr lang="es-ES" i="0" dirty="0" err="1"/>
              <a:t>characteristics</a:t>
            </a:r>
            <a:r>
              <a:rPr lang="es-ES" i="0" dirty="0"/>
              <a:t> of </a:t>
            </a:r>
            <a:r>
              <a:rPr lang="es-ES" i="0" dirty="0" err="1"/>
              <a:t>drug-induced</a:t>
            </a:r>
            <a:r>
              <a:rPr lang="es-ES" i="0" dirty="0"/>
              <a:t> </a:t>
            </a:r>
            <a:r>
              <a:rPr lang="es-ES" i="0" dirty="0" err="1"/>
              <a:t>lung</a:t>
            </a:r>
            <a:r>
              <a:rPr lang="es-ES" i="0" dirty="0"/>
              <a:t> </a:t>
            </a:r>
            <a:r>
              <a:rPr lang="es-ES" i="0" dirty="0" err="1"/>
              <a:t>disease</a:t>
            </a:r>
            <a:r>
              <a:rPr lang="es-ES" i="0" dirty="0"/>
              <a:t>. </a:t>
            </a:r>
            <a:r>
              <a:rPr lang="es-ES" i="0" dirty="0" err="1"/>
              <a:t>Flieder</a:t>
            </a:r>
            <a:r>
              <a:rPr lang="es-ES" i="0" dirty="0"/>
              <a:t> DB, </a:t>
            </a:r>
            <a:r>
              <a:rPr lang="es-ES" i="0" dirty="0" err="1"/>
              <a:t>Travis</a:t>
            </a:r>
            <a:r>
              <a:rPr lang="es-ES" i="0" dirty="0"/>
              <a:t> WD, </a:t>
            </a:r>
            <a:r>
              <a:rPr lang="es-ES" i="0" dirty="0" err="1"/>
              <a:t>Clin</a:t>
            </a:r>
            <a:r>
              <a:rPr lang="es-ES" i="0" dirty="0"/>
              <a:t> </a:t>
            </a:r>
            <a:r>
              <a:rPr lang="es-ES" i="0" dirty="0" err="1"/>
              <a:t>Chest</a:t>
            </a:r>
            <a:r>
              <a:rPr lang="es-ES" i="0" dirty="0"/>
              <a:t> </a:t>
            </a:r>
            <a:r>
              <a:rPr lang="es-ES" i="0" dirty="0" err="1"/>
              <a:t>Med</a:t>
            </a:r>
            <a:r>
              <a:rPr lang="es-ES" i="0" dirty="0"/>
              <a:t> 2004;25:37</a:t>
            </a:r>
          </a:p>
          <a:p>
            <a:r>
              <a:rPr lang="es-ES" i="0" dirty="0"/>
              <a:t> </a:t>
            </a:r>
            <a:r>
              <a:rPr lang="es-ES" i="0" dirty="0" err="1"/>
              <a:t>Drug-induced</a:t>
            </a:r>
            <a:r>
              <a:rPr lang="es-ES" i="0" dirty="0"/>
              <a:t> </a:t>
            </a:r>
            <a:r>
              <a:rPr lang="es-ES" i="0" dirty="0" err="1"/>
              <a:t>interstitial</a:t>
            </a:r>
            <a:r>
              <a:rPr lang="es-ES" i="0" dirty="0"/>
              <a:t> </a:t>
            </a:r>
            <a:r>
              <a:rPr lang="es-ES" i="0" dirty="0" err="1"/>
              <a:t>lung</a:t>
            </a:r>
            <a:r>
              <a:rPr lang="es-ES" i="0" dirty="0"/>
              <a:t> </a:t>
            </a:r>
            <a:r>
              <a:rPr lang="es-ES" i="0" dirty="0" err="1"/>
              <a:t>disease</a:t>
            </a:r>
            <a:r>
              <a:rPr lang="es-ES" i="0" dirty="0"/>
              <a:t>: a </a:t>
            </a:r>
            <a:r>
              <a:rPr lang="es-ES" i="0" dirty="0" err="1"/>
              <a:t>systematic</a:t>
            </a:r>
            <a:r>
              <a:rPr lang="es-ES" i="0" dirty="0"/>
              <a:t> </a:t>
            </a:r>
            <a:r>
              <a:rPr lang="es-ES" i="0" dirty="0" err="1"/>
              <a:t>review</a:t>
            </a:r>
            <a:r>
              <a:rPr lang="es-ES" i="0" dirty="0"/>
              <a:t>.  </a:t>
            </a:r>
            <a:r>
              <a:rPr lang="es-ES" i="0" dirty="0" err="1"/>
              <a:t>Skeoch</a:t>
            </a:r>
            <a:r>
              <a:rPr lang="es-ES" i="0" dirty="0"/>
              <a:t> S, </a:t>
            </a:r>
            <a:r>
              <a:rPr lang="es-ES" i="0" dirty="0" err="1"/>
              <a:t>Weatherley</a:t>
            </a:r>
            <a:r>
              <a:rPr lang="es-ES" i="0" dirty="0"/>
              <a:t> N, Swift AJ, et al. J </a:t>
            </a:r>
            <a:r>
              <a:rPr lang="es-ES" i="0" dirty="0" err="1"/>
              <a:t>Clin</a:t>
            </a:r>
            <a:r>
              <a:rPr lang="es-ES" i="0" dirty="0"/>
              <a:t> </a:t>
            </a:r>
            <a:r>
              <a:rPr lang="es-ES" i="0" dirty="0" err="1"/>
              <a:t>Med</a:t>
            </a:r>
            <a:r>
              <a:rPr lang="es-ES" i="0" dirty="0"/>
              <a:t> 2018; 7: E356</a:t>
            </a:r>
            <a:r>
              <a:rPr lang="es-ES" i="0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 err="1"/>
              <a:t>Drug-induced</a:t>
            </a:r>
            <a:r>
              <a:rPr lang="es-ES" dirty="0"/>
              <a:t> </a:t>
            </a:r>
            <a:r>
              <a:rPr lang="es-ES" dirty="0" err="1"/>
              <a:t>interstitial</a:t>
            </a:r>
            <a:r>
              <a:rPr lang="es-ES" dirty="0"/>
              <a:t> 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 smtClean="0"/>
              <a:t>disease</a:t>
            </a:r>
            <a:r>
              <a:rPr lang="es-ES" dirty="0"/>
              <a:t> </a:t>
            </a:r>
            <a:r>
              <a:rPr lang="es-ES" dirty="0" err="1"/>
              <a:t>Spagnolo</a:t>
            </a:r>
            <a:r>
              <a:rPr lang="es-ES" dirty="0"/>
              <a:t> P, </a:t>
            </a:r>
            <a:r>
              <a:rPr lang="es-ES" dirty="0" err="1"/>
              <a:t>Bonniaud</a:t>
            </a:r>
            <a:r>
              <a:rPr lang="es-ES" dirty="0"/>
              <a:t> P, </a:t>
            </a:r>
            <a:r>
              <a:rPr lang="es-ES" dirty="0" err="1"/>
              <a:t>Rossi</a:t>
            </a:r>
            <a:r>
              <a:rPr lang="es-ES" dirty="0"/>
              <a:t> G, et al.</a:t>
            </a:r>
            <a:r>
              <a:rPr lang="es-ES" dirty="0" smtClean="0"/>
              <a:t>. </a:t>
            </a:r>
            <a:r>
              <a:rPr lang="es-ES" dirty="0" err="1"/>
              <a:t>Eur</a:t>
            </a:r>
            <a:r>
              <a:rPr lang="es-ES" dirty="0"/>
              <a:t> </a:t>
            </a:r>
            <a:r>
              <a:rPr lang="es-ES" dirty="0" err="1"/>
              <a:t>Respir</a:t>
            </a:r>
            <a:r>
              <a:rPr lang="es-ES" dirty="0"/>
              <a:t> J 2022; 60: 2102776.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9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6912768" cy="2736304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Introducción.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Papel de la </a:t>
            </a:r>
            <a:r>
              <a:rPr lang="es-ES" dirty="0" err="1" smtClean="0"/>
              <a:t>broncoscopia</a:t>
            </a:r>
            <a:r>
              <a:rPr lang="es-ES" dirty="0" smtClean="0"/>
              <a:t> en el  diagnóstico de EPI-IF: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- LBA. </a:t>
            </a:r>
            <a:r>
              <a:rPr lang="es-ES" sz="2000" dirty="0" smtClean="0"/>
              <a:t> 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dirty="0" smtClean="0"/>
              <a:t> - Cepillo protegido.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- Biopsia pulmonar.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2000" dirty="0" smtClean="0"/>
              <a:t>LBA e</a:t>
            </a:r>
            <a:r>
              <a:rPr lang="es-ES" sz="2000" dirty="0"/>
              <a:t>n</a:t>
            </a:r>
            <a:r>
              <a:rPr lang="es-ES" sz="2000" dirty="0" smtClean="0"/>
              <a:t> neumo</a:t>
            </a:r>
            <a:r>
              <a:rPr lang="es-ES" sz="2000" dirty="0"/>
              <a:t>n</a:t>
            </a:r>
            <a:r>
              <a:rPr lang="es-ES" sz="2000" dirty="0" smtClean="0"/>
              <a:t>itis por </a:t>
            </a:r>
            <a:r>
              <a:rPr lang="es-ES" sz="2000" dirty="0" err="1" smtClean="0"/>
              <a:t>Amiodaro</a:t>
            </a:r>
            <a:r>
              <a:rPr lang="es-ES" sz="2000" dirty="0" err="1"/>
              <a:t>n</a:t>
            </a:r>
            <a:r>
              <a:rPr lang="es-ES" sz="2000" dirty="0" err="1" smtClean="0"/>
              <a:t>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Conclusiones. 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0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504056"/>
          </a:xfrm>
        </p:spPr>
        <p:txBody>
          <a:bodyPr/>
          <a:lstStyle/>
          <a:p>
            <a:pPr algn="r"/>
            <a:r>
              <a:rPr lang="es-ES" dirty="0" smtClean="0"/>
              <a:t>Patro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 smtClean="0"/>
              <a:t>es histológicos 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 smtClean="0"/>
              <a:t> EPI-IF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err="1"/>
              <a:t>Spagnolo</a:t>
            </a:r>
            <a:r>
              <a:rPr lang="es-ES" dirty="0"/>
              <a:t> P, </a:t>
            </a:r>
            <a:r>
              <a:rPr lang="es-ES" dirty="0" err="1"/>
              <a:t>Bonniaud</a:t>
            </a:r>
            <a:r>
              <a:rPr lang="es-ES" dirty="0"/>
              <a:t> P, </a:t>
            </a:r>
            <a:r>
              <a:rPr lang="es-ES" dirty="0" err="1"/>
              <a:t>Rossi</a:t>
            </a:r>
            <a:r>
              <a:rPr lang="es-ES" dirty="0"/>
              <a:t> G, et al. </a:t>
            </a:r>
            <a:r>
              <a:rPr lang="es-ES" dirty="0" err="1"/>
              <a:t>Drug-induced</a:t>
            </a:r>
            <a:r>
              <a:rPr lang="es-ES" dirty="0"/>
              <a:t> </a:t>
            </a:r>
            <a:r>
              <a:rPr lang="es-ES" dirty="0" err="1"/>
              <a:t>interstitial</a:t>
            </a:r>
            <a:r>
              <a:rPr lang="es-ES" dirty="0"/>
              <a:t> 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/>
              <a:t>disease</a:t>
            </a:r>
            <a:r>
              <a:rPr lang="es-ES" dirty="0"/>
              <a:t>. </a:t>
            </a:r>
            <a:r>
              <a:rPr lang="es-ES" dirty="0" err="1"/>
              <a:t>Eur</a:t>
            </a:r>
            <a:r>
              <a:rPr lang="es-ES" dirty="0"/>
              <a:t> </a:t>
            </a:r>
            <a:r>
              <a:rPr lang="es-ES" dirty="0" err="1"/>
              <a:t>Respir</a:t>
            </a:r>
            <a:r>
              <a:rPr lang="es-ES" dirty="0"/>
              <a:t> J 2022; 60: 2102776.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60748"/>
            <a:ext cx="62057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522354"/>
          </a:xfrm>
        </p:spPr>
        <p:txBody>
          <a:bodyPr/>
          <a:lstStyle/>
          <a:p>
            <a:pPr algn="r"/>
            <a:r>
              <a:rPr lang="es-ES" dirty="0" smtClean="0"/>
              <a:t>LBA de neumo</a:t>
            </a:r>
            <a:r>
              <a:rPr lang="es-ES" dirty="0"/>
              <a:t>n</a:t>
            </a:r>
            <a:r>
              <a:rPr lang="es-ES" dirty="0" smtClean="0"/>
              <a:t>itis por </a:t>
            </a:r>
            <a:r>
              <a:rPr lang="es-ES" dirty="0" err="1" smtClean="0"/>
              <a:t>Amiodaro</a:t>
            </a:r>
            <a:r>
              <a:rPr lang="es-ES" dirty="0" err="1"/>
              <a:t>n</a:t>
            </a:r>
            <a:r>
              <a:rPr lang="es-ES" dirty="0" err="1" smtClean="0"/>
              <a:t>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126407"/>
            <a:ext cx="8218487" cy="446283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sz="2100" dirty="0" smtClean="0"/>
              <a:t> </a:t>
            </a:r>
            <a:r>
              <a:rPr lang="es-ES" sz="2100" dirty="0"/>
              <a:t>E</a:t>
            </a:r>
            <a:r>
              <a:rPr lang="es-ES" sz="2100" dirty="0" smtClean="0"/>
              <a:t>l </a:t>
            </a:r>
            <a:r>
              <a:rPr lang="es-ES" sz="2100" dirty="0"/>
              <a:t>patrón </a:t>
            </a:r>
            <a:r>
              <a:rPr lang="es-ES" sz="2100" dirty="0" smtClean="0"/>
              <a:t>celular </a:t>
            </a:r>
            <a:r>
              <a:rPr lang="es-ES" sz="2100" dirty="0"/>
              <a:t>es </a:t>
            </a:r>
            <a:r>
              <a:rPr lang="es-ES" sz="2100" dirty="0" smtClean="0"/>
              <a:t>inespecífico.</a:t>
            </a:r>
          </a:p>
          <a:p>
            <a:pPr algn="just"/>
            <a:endParaRPr lang="es-ES" sz="2100" dirty="0" smtClean="0"/>
          </a:p>
          <a:p>
            <a:pPr algn="just"/>
            <a:r>
              <a:rPr lang="es-ES" sz="2100" dirty="0" smtClean="0"/>
              <a:t> </a:t>
            </a:r>
            <a:r>
              <a:rPr lang="es-ES" sz="2100" dirty="0"/>
              <a:t>E</a:t>
            </a:r>
            <a:r>
              <a:rPr lang="es-ES" sz="2100" dirty="0" smtClean="0"/>
              <a:t>s característica la presencia de una alveolitis linfocitaria con predominio de CD8 o </a:t>
            </a:r>
            <a:r>
              <a:rPr lang="es-ES" sz="2100" dirty="0" err="1" smtClean="0"/>
              <a:t>neutrofílica</a:t>
            </a:r>
            <a:r>
              <a:rPr lang="es-ES" sz="2100" dirty="0" smtClean="0"/>
              <a:t>, acompañada de </a:t>
            </a:r>
            <a:r>
              <a:rPr lang="es-ES" sz="2100" b="1" dirty="0" smtClean="0"/>
              <a:t>macrófagos “espumosos” </a:t>
            </a:r>
            <a:r>
              <a:rPr lang="es-ES" sz="2100" dirty="0" smtClean="0"/>
              <a:t>por acumulación de fosfolípidos en forma de inclusiones </a:t>
            </a:r>
            <a:r>
              <a:rPr lang="es-ES" sz="2100" dirty="0" err="1" smtClean="0"/>
              <a:t>lamelares</a:t>
            </a:r>
            <a:r>
              <a:rPr lang="es-ES" sz="2100" dirty="0" smtClean="0"/>
              <a:t> en la </a:t>
            </a:r>
            <a:r>
              <a:rPr lang="es-ES" sz="2100" dirty="0" err="1" smtClean="0"/>
              <a:t>m.e</a:t>
            </a:r>
            <a:r>
              <a:rPr lang="es-ES" sz="2100" dirty="0" smtClean="0"/>
              <a:t>. </a:t>
            </a:r>
          </a:p>
          <a:p>
            <a:pPr algn="just"/>
            <a:endParaRPr lang="es-ES" sz="2100" dirty="0"/>
          </a:p>
          <a:p>
            <a:pPr algn="just"/>
            <a:r>
              <a:rPr lang="es-ES" sz="2100" dirty="0"/>
              <a:t> N</a:t>
            </a:r>
            <a:r>
              <a:rPr lang="es-ES" sz="2100" dirty="0" smtClean="0"/>
              <a:t>o </a:t>
            </a:r>
            <a:r>
              <a:rPr lang="es-ES" sz="2100" dirty="0"/>
              <a:t>es patognomónico de toxicidad pulmonar, </a:t>
            </a:r>
            <a:r>
              <a:rPr lang="es-ES" sz="2100" dirty="0" smtClean="0"/>
              <a:t>se </a:t>
            </a:r>
            <a:r>
              <a:rPr lang="es-ES" sz="2100" dirty="0"/>
              <a:t>pueden </a:t>
            </a:r>
            <a:r>
              <a:rPr lang="es-ES" sz="2100" dirty="0" smtClean="0"/>
              <a:t> encontrar  </a:t>
            </a:r>
            <a:r>
              <a:rPr lang="es-ES" sz="2100" dirty="0"/>
              <a:t>en la mitad de los pacientes que reciben </a:t>
            </a:r>
            <a:r>
              <a:rPr lang="es-ES" sz="2100" dirty="0" err="1" smtClean="0"/>
              <a:t>amiodarona</a:t>
            </a:r>
            <a:r>
              <a:rPr lang="es-ES" sz="2100" dirty="0" smtClean="0"/>
              <a:t>. Por </a:t>
            </a:r>
            <a:r>
              <a:rPr lang="es-ES" sz="2100" dirty="0"/>
              <a:t>el contrario, en ausencia </a:t>
            </a:r>
            <a:r>
              <a:rPr lang="es-ES" sz="2100" dirty="0" smtClean="0"/>
              <a:t>de macrófagos espumosos, </a:t>
            </a:r>
            <a:r>
              <a:rPr lang="es-ES" sz="2100" dirty="0"/>
              <a:t>el diagnóstico </a:t>
            </a:r>
            <a:r>
              <a:rPr lang="es-ES" sz="2100" dirty="0" smtClean="0"/>
              <a:t>de pulmón  por </a:t>
            </a:r>
            <a:r>
              <a:rPr lang="es-ES" sz="2100" dirty="0" err="1" smtClean="0"/>
              <a:t>amiodarona</a:t>
            </a:r>
            <a:r>
              <a:rPr lang="es-ES" sz="2100" dirty="0" smtClean="0"/>
              <a:t> </a:t>
            </a:r>
            <a:r>
              <a:rPr lang="es-ES" sz="2100" dirty="0"/>
              <a:t>es poco </a:t>
            </a:r>
            <a:r>
              <a:rPr lang="es-ES" sz="2100" dirty="0" smtClean="0"/>
              <a:t>probable.</a:t>
            </a:r>
          </a:p>
          <a:p>
            <a:pPr marL="0" indent="0" algn="just">
              <a:buNone/>
            </a:pPr>
            <a:endParaRPr lang="es-ES" sz="2100" dirty="0" smtClean="0"/>
          </a:p>
          <a:p>
            <a:pPr algn="just"/>
            <a:r>
              <a:rPr lang="es-ES" sz="2100" dirty="0"/>
              <a:t> </a:t>
            </a:r>
            <a:r>
              <a:rPr lang="es-ES" sz="2100" dirty="0" smtClean="0"/>
              <a:t>Neumonía </a:t>
            </a:r>
            <a:r>
              <a:rPr lang="es-ES" sz="2100" dirty="0" err="1" smtClean="0"/>
              <a:t>eosinófila</a:t>
            </a:r>
            <a:r>
              <a:rPr lang="es-ES" sz="2100" dirty="0" smtClean="0"/>
              <a:t>, </a:t>
            </a:r>
            <a:r>
              <a:rPr lang="es-ES" sz="2100" dirty="0"/>
              <a:t>en el LBA </a:t>
            </a:r>
            <a:r>
              <a:rPr lang="es-ES" sz="2100" dirty="0" smtClean="0"/>
              <a:t> </a:t>
            </a:r>
            <a:r>
              <a:rPr lang="es-ES" sz="2100" dirty="0"/>
              <a:t>macrófagos espumosos con </a:t>
            </a:r>
            <a:r>
              <a:rPr lang="es-ES" sz="2100" dirty="0" err="1"/>
              <a:t>eosinofilia</a:t>
            </a:r>
            <a:r>
              <a:rPr lang="es-ES" sz="2100" dirty="0"/>
              <a:t> &gt;25%, y requiere la exclusión de otras causas </a:t>
            </a:r>
            <a:r>
              <a:rPr lang="es-ES" sz="2100" dirty="0" smtClean="0"/>
              <a:t> </a:t>
            </a:r>
            <a:r>
              <a:rPr lang="es-ES" sz="2100" dirty="0"/>
              <a:t>(</a:t>
            </a:r>
            <a:r>
              <a:rPr lang="es-ES" sz="2100" dirty="0" err="1" smtClean="0"/>
              <a:t>p.e</a:t>
            </a:r>
            <a:r>
              <a:rPr lang="es-ES" sz="2100" dirty="0" smtClean="0"/>
              <a:t>. </a:t>
            </a:r>
            <a:r>
              <a:rPr lang="es-ES" sz="2100" dirty="0"/>
              <a:t>infecciones </a:t>
            </a:r>
            <a:r>
              <a:rPr lang="es-ES" sz="2100" dirty="0" smtClean="0"/>
              <a:t>parasitarias, fúngicas </a:t>
            </a:r>
            <a:r>
              <a:rPr lang="es-ES" sz="2100" dirty="0"/>
              <a:t>y </a:t>
            </a:r>
            <a:r>
              <a:rPr lang="es-ES" sz="2100" dirty="0" smtClean="0"/>
              <a:t>vasculitis).</a:t>
            </a:r>
          </a:p>
          <a:p>
            <a:pPr algn="just"/>
            <a:endParaRPr lang="es-ES" sz="2100" dirty="0" smtClean="0"/>
          </a:p>
          <a:p>
            <a:pPr algn="just"/>
            <a:r>
              <a:rPr lang="es-ES" sz="2100" dirty="0" smtClean="0"/>
              <a:t>Neumonía orga</a:t>
            </a:r>
            <a:r>
              <a:rPr lang="es-ES" sz="2100" dirty="0"/>
              <a:t>n</a:t>
            </a:r>
            <a:r>
              <a:rPr lang="es-ES" sz="2100" dirty="0" smtClean="0"/>
              <a:t>izada, SDRA, HAD.</a:t>
            </a:r>
            <a:endParaRPr lang="es-ES" sz="2100" dirty="0"/>
          </a:p>
          <a:p>
            <a:pPr marL="0" indent="0">
              <a:buNone/>
            </a:pPr>
            <a:endParaRPr lang="es-ES" sz="21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7544" y="5934235"/>
            <a:ext cx="8208143" cy="204940"/>
          </a:xfrm>
        </p:spPr>
        <p:txBody>
          <a:bodyPr/>
          <a:lstStyle/>
          <a:p>
            <a:r>
              <a:rPr lang="es-ES" dirty="0"/>
              <a:t>Martin WJ </a:t>
            </a:r>
            <a:r>
              <a:rPr lang="es-ES" dirty="0" smtClean="0"/>
              <a:t>, </a:t>
            </a:r>
            <a:r>
              <a:rPr lang="es-ES" dirty="0" err="1"/>
              <a:t>Rosenow</a:t>
            </a:r>
            <a:r>
              <a:rPr lang="es-ES" dirty="0"/>
              <a:t> EC </a:t>
            </a:r>
            <a:r>
              <a:rPr lang="es-ES" dirty="0" smtClean="0"/>
              <a:t>. </a:t>
            </a:r>
            <a:r>
              <a:rPr lang="es-ES" dirty="0" err="1"/>
              <a:t>Amiodarone</a:t>
            </a:r>
            <a:r>
              <a:rPr lang="es-ES" dirty="0"/>
              <a:t> </a:t>
            </a:r>
            <a:r>
              <a:rPr lang="es-ES" dirty="0" err="1"/>
              <a:t>pulmonary</a:t>
            </a:r>
            <a:r>
              <a:rPr lang="es-ES" dirty="0"/>
              <a:t> </a:t>
            </a:r>
            <a:r>
              <a:rPr lang="es-ES" dirty="0" err="1"/>
              <a:t>toxicity</a:t>
            </a:r>
            <a:r>
              <a:rPr lang="es-ES" dirty="0"/>
              <a:t>. </a:t>
            </a:r>
            <a:r>
              <a:rPr lang="es-ES" dirty="0" err="1"/>
              <a:t>Recognition</a:t>
            </a:r>
            <a:r>
              <a:rPr lang="es-ES" dirty="0"/>
              <a:t> and </a:t>
            </a:r>
            <a:r>
              <a:rPr lang="es-ES" dirty="0" err="1"/>
              <a:t>pathogenesis</a:t>
            </a:r>
            <a:r>
              <a:rPr lang="es-ES" dirty="0"/>
              <a:t> ). </a:t>
            </a:r>
            <a:r>
              <a:rPr lang="es-ES" dirty="0" err="1"/>
              <a:t>Chest</a:t>
            </a:r>
            <a:r>
              <a:rPr lang="es-ES" dirty="0"/>
              <a:t> </a:t>
            </a:r>
            <a:r>
              <a:rPr lang="es-ES" dirty="0" smtClean="0"/>
              <a:t>1988; </a:t>
            </a:r>
            <a:r>
              <a:rPr lang="es-ES" dirty="0"/>
              <a:t>(</a:t>
            </a:r>
            <a:r>
              <a:rPr lang="es-ES" dirty="0" err="1"/>
              <a:t>part</a:t>
            </a:r>
            <a:r>
              <a:rPr lang="es-ES" dirty="0"/>
              <a:t> 1</a:t>
            </a:r>
            <a:r>
              <a:rPr lang="es-ES" dirty="0" smtClean="0"/>
              <a:t>). </a:t>
            </a:r>
            <a:r>
              <a:rPr lang="es-ES" dirty="0"/>
              <a:t>93: 1067–1075. </a:t>
            </a:r>
            <a:r>
              <a:rPr lang="es-ES" dirty="0" smtClean="0"/>
              <a:t>(</a:t>
            </a:r>
            <a:r>
              <a:rPr lang="es-ES" dirty="0" err="1"/>
              <a:t>part</a:t>
            </a:r>
            <a:r>
              <a:rPr lang="es-ES" dirty="0"/>
              <a:t> 2). </a:t>
            </a:r>
            <a:r>
              <a:rPr lang="es-ES" dirty="0" smtClean="0"/>
              <a:t>; </a:t>
            </a:r>
            <a:r>
              <a:rPr lang="es-ES" dirty="0"/>
              <a:t>93: 1242–1248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0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2972"/>
            <a:ext cx="7200800" cy="576064"/>
          </a:xfrm>
        </p:spPr>
        <p:txBody>
          <a:bodyPr/>
          <a:lstStyle/>
          <a:p>
            <a:pPr algn="r"/>
            <a:r>
              <a:rPr lang="es-ES" dirty="0"/>
              <a:t>LBA de neumonitis por </a:t>
            </a:r>
            <a:r>
              <a:rPr lang="es-ES" dirty="0" err="1" smtClean="0"/>
              <a:t>Amiodarona</a:t>
            </a:r>
            <a:r>
              <a:rPr lang="es-ES" dirty="0" smtClean="0"/>
              <a:t>. Macrófagos espumosos.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783" y="1208691"/>
            <a:ext cx="6048672" cy="41469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4899" y="547839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Macrófagos co</a:t>
            </a:r>
            <a:r>
              <a:rPr lang="es-ES" dirty="0"/>
              <a:t>n</a:t>
            </a:r>
            <a:r>
              <a:rPr lang="es-ES" dirty="0" smtClean="0"/>
              <a:t> citoplasma espumoso.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67544" y="6093296"/>
            <a:ext cx="6840760" cy="26161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Stevens A, </a:t>
            </a:r>
            <a:r>
              <a:rPr lang="es-ES" dirty="0" err="1"/>
              <a:t>Lowe</a:t>
            </a:r>
            <a:r>
              <a:rPr lang="es-ES" dirty="0"/>
              <a:t> J, Histología humana. 2ª ed. </a:t>
            </a:r>
            <a:r>
              <a:rPr lang="es-ES" dirty="0" err="1"/>
              <a:t>Mosby</a:t>
            </a:r>
            <a:r>
              <a:rPr lang="es-ES" dirty="0"/>
              <a:t>, Londres, 1997.</a:t>
            </a:r>
          </a:p>
        </p:txBody>
      </p:sp>
    </p:spTree>
    <p:extLst>
      <p:ext uri="{BB962C8B-B14F-4D97-AF65-F5344CB8AC3E}">
        <p14:creationId xmlns:p14="http://schemas.microsoft.com/office/powerpoint/2010/main" val="24305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504056"/>
          </a:xfrm>
        </p:spPr>
        <p:txBody>
          <a:bodyPr/>
          <a:lstStyle/>
          <a:p>
            <a:pPr algn="r"/>
            <a:r>
              <a:rPr lang="es-ES" dirty="0" smtClean="0"/>
              <a:t>Neumon</a:t>
            </a:r>
            <a:r>
              <a:rPr lang="es-ES" dirty="0"/>
              <a:t>í</a:t>
            </a:r>
            <a:r>
              <a:rPr lang="es-ES" dirty="0" smtClean="0"/>
              <a:t>a </a:t>
            </a:r>
            <a:r>
              <a:rPr lang="es-ES" dirty="0" err="1" smtClean="0"/>
              <a:t>Eosinófila</a:t>
            </a:r>
            <a:r>
              <a:rPr lang="es-ES" dirty="0" smtClean="0"/>
              <a:t> </a:t>
            </a:r>
            <a:r>
              <a:rPr lang="es-ES" dirty="0"/>
              <a:t>por </a:t>
            </a:r>
            <a:r>
              <a:rPr lang="es-ES" dirty="0" err="1"/>
              <a:t>Daptomicina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023" y="1196752"/>
            <a:ext cx="6480720" cy="417646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45640" y="6165304"/>
            <a:ext cx="8208143" cy="359445"/>
          </a:xfrm>
        </p:spPr>
        <p:txBody>
          <a:bodyPr/>
          <a:lstStyle/>
          <a:p>
            <a:r>
              <a:rPr lang="es-ES" dirty="0" err="1"/>
              <a:t>Spagnolo</a:t>
            </a:r>
            <a:r>
              <a:rPr lang="es-ES" dirty="0"/>
              <a:t> P, </a:t>
            </a:r>
            <a:r>
              <a:rPr lang="es-ES" dirty="0" err="1"/>
              <a:t>Bonniaud</a:t>
            </a:r>
            <a:r>
              <a:rPr lang="es-ES" dirty="0"/>
              <a:t> P, </a:t>
            </a:r>
            <a:r>
              <a:rPr lang="es-ES" dirty="0" err="1"/>
              <a:t>Rossi</a:t>
            </a:r>
            <a:r>
              <a:rPr lang="es-ES" dirty="0"/>
              <a:t> G, et al. </a:t>
            </a:r>
            <a:r>
              <a:rPr lang="es-ES" dirty="0" err="1"/>
              <a:t>Drug-induced</a:t>
            </a:r>
            <a:r>
              <a:rPr lang="es-ES" dirty="0"/>
              <a:t> </a:t>
            </a:r>
            <a:r>
              <a:rPr lang="es-ES" dirty="0" err="1"/>
              <a:t>interstitial</a:t>
            </a:r>
            <a:r>
              <a:rPr lang="es-ES" dirty="0"/>
              <a:t> 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/>
              <a:t>disease</a:t>
            </a:r>
            <a:r>
              <a:rPr lang="es-ES" dirty="0"/>
              <a:t>. </a:t>
            </a:r>
            <a:r>
              <a:rPr lang="es-ES" dirty="0" err="1"/>
              <a:t>Eur</a:t>
            </a:r>
            <a:r>
              <a:rPr lang="es-ES" dirty="0"/>
              <a:t> </a:t>
            </a:r>
            <a:r>
              <a:rPr lang="es-ES" dirty="0" err="1"/>
              <a:t>Respir</a:t>
            </a:r>
            <a:r>
              <a:rPr lang="es-ES" dirty="0"/>
              <a:t> J 2022; 60: 2102776.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07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360040"/>
          </a:xfrm>
        </p:spPr>
        <p:txBody>
          <a:bodyPr/>
          <a:lstStyle/>
          <a:p>
            <a:pPr algn="r"/>
            <a:r>
              <a:rPr lang="es-ES" dirty="0" err="1" smtClean="0"/>
              <a:t>B</a:t>
            </a:r>
            <a:r>
              <a:rPr lang="es-ES" dirty="0" err="1"/>
              <a:t>r</a:t>
            </a:r>
            <a:r>
              <a:rPr lang="es-ES" dirty="0" err="1" smtClean="0"/>
              <a:t>oncoscopia</a:t>
            </a:r>
            <a:r>
              <a:rPr lang="es-ES" dirty="0" smtClean="0"/>
              <a:t> e</a:t>
            </a:r>
            <a:r>
              <a:rPr lang="es-ES" dirty="0"/>
              <a:t>n</a:t>
            </a:r>
            <a:r>
              <a:rPr lang="es-ES" dirty="0" smtClean="0"/>
              <a:t> EPI-IF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564904"/>
            <a:ext cx="7704856" cy="250596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900" dirty="0" smtClean="0"/>
              <a:t>El </a:t>
            </a:r>
            <a:r>
              <a:rPr lang="es-ES" sz="1900" b="1" dirty="0" smtClean="0"/>
              <a:t>diagnóstico de EPI-IF es de exclusión</a:t>
            </a:r>
            <a:r>
              <a:rPr lang="es-ES" sz="19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1900" dirty="0" smtClean="0"/>
              <a:t> </a:t>
            </a:r>
            <a:r>
              <a:rPr lang="es-ES" sz="1900" dirty="0"/>
              <a:t>L</a:t>
            </a:r>
            <a:r>
              <a:rPr lang="es-ES" sz="1900" dirty="0" smtClean="0"/>
              <a:t>a </a:t>
            </a:r>
            <a:r>
              <a:rPr lang="es-ES" sz="1900" b="1" dirty="0" err="1" smtClean="0"/>
              <a:t>broncoscopia</a:t>
            </a:r>
            <a:r>
              <a:rPr lang="es-ES" sz="1900" b="1" dirty="0" smtClean="0"/>
              <a:t> con LBA </a:t>
            </a:r>
            <a:r>
              <a:rPr lang="es-ES" sz="1900" b="1" dirty="0"/>
              <a:t> </a:t>
            </a:r>
            <a:r>
              <a:rPr lang="es-ES" sz="1900" dirty="0"/>
              <a:t>son </a:t>
            </a:r>
            <a:r>
              <a:rPr lang="es-ES" sz="1900" dirty="0" smtClean="0"/>
              <a:t>útiles </a:t>
            </a:r>
            <a:r>
              <a:rPr lang="es-ES" sz="1900" dirty="0"/>
              <a:t>herramientas </a:t>
            </a:r>
            <a:r>
              <a:rPr lang="es-ES" sz="1900" dirty="0" smtClean="0"/>
              <a:t>diagnósticas.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1900" dirty="0" smtClean="0"/>
              <a:t>El papel fundame</a:t>
            </a:r>
            <a:r>
              <a:rPr lang="es-ES" sz="1900" dirty="0"/>
              <a:t>n</a:t>
            </a:r>
            <a:r>
              <a:rPr lang="es-ES" sz="1900" dirty="0" smtClean="0"/>
              <a:t>tal es para </a:t>
            </a:r>
            <a:r>
              <a:rPr lang="es-ES" sz="1900" b="1" dirty="0" smtClean="0"/>
              <a:t>descartar infección</a:t>
            </a:r>
            <a:r>
              <a:rPr lang="es-ES" sz="1900" dirty="0" smtClean="0"/>
              <a:t>, puede diag</a:t>
            </a:r>
            <a:r>
              <a:rPr lang="es-ES" sz="1900" dirty="0"/>
              <a:t>n</a:t>
            </a:r>
            <a:r>
              <a:rPr lang="es-ES" sz="1900" dirty="0" smtClean="0"/>
              <a:t>osticar  hemorragia alveolar y linfa</a:t>
            </a:r>
            <a:r>
              <a:rPr lang="es-ES" sz="1900" dirty="0"/>
              <a:t>n</a:t>
            </a:r>
            <a:r>
              <a:rPr lang="es-ES" sz="1900" dirty="0" smtClean="0"/>
              <a:t>gitis carcinomatosa/ </a:t>
            </a:r>
            <a:r>
              <a:rPr lang="es-ES" sz="1900" dirty="0"/>
              <a:t>diseminación </a:t>
            </a:r>
            <a:r>
              <a:rPr lang="es-ES" sz="1900" dirty="0" smtClean="0"/>
              <a:t>tumoral.</a:t>
            </a:r>
            <a:endParaRPr lang="es-ES" sz="19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95536" y="1628800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793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Arial" panose="020B0604020202020204" pitchFamily="34" charset="0"/>
              <a:buChar char="‒"/>
              <a:tabLst>
                <a:tab pos="719138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6213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1809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 smtClean="0"/>
              <a:t>PUNTOS A DESTACAR: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323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3968" y="3933056"/>
            <a:ext cx="3834706" cy="1152128"/>
          </a:xfrm>
        </p:spPr>
        <p:txBody>
          <a:bodyPr/>
          <a:lstStyle/>
          <a:p>
            <a:pPr algn="r"/>
            <a:r>
              <a:rPr lang="es-ES" dirty="0" smtClean="0"/>
              <a:t>  MUCHAS  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10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97244"/>
            <a:ext cx="8568952" cy="360040"/>
          </a:xfrm>
        </p:spPr>
        <p:txBody>
          <a:bodyPr/>
          <a:lstStyle/>
          <a:p>
            <a:pPr algn="r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Enfermedad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pulmonar intersticial inducida por fármacos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88148"/>
            <a:ext cx="8218487" cy="46805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1900" dirty="0" smtClean="0"/>
              <a:t>EPI resultante </a:t>
            </a:r>
            <a:r>
              <a:rPr lang="es-ES" sz="1900" dirty="0"/>
              <a:t>de la </a:t>
            </a:r>
            <a:r>
              <a:rPr lang="es-ES" sz="1900" dirty="0" smtClean="0"/>
              <a:t>exposición a </a:t>
            </a:r>
            <a:r>
              <a:rPr lang="es-ES" sz="1900" dirty="0"/>
              <a:t>fármacos que </a:t>
            </a:r>
            <a:r>
              <a:rPr lang="es-ES" sz="1900" dirty="0" smtClean="0"/>
              <a:t>causan inflamación y </a:t>
            </a:r>
            <a:r>
              <a:rPr lang="es-ES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posiblemente</a:t>
            </a:r>
            <a:r>
              <a:rPr lang="es-ES" sz="1900" dirty="0" smtClean="0"/>
              <a:t> fibrosis intersticial.</a:t>
            </a:r>
          </a:p>
          <a:p>
            <a:pPr marL="0" indent="0" algn="just">
              <a:buNone/>
            </a:pPr>
            <a:endParaRPr lang="es-ES" sz="1900" dirty="0"/>
          </a:p>
          <a:p>
            <a:pPr marL="0" indent="0" algn="just">
              <a:buNone/>
            </a:pPr>
            <a:r>
              <a:rPr lang="es-ES" sz="1900" dirty="0" smtClean="0"/>
              <a:t>La sospecha clínica aumenta a medida que se describen  más casos secundarios a la exposición a la droga, aunque el diagnóstico definitivo se basa en la exclusión de otras causas.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 smtClean="0"/>
              <a:t>Los fármacos reconocidos como causantes de EPI-IF son los antineoplásicos,  antirreumáticos</a:t>
            </a:r>
            <a:r>
              <a:rPr lang="es-ES" sz="1900" dirty="0"/>
              <a:t>, la </a:t>
            </a:r>
            <a:r>
              <a:rPr lang="es-ES" sz="1900" dirty="0" err="1"/>
              <a:t>amiodarona</a:t>
            </a:r>
            <a:r>
              <a:rPr lang="es-ES" sz="1900" dirty="0"/>
              <a:t> y</a:t>
            </a:r>
            <a:r>
              <a:rPr lang="es-ES" sz="1900" dirty="0" smtClean="0"/>
              <a:t> </a:t>
            </a:r>
            <a:r>
              <a:rPr lang="es-ES" sz="1900" dirty="0"/>
              <a:t>antibióticos. </a:t>
            </a:r>
            <a:r>
              <a:rPr lang="es-ES" sz="1900" dirty="0" smtClean="0"/>
              <a:t>El diagnóstico puede ser particularmente desafiante cuando se administran múltiples fármacos potencialmente </a:t>
            </a:r>
            <a:r>
              <a:rPr lang="es-ES" sz="1900" dirty="0" err="1" smtClean="0"/>
              <a:t>neumotóxicos</a:t>
            </a:r>
            <a:r>
              <a:rPr lang="es-ES" sz="1900" dirty="0" smtClean="0"/>
              <a:t>.</a:t>
            </a:r>
            <a:endParaRPr lang="es-ES" sz="1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900" dirty="0">
                <a:ea typeface="Calibri" panose="020F0502020204030204" pitchFamily="34" charset="0"/>
                <a:cs typeface="Times New Roman" panose="02020603050405020304" pitchFamily="18" charset="0"/>
              </a:rPr>
              <a:t>diagnóstico diferencial </a:t>
            </a:r>
            <a:r>
              <a:rPr lang="es-ES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incluye  patologías como </a:t>
            </a:r>
            <a:r>
              <a:rPr lang="es-ES" sz="1900" dirty="0">
                <a:ea typeface="Calibri" panose="020F0502020204030204" pitchFamily="34" charset="0"/>
                <a:cs typeface="Times New Roman" panose="02020603050405020304" pitchFamily="18" charset="0"/>
              </a:rPr>
              <a:t>neumonía infecciosa, neumonitis por radiación, hemorragia alveolar difusa, edema pulmonar </a:t>
            </a:r>
            <a:r>
              <a:rPr lang="es-ES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  linfangitis carcinomatosa.</a:t>
            </a:r>
          </a:p>
          <a:p>
            <a:pPr marL="0" indent="0" algn="just">
              <a:buNone/>
            </a:pPr>
            <a:endParaRPr lang="es-ES" sz="1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900" dirty="0" smtClean="0"/>
              <a:t>El </a:t>
            </a:r>
            <a:r>
              <a:rPr lang="es-ES" sz="1900" dirty="0"/>
              <a:t>diagnóstico y el tratamiento requieren un enfoque multidisciplinario.</a:t>
            </a:r>
          </a:p>
          <a:p>
            <a:pPr marL="0" indent="0" algn="just">
              <a:buNone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92695" y="5661248"/>
            <a:ext cx="8568184" cy="720079"/>
          </a:xfrm>
        </p:spPr>
        <p:txBody>
          <a:bodyPr/>
          <a:lstStyle/>
          <a:p>
            <a:r>
              <a:rPr lang="es-ES" dirty="0" smtClean="0"/>
              <a:t>-</a:t>
            </a:r>
            <a:r>
              <a:rPr lang="es-ES" dirty="0" err="1" smtClean="0"/>
              <a:t>Conte</a:t>
            </a:r>
            <a:r>
              <a:rPr lang="es-ES" dirty="0" smtClean="0"/>
              <a:t> </a:t>
            </a:r>
            <a:r>
              <a:rPr lang="es-ES" dirty="0"/>
              <a:t>P, </a:t>
            </a:r>
            <a:r>
              <a:rPr lang="es-ES" dirty="0" err="1"/>
              <a:t>Ascierto</a:t>
            </a:r>
            <a:r>
              <a:rPr lang="es-ES" dirty="0"/>
              <a:t> PA, </a:t>
            </a:r>
            <a:r>
              <a:rPr lang="es-ES" dirty="0" err="1"/>
              <a:t>Patelli</a:t>
            </a:r>
            <a:r>
              <a:rPr lang="es-ES" dirty="0"/>
              <a:t> G, </a:t>
            </a:r>
            <a:r>
              <a:rPr lang="es-ES" dirty="0" err="1"/>
              <a:t>Danesi</a:t>
            </a:r>
            <a:r>
              <a:rPr lang="es-ES" dirty="0"/>
              <a:t> R, </a:t>
            </a:r>
            <a:r>
              <a:rPr lang="es-ES" dirty="0" err="1"/>
              <a:t>Vanzulli</a:t>
            </a:r>
            <a:r>
              <a:rPr lang="es-ES" dirty="0"/>
              <a:t> A, </a:t>
            </a:r>
            <a:r>
              <a:rPr lang="es-ES" dirty="0" err="1"/>
              <a:t>Sandomenico</a:t>
            </a:r>
            <a:r>
              <a:rPr lang="es-ES" dirty="0"/>
              <a:t> F, </a:t>
            </a:r>
            <a:r>
              <a:rPr lang="es-ES" dirty="0" err="1"/>
              <a:t>Tarsia</a:t>
            </a:r>
            <a:r>
              <a:rPr lang="es-ES" dirty="0"/>
              <a:t> P, </a:t>
            </a:r>
            <a:r>
              <a:rPr lang="es-ES" dirty="0" err="1"/>
              <a:t>Cattelan</a:t>
            </a:r>
            <a:r>
              <a:rPr lang="es-ES" dirty="0"/>
              <a:t> A, Comes A, De </a:t>
            </a:r>
            <a:r>
              <a:rPr lang="es-ES" dirty="0" err="1"/>
              <a:t>Laurentiis</a:t>
            </a:r>
            <a:r>
              <a:rPr lang="es-ES" dirty="0"/>
              <a:t> M, </a:t>
            </a:r>
            <a:r>
              <a:rPr lang="es-ES" dirty="0" err="1"/>
              <a:t>Falcone</a:t>
            </a:r>
            <a:r>
              <a:rPr lang="es-ES" dirty="0"/>
              <a:t> A, </a:t>
            </a:r>
            <a:r>
              <a:rPr lang="es-ES" dirty="0" err="1"/>
              <a:t>Regge</a:t>
            </a:r>
            <a:r>
              <a:rPr lang="es-ES" dirty="0"/>
              <a:t> D, </a:t>
            </a:r>
            <a:r>
              <a:rPr lang="es-ES" dirty="0" err="1"/>
              <a:t>Richeldi</a:t>
            </a:r>
            <a:r>
              <a:rPr lang="es-ES" dirty="0"/>
              <a:t> L, Siena S. </a:t>
            </a:r>
            <a:r>
              <a:rPr lang="es-ES" dirty="0" err="1"/>
              <a:t>Drug-induced</a:t>
            </a:r>
            <a:r>
              <a:rPr lang="es-ES" dirty="0"/>
              <a:t> </a:t>
            </a:r>
            <a:r>
              <a:rPr lang="es-ES" dirty="0" err="1"/>
              <a:t>interstitial</a:t>
            </a:r>
            <a:r>
              <a:rPr lang="es-ES" dirty="0"/>
              <a:t> 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/>
              <a:t>disease</a:t>
            </a:r>
            <a:r>
              <a:rPr lang="es-ES" dirty="0"/>
              <a:t> </a:t>
            </a:r>
            <a:r>
              <a:rPr lang="es-ES" u="sng" dirty="0" err="1"/>
              <a:t>during</a:t>
            </a:r>
            <a:r>
              <a:rPr lang="es-ES" dirty="0"/>
              <a:t> </a:t>
            </a:r>
            <a:r>
              <a:rPr lang="es-ES" dirty="0" err="1"/>
              <a:t>cancer</a:t>
            </a:r>
            <a:r>
              <a:rPr lang="es-ES" dirty="0"/>
              <a:t> </a:t>
            </a:r>
            <a:r>
              <a:rPr lang="es-ES" dirty="0" err="1"/>
              <a:t>therapies</a:t>
            </a:r>
            <a:r>
              <a:rPr lang="es-ES" dirty="0"/>
              <a:t>: </a:t>
            </a:r>
            <a:r>
              <a:rPr lang="es-ES" dirty="0" err="1"/>
              <a:t>expert</a:t>
            </a:r>
            <a:r>
              <a:rPr lang="es-ES" dirty="0"/>
              <a:t> </a:t>
            </a:r>
            <a:r>
              <a:rPr lang="es-ES" dirty="0" err="1"/>
              <a:t>opinion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diagnosis and </a:t>
            </a:r>
            <a:r>
              <a:rPr lang="es-ES" dirty="0" err="1" smtClean="0"/>
              <a:t>treatment</a:t>
            </a:r>
            <a:r>
              <a:rPr lang="es-ES" dirty="0" smtClean="0"/>
              <a:t>.</a:t>
            </a:r>
            <a:r>
              <a:rPr lang="en-US" dirty="0" smtClean="0"/>
              <a:t>2059-7029</a:t>
            </a:r>
            <a:r>
              <a:rPr lang="en-US" dirty="0"/>
              <a:t>/© 2022. Published by Elsevier Ltd on behalf of European Society for Medical Oncology. </a:t>
            </a:r>
          </a:p>
          <a:p>
            <a:r>
              <a:rPr lang="en-US" dirty="0" smtClean="0"/>
              <a:t>-Camus </a:t>
            </a:r>
            <a:r>
              <a:rPr lang="en-US" dirty="0"/>
              <a:t>P. The Drug-induced Respiratory Disease Website.www.pneumotox.com/drug/index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98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4474" y="260648"/>
            <a:ext cx="8424168" cy="404664"/>
          </a:xfrm>
        </p:spPr>
        <p:txBody>
          <a:bodyPr/>
          <a:lstStyle/>
          <a:p>
            <a:pPr algn="r"/>
            <a:r>
              <a:rPr lang="es-ES" sz="2400" dirty="0" err="1" smtClean="0"/>
              <a:t>B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ronco</a:t>
            </a:r>
            <a:r>
              <a:rPr lang="es-ES" sz="2400" dirty="0" err="1" smtClean="0"/>
              <a:t>scopia</a:t>
            </a:r>
            <a:r>
              <a:rPr lang="es-ES" sz="2400" dirty="0" smtClean="0"/>
              <a:t> </a:t>
            </a:r>
            <a:r>
              <a:rPr lang="es-ES" sz="2400" dirty="0"/>
              <a:t>y LBA 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2400" dirty="0"/>
              <a:t> </a:t>
            </a:r>
            <a:r>
              <a:rPr lang="es-ES" sz="2400" dirty="0" smtClean="0"/>
              <a:t>EPI-IF</a:t>
            </a:r>
            <a:endParaRPr lang="es-ES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64"/>
          <a:stretch/>
        </p:blipFill>
        <p:spPr>
          <a:xfrm>
            <a:off x="461852" y="908721"/>
            <a:ext cx="8065715" cy="32412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6" y="199783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75550" y="4437112"/>
            <a:ext cx="80520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broncoscopia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 juega un papel importante en el estudio 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pacientes con sospecha 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 EPI-IF, </a:t>
            </a:r>
            <a:r>
              <a:rPr lang="es-E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descartando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diagnósticos alternativos, especialmente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infección oportunista y malignidad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dirty="0"/>
              <a:t>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Otros diagnósticos  como insuficiencia cardíaca congestiva, neumonitis por radiación o linfangitis carcinomatosa generalmente se diferencian de </a:t>
            </a:r>
            <a:r>
              <a:rPr lang="es-ES" dirty="0" smtClean="0"/>
              <a:t>EPI-IF </a:t>
            </a:r>
            <a:r>
              <a:rPr lang="es-ES" dirty="0"/>
              <a:t>en función de las características de la </a:t>
            </a:r>
            <a:r>
              <a:rPr lang="es-ES" dirty="0" smtClean="0"/>
              <a:t>TC y co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 smtClean="0"/>
              <a:t> apoyo de </a:t>
            </a:r>
            <a:r>
              <a:rPr lang="es-ES" dirty="0"/>
              <a:t>otras pruebas </a:t>
            </a:r>
            <a:r>
              <a:rPr lang="es-ES" dirty="0" smtClean="0"/>
              <a:t>compleme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 smtClean="0"/>
              <a:t>tarias.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19672" y="0"/>
            <a:ext cx="7200800" cy="836712"/>
          </a:xfrm>
        </p:spPr>
        <p:txBody>
          <a:bodyPr/>
          <a:lstStyle/>
          <a:p>
            <a:pPr algn="r"/>
            <a:r>
              <a:rPr lang="es-ES" dirty="0" smtClean="0"/>
              <a:t>LBA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844824"/>
            <a:ext cx="4038600" cy="2718139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635704" y="1367689"/>
            <a:ext cx="4040751" cy="38164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 smtClean="0">
                <a:solidFill>
                  <a:srgbClr val="0067B2"/>
                </a:solidFill>
              </a:rPr>
              <a:t>Muestra para microbiología: </a:t>
            </a:r>
            <a:r>
              <a:rPr lang="es-ES" sz="1800" dirty="0" smtClean="0"/>
              <a:t>estudio</a:t>
            </a:r>
            <a:r>
              <a:rPr lang="es-ES" sz="1800" dirty="0" smtClean="0">
                <a:solidFill>
                  <a:srgbClr val="FF0000"/>
                </a:solidFill>
              </a:rPr>
              <a:t> </a:t>
            </a:r>
            <a:r>
              <a:rPr lang="es-ES" sz="1800" dirty="0" smtClean="0"/>
              <a:t>bacterias y </a:t>
            </a:r>
            <a:r>
              <a:rPr lang="es-ES" sz="1800" dirty="0" err="1" smtClean="0"/>
              <a:t>micobacterias</a:t>
            </a:r>
            <a:r>
              <a:rPr lang="es-ES" sz="1800" dirty="0"/>
              <a:t>, hongos, </a:t>
            </a:r>
            <a:r>
              <a:rPr lang="es-ES" sz="1800" dirty="0" smtClean="0"/>
              <a:t>PJP, virus </a:t>
            </a:r>
            <a:r>
              <a:rPr lang="es-ES" sz="1800" dirty="0"/>
              <a:t>y </a:t>
            </a:r>
            <a:r>
              <a:rPr lang="es-ES" sz="1800" dirty="0" smtClean="0"/>
              <a:t>proteínas asociadas con </a:t>
            </a:r>
            <a:r>
              <a:rPr lang="es-ES" sz="1800" dirty="0"/>
              <a:t>infecciones </a:t>
            </a:r>
            <a:r>
              <a:rPr lang="es-ES" sz="1800" dirty="0" smtClean="0"/>
              <a:t>atípicas (</a:t>
            </a:r>
            <a:r>
              <a:rPr lang="es-ES" sz="1800" dirty="0" err="1" smtClean="0"/>
              <a:t>galactomanano</a:t>
            </a:r>
            <a:r>
              <a:rPr lang="es-ES" sz="1800" dirty="0" smtClean="0"/>
              <a:t> </a:t>
            </a:r>
            <a:r>
              <a:rPr lang="es-ES" sz="1800" dirty="0"/>
              <a:t>para la </a:t>
            </a:r>
            <a:r>
              <a:rPr lang="es-ES" sz="1800" dirty="0" err="1" smtClean="0"/>
              <a:t>aspergilosis</a:t>
            </a:r>
            <a:r>
              <a:rPr lang="es-ES" sz="1800" dirty="0" smtClean="0"/>
              <a:t> invasiva  </a:t>
            </a:r>
            <a:r>
              <a:rPr lang="es-ES" sz="1800" dirty="0"/>
              <a:t>y β-</a:t>
            </a:r>
            <a:r>
              <a:rPr lang="es-ES" sz="1800" dirty="0" err="1"/>
              <a:t>glucano</a:t>
            </a:r>
            <a:r>
              <a:rPr lang="es-ES" sz="1800" dirty="0"/>
              <a:t> para </a:t>
            </a:r>
            <a:r>
              <a:rPr lang="es-ES" sz="1800" dirty="0" smtClean="0"/>
              <a:t>PJP).</a:t>
            </a:r>
          </a:p>
          <a:p>
            <a:pPr algn="just"/>
            <a:endParaRPr lang="es-ES" sz="1800" dirty="0"/>
          </a:p>
          <a:p>
            <a:pPr marL="0" indent="0" algn="just">
              <a:buNone/>
            </a:pPr>
            <a:r>
              <a:rPr lang="es-ES" sz="1800" dirty="0">
                <a:solidFill>
                  <a:srgbClr val="0067B2"/>
                </a:solidFill>
              </a:rPr>
              <a:t>Muestra para </a:t>
            </a:r>
            <a:r>
              <a:rPr lang="es-ES" sz="1800" dirty="0" smtClean="0">
                <a:solidFill>
                  <a:srgbClr val="0067B2"/>
                </a:solidFill>
              </a:rPr>
              <a:t>citología: </a:t>
            </a:r>
            <a:r>
              <a:rPr lang="es-ES" sz="1800" dirty="0" smtClean="0"/>
              <a:t>análisis y características de las distintas células. Ver macrófagos </a:t>
            </a:r>
            <a:r>
              <a:rPr lang="es-ES" sz="1800" dirty="0"/>
              <a:t>con hemosiderina, con </a:t>
            </a:r>
            <a:r>
              <a:rPr lang="es-ES" sz="1800" dirty="0" smtClean="0"/>
              <a:t>inclusiones, con pigmentos…</a:t>
            </a:r>
            <a:endParaRPr lang="es-ES" sz="1800" dirty="0"/>
          </a:p>
          <a:p>
            <a:pPr algn="just"/>
            <a:endParaRPr lang="es-ES" sz="1800" dirty="0"/>
          </a:p>
          <a:p>
            <a:pPr marL="0" indent="0" algn="just">
              <a:buNone/>
            </a:pPr>
            <a:r>
              <a:rPr lang="es-ES" sz="1800" dirty="0">
                <a:solidFill>
                  <a:srgbClr val="0067B2"/>
                </a:solidFill>
              </a:rPr>
              <a:t>Muestra para recuento </a:t>
            </a:r>
            <a:r>
              <a:rPr lang="es-ES" sz="1800" dirty="0" smtClean="0">
                <a:solidFill>
                  <a:srgbClr val="0067B2"/>
                </a:solidFill>
              </a:rPr>
              <a:t>celular, </a:t>
            </a:r>
            <a:r>
              <a:rPr lang="es-ES" sz="1800" dirty="0" smtClean="0"/>
              <a:t>reconoce </a:t>
            </a:r>
            <a:r>
              <a:rPr lang="es-ES" sz="1800" dirty="0" err="1" smtClean="0"/>
              <a:t>celularidad</a:t>
            </a:r>
            <a:r>
              <a:rPr lang="es-ES" sz="1800" dirty="0" smtClean="0"/>
              <a:t> inflamatoria predominante</a:t>
            </a:r>
            <a:r>
              <a:rPr lang="es-ES" dirty="0"/>
              <a:t>.</a:t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68312" y="5805266"/>
            <a:ext cx="8208143" cy="50346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Official</a:t>
            </a:r>
            <a:r>
              <a:rPr lang="es-ES" dirty="0"/>
              <a:t> American </a:t>
            </a:r>
            <a:r>
              <a:rPr lang="es-ES" dirty="0" err="1"/>
              <a:t>Thoracic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Clinical</a:t>
            </a:r>
            <a:r>
              <a:rPr lang="es-ES" dirty="0"/>
              <a:t> </a:t>
            </a:r>
            <a:r>
              <a:rPr lang="es-ES" dirty="0" err="1"/>
              <a:t>Practice</a:t>
            </a:r>
            <a:r>
              <a:rPr lang="es-ES" dirty="0"/>
              <a:t> </a:t>
            </a:r>
            <a:r>
              <a:rPr lang="es-ES" dirty="0" err="1"/>
              <a:t>Guideline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Clinical</a:t>
            </a:r>
            <a:r>
              <a:rPr lang="es-ES" dirty="0"/>
              <a:t> </a:t>
            </a:r>
            <a:r>
              <a:rPr lang="es-ES" dirty="0" err="1"/>
              <a:t>Utility</a:t>
            </a:r>
            <a:r>
              <a:rPr lang="es-ES" dirty="0"/>
              <a:t> of </a:t>
            </a:r>
            <a:r>
              <a:rPr lang="es-ES" dirty="0" err="1"/>
              <a:t>Bronchoalveolar</a:t>
            </a:r>
            <a:r>
              <a:rPr lang="es-ES" dirty="0"/>
              <a:t> </a:t>
            </a:r>
            <a:r>
              <a:rPr lang="es-ES" dirty="0" err="1"/>
              <a:t>Lavage</a:t>
            </a:r>
            <a:r>
              <a:rPr lang="es-ES" dirty="0"/>
              <a:t> </a:t>
            </a:r>
            <a:r>
              <a:rPr lang="es-ES" dirty="0" err="1"/>
              <a:t>Cellular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in </a:t>
            </a:r>
            <a:r>
              <a:rPr lang="es-ES" dirty="0" err="1"/>
              <a:t>Interstitial</a:t>
            </a:r>
            <a:r>
              <a:rPr lang="es-ES" dirty="0"/>
              <a:t> 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 smtClean="0"/>
              <a:t>Disease</a:t>
            </a:r>
            <a:r>
              <a:rPr lang="es-ES" dirty="0" smtClean="0"/>
              <a:t>. K </a:t>
            </a:r>
            <a:r>
              <a:rPr lang="es-ES" dirty="0"/>
              <a:t>C. Meyer, </a:t>
            </a:r>
            <a:r>
              <a:rPr lang="es-ES" dirty="0" smtClean="0"/>
              <a:t>G </a:t>
            </a:r>
            <a:r>
              <a:rPr lang="es-ES" dirty="0" err="1"/>
              <a:t>Raghu</a:t>
            </a:r>
            <a:r>
              <a:rPr lang="es-ES" dirty="0"/>
              <a:t>, </a:t>
            </a:r>
            <a:r>
              <a:rPr lang="es-ES" dirty="0" smtClean="0"/>
              <a:t>R.P</a:t>
            </a:r>
            <a:r>
              <a:rPr lang="es-ES" dirty="0"/>
              <a:t>. </a:t>
            </a:r>
            <a:r>
              <a:rPr lang="es-ES" dirty="0" err="1"/>
              <a:t>Baughman</a:t>
            </a:r>
            <a:r>
              <a:rPr lang="es-ES" dirty="0" smtClean="0"/>
              <a:t>, </a:t>
            </a:r>
            <a:r>
              <a:rPr lang="es-ES" dirty="0"/>
              <a:t>K. Brown, </a:t>
            </a:r>
            <a:r>
              <a:rPr lang="es-ES" dirty="0" err="1" smtClean="0"/>
              <a:t>U.Costabel</a:t>
            </a:r>
            <a:r>
              <a:rPr lang="es-ES" dirty="0"/>
              <a:t>, </a:t>
            </a:r>
            <a:r>
              <a:rPr lang="es-ES" dirty="0" smtClean="0"/>
              <a:t>R.M</a:t>
            </a:r>
            <a:r>
              <a:rPr lang="es-ES" dirty="0"/>
              <a:t>. du Bois, </a:t>
            </a:r>
            <a:r>
              <a:rPr lang="es-ES" dirty="0" smtClean="0"/>
              <a:t>M. </a:t>
            </a:r>
            <a:r>
              <a:rPr lang="es-ES" dirty="0" err="1"/>
              <a:t>Drent</a:t>
            </a:r>
            <a:r>
              <a:rPr lang="es-ES" dirty="0"/>
              <a:t>, </a:t>
            </a:r>
            <a:r>
              <a:rPr lang="es-ES" dirty="0" smtClean="0"/>
              <a:t>P </a:t>
            </a:r>
            <a:r>
              <a:rPr lang="es-ES" dirty="0"/>
              <a:t>L. </a:t>
            </a:r>
            <a:r>
              <a:rPr lang="es-ES" dirty="0" err="1"/>
              <a:t>Haslam</a:t>
            </a:r>
            <a:r>
              <a:rPr lang="es-ES" dirty="0"/>
              <a:t>, </a:t>
            </a:r>
            <a:r>
              <a:rPr lang="es-ES" dirty="0" smtClean="0"/>
              <a:t>D.S. </a:t>
            </a:r>
            <a:r>
              <a:rPr lang="es-ES" dirty="0"/>
              <a:t>Kim, </a:t>
            </a:r>
            <a:r>
              <a:rPr lang="es-ES" dirty="0" smtClean="0"/>
              <a:t>S. </a:t>
            </a:r>
            <a:r>
              <a:rPr lang="es-ES" dirty="0" err="1"/>
              <a:t>Nagai</a:t>
            </a:r>
            <a:r>
              <a:rPr lang="es-ES" dirty="0"/>
              <a:t>, </a:t>
            </a:r>
            <a:r>
              <a:rPr lang="es-ES" dirty="0" err="1" smtClean="0"/>
              <a:t>P.Rottoli</a:t>
            </a:r>
            <a:r>
              <a:rPr lang="es-ES" dirty="0"/>
              <a:t>, </a:t>
            </a:r>
            <a:r>
              <a:rPr lang="es-ES" dirty="0" smtClean="0"/>
              <a:t>C. </a:t>
            </a:r>
            <a:r>
              <a:rPr lang="es-ES" dirty="0" err="1"/>
              <a:t>Saltini</a:t>
            </a:r>
            <a:r>
              <a:rPr lang="es-ES" dirty="0"/>
              <a:t>, </a:t>
            </a:r>
            <a:r>
              <a:rPr lang="es-ES" dirty="0" smtClean="0"/>
              <a:t>M. </a:t>
            </a:r>
            <a:r>
              <a:rPr lang="es-ES" dirty="0" err="1"/>
              <a:t>Selman</a:t>
            </a:r>
            <a:r>
              <a:rPr lang="es-ES" dirty="0"/>
              <a:t>, </a:t>
            </a:r>
            <a:r>
              <a:rPr lang="es-ES" dirty="0" smtClean="0"/>
              <a:t>Ch </a:t>
            </a:r>
            <a:r>
              <a:rPr lang="es-ES" dirty="0" err="1"/>
              <a:t>Strange</a:t>
            </a:r>
            <a:r>
              <a:rPr lang="es-ES" dirty="0"/>
              <a:t>, and </a:t>
            </a:r>
            <a:r>
              <a:rPr lang="es-ES" dirty="0" smtClean="0"/>
              <a:t>B. Wood, </a:t>
            </a:r>
            <a:r>
              <a:rPr lang="en-US" dirty="0" smtClean="0"/>
              <a:t>Am </a:t>
            </a:r>
            <a:r>
              <a:rPr lang="en-US" dirty="0"/>
              <a:t>J </a:t>
            </a:r>
            <a:r>
              <a:rPr lang="en-US" dirty="0" err="1"/>
              <a:t>Respir</a:t>
            </a:r>
            <a:r>
              <a:rPr lang="en-US" dirty="0"/>
              <a:t> </a:t>
            </a:r>
            <a:r>
              <a:rPr lang="en-US" dirty="0" err="1"/>
              <a:t>Crit</a:t>
            </a:r>
            <a:r>
              <a:rPr lang="en-US" dirty="0"/>
              <a:t> Care Med Vol 185, </a:t>
            </a:r>
            <a:r>
              <a:rPr lang="en-US" dirty="0" err="1"/>
              <a:t>Iss</a:t>
            </a:r>
            <a:r>
              <a:rPr lang="en-US" dirty="0"/>
              <a:t>. 9, pp 1004–1014, May 1, 2012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4187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09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43755"/>
            <a:ext cx="7200800" cy="432048"/>
          </a:xfrm>
        </p:spPr>
        <p:txBody>
          <a:bodyPr/>
          <a:lstStyle/>
          <a:p>
            <a:pPr algn="r"/>
            <a:r>
              <a:rPr lang="es-ES" dirty="0" smtClean="0"/>
              <a:t>Diagnóstico diferencial según tipo celular en el LBA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323912" y="6017329"/>
            <a:ext cx="8208143" cy="257633"/>
          </a:xfrm>
        </p:spPr>
        <p:txBody>
          <a:bodyPr/>
          <a:lstStyle/>
          <a:p>
            <a:pPr algn="ctr"/>
            <a:r>
              <a:rPr lang="es-ES" i="0" dirty="0"/>
              <a:t>ERS MONOGRAPH | INTERVENTIONAL </a:t>
            </a:r>
            <a:r>
              <a:rPr lang="es-ES" i="0" dirty="0" smtClean="0"/>
              <a:t>PULMONOLOGY.</a:t>
            </a:r>
            <a:r>
              <a:rPr lang="es-ES" i="0" dirty="0"/>
              <a:t> </a:t>
            </a:r>
            <a:r>
              <a:rPr lang="es-ES" i="0" dirty="0" err="1"/>
              <a:t>Felix</a:t>
            </a:r>
            <a:r>
              <a:rPr lang="es-ES" i="0" dirty="0"/>
              <a:t> J.F. </a:t>
            </a:r>
            <a:r>
              <a:rPr lang="es-ES" i="0" dirty="0" err="1"/>
              <a:t>Herth</a:t>
            </a:r>
            <a:r>
              <a:rPr lang="es-ES" i="0" dirty="0"/>
              <a:t>, </a:t>
            </a:r>
            <a:r>
              <a:rPr lang="es-ES" i="0" dirty="0" err="1"/>
              <a:t>Pallav</a:t>
            </a:r>
            <a:r>
              <a:rPr lang="es-ES" i="0" dirty="0"/>
              <a:t> L. </a:t>
            </a:r>
            <a:r>
              <a:rPr lang="es-ES" i="0" dirty="0" err="1" smtClean="0"/>
              <a:t>Shahand</a:t>
            </a:r>
            <a:r>
              <a:rPr lang="es-ES" i="0" dirty="0" smtClean="0"/>
              <a:t> </a:t>
            </a:r>
            <a:r>
              <a:rPr lang="es-ES" i="0" dirty="0"/>
              <a:t>Daniela </a:t>
            </a:r>
            <a:r>
              <a:rPr lang="es-ES" i="0" dirty="0" err="1" smtClean="0"/>
              <a:t>Gompelmann</a:t>
            </a:r>
            <a:r>
              <a:rPr lang="es-ES" i="0" dirty="0" smtClean="0"/>
              <a:t> </a:t>
            </a:r>
            <a:r>
              <a:rPr lang="es-ES" i="0" dirty="0" err="1"/>
              <a:t>December</a:t>
            </a:r>
            <a:r>
              <a:rPr lang="es-ES" i="0" dirty="0"/>
              <a:t> 2017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28" y="1480633"/>
            <a:ext cx="7497656" cy="3731865"/>
          </a:xfrm>
          <a:prstGeom prst="rect">
            <a:avLst/>
          </a:prstGeom>
        </p:spPr>
      </p:pic>
      <p:pic>
        <p:nvPicPr>
          <p:cNvPr id="9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5419"/>
            <a:ext cx="1350172" cy="90872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11560" y="1988840"/>
            <a:ext cx="2664296" cy="163852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7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43755"/>
            <a:ext cx="7200800" cy="432048"/>
          </a:xfrm>
        </p:spPr>
        <p:txBody>
          <a:bodyPr/>
          <a:lstStyle/>
          <a:p>
            <a:pPr algn="r"/>
            <a:r>
              <a:rPr lang="es-ES" dirty="0" smtClean="0"/>
              <a:t>Diagnóstico diferencial según tipo celular en el LBA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323912" y="6017329"/>
            <a:ext cx="8208143" cy="257633"/>
          </a:xfrm>
        </p:spPr>
        <p:txBody>
          <a:bodyPr/>
          <a:lstStyle/>
          <a:p>
            <a:pPr algn="ctr"/>
            <a:r>
              <a:rPr lang="es-ES" i="0" dirty="0"/>
              <a:t>ERS MONOGRAPH | INTERVENTIONAL </a:t>
            </a:r>
            <a:r>
              <a:rPr lang="es-ES" i="0" dirty="0" smtClean="0"/>
              <a:t>PULMONOLOGY.</a:t>
            </a:r>
            <a:r>
              <a:rPr lang="es-ES" i="0" dirty="0"/>
              <a:t> </a:t>
            </a:r>
            <a:r>
              <a:rPr lang="es-ES" i="0" dirty="0" err="1"/>
              <a:t>Felix</a:t>
            </a:r>
            <a:r>
              <a:rPr lang="es-ES" i="0" dirty="0"/>
              <a:t> J.F. </a:t>
            </a:r>
            <a:r>
              <a:rPr lang="es-ES" i="0" dirty="0" err="1"/>
              <a:t>Herth</a:t>
            </a:r>
            <a:r>
              <a:rPr lang="es-ES" i="0" dirty="0"/>
              <a:t>, </a:t>
            </a:r>
            <a:r>
              <a:rPr lang="es-ES" i="0" dirty="0" err="1"/>
              <a:t>Pallav</a:t>
            </a:r>
            <a:r>
              <a:rPr lang="es-ES" i="0" dirty="0"/>
              <a:t> L. </a:t>
            </a:r>
            <a:r>
              <a:rPr lang="es-ES" i="0" dirty="0" err="1" smtClean="0"/>
              <a:t>Shahand</a:t>
            </a:r>
            <a:r>
              <a:rPr lang="es-ES" i="0" dirty="0" smtClean="0"/>
              <a:t> </a:t>
            </a:r>
            <a:r>
              <a:rPr lang="es-ES" i="0" dirty="0"/>
              <a:t>Daniela </a:t>
            </a:r>
            <a:r>
              <a:rPr lang="es-ES" i="0" dirty="0" err="1" smtClean="0"/>
              <a:t>Gompelmann</a:t>
            </a:r>
            <a:r>
              <a:rPr lang="es-ES" i="0" dirty="0" smtClean="0"/>
              <a:t> </a:t>
            </a:r>
            <a:r>
              <a:rPr lang="es-ES" i="0" dirty="0" err="1"/>
              <a:t>December</a:t>
            </a:r>
            <a:r>
              <a:rPr lang="es-ES" i="0" dirty="0"/>
              <a:t> 2017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96" y="1506607"/>
            <a:ext cx="7497656" cy="3731865"/>
          </a:xfrm>
          <a:prstGeom prst="rect">
            <a:avLst/>
          </a:prstGeom>
        </p:spPr>
      </p:pic>
      <p:pic>
        <p:nvPicPr>
          <p:cNvPr id="9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5419"/>
            <a:ext cx="1350172" cy="90872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427984" y="2204864"/>
            <a:ext cx="1224136" cy="28803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4087868" y="3372539"/>
            <a:ext cx="1224136" cy="28803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6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00800" cy="576064"/>
          </a:xfrm>
        </p:spPr>
        <p:txBody>
          <a:bodyPr/>
          <a:lstStyle/>
          <a:p>
            <a:pPr algn="r"/>
            <a:r>
              <a:rPr lang="es-ES" dirty="0"/>
              <a:t>LBA 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dirty="0"/>
              <a:t> </a:t>
            </a:r>
            <a:r>
              <a:rPr lang="es-ES" dirty="0" smtClean="0"/>
              <a:t>EPI-IF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ES" sz="1900" dirty="0" smtClean="0"/>
          </a:p>
          <a:p>
            <a:pPr algn="just"/>
            <a:r>
              <a:rPr lang="es-ES" sz="1900" dirty="0" smtClean="0"/>
              <a:t>La </a:t>
            </a:r>
            <a:r>
              <a:rPr lang="es-ES" sz="1900" dirty="0" err="1" smtClean="0"/>
              <a:t>celularidad</a:t>
            </a:r>
            <a:r>
              <a:rPr lang="es-ES" sz="1900" dirty="0" smtClean="0"/>
              <a:t> del LBA </a:t>
            </a:r>
            <a:r>
              <a:rPr lang="es-ES" sz="1900" dirty="0"/>
              <a:t>no es específico </a:t>
            </a:r>
            <a:r>
              <a:rPr lang="es-ES" sz="1900" dirty="0" smtClean="0"/>
              <a:t>para EPI-IF, suele ser </a:t>
            </a:r>
            <a:r>
              <a:rPr lang="es-ES" sz="1900" dirty="0" err="1" smtClean="0"/>
              <a:t>hipercelular</a:t>
            </a:r>
            <a:r>
              <a:rPr lang="es-ES" sz="1900" dirty="0" smtClean="0"/>
              <a:t>,  </a:t>
            </a:r>
            <a:r>
              <a:rPr lang="es-ES" sz="1900" dirty="0"/>
              <a:t>aumento de linfocitos, neutrófilos o </a:t>
            </a:r>
            <a:r>
              <a:rPr lang="es-ES" sz="1900" dirty="0" err="1" smtClean="0"/>
              <a:t>eosinófilos</a:t>
            </a:r>
            <a:r>
              <a:rPr lang="es-ES" sz="1900" dirty="0" smtClean="0"/>
              <a:t>.</a:t>
            </a:r>
            <a:endParaRPr lang="es-ES" sz="1900" dirty="0"/>
          </a:p>
          <a:p>
            <a:pPr marL="0" indent="0" algn="just">
              <a:buNone/>
            </a:pPr>
            <a:endParaRPr lang="es-ES" sz="1900" dirty="0" smtClean="0"/>
          </a:p>
          <a:p>
            <a:pPr algn="just"/>
            <a:r>
              <a:rPr lang="es-ES" sz="1900" dirty="0"/>
              <a:t>L</a:t>
            </a:r>
            <a:r>
              <a:rPr lang="es-ES" sz="1900" dirty="0" smtClean="0"/>
              <a:t>os </a:t>
            </a:r>
            <a:r>
              <a:rPr lang="es-ES" sz="1900" dirty="0"/>
              <a:t>hallazgos </a:t>
            </a:r>
            <a:r>
              <a:rPr lang="es-ES" sz="1900" dirty="0" smtClean="0"/>
              <a:t> del </a:t>
            </a:r>
            <a:r>
              <a:rPr lang="es-ES" sz="1900" dirty="0"/>
              <a:t>LBA</a:t>
            </a:r>
            <a:r>
              <a:rPr lang="es-ES" sz="1900" dirty="0" smtClean="0"/>
              <a:t> son </a:t>
            </a:r>
            <a:r>
              <a:rPr lang="es-ES" sz="1900" dirty="0"/>
              <a:t>heterogéneos pero pueden tener correlación  con el tipo de daño causado por el </a:t>
            </a:r>
            <a:r>
              <a:rPr lang="es-ES" sz="1900" dirty="0" smtClean="0"/>
              <a:t>fármaco. Puede </a:t>
            </a:r>
            <a:r>
              <a:rPr lang="es-ES" sz="1900" dirty="0"/>
              <a:t>ayudar a definir las características histopatológicas subyacentes de </a:t>
            </a:r>
            <a:r>
              <a:rPr lang="es-ES" sz="1900" dirty="0" smtClean="0"/>
              <a:t>EPI-IF </a:t>
            </a:r>
            <a:r>
              <a:rPr lang="es-ES" sz="1900" dirty="0"/>
              <a:t>como neumonía </a:t>
            </a:r>
            <a:r>
              <a:rPr lang="es-ES" sz="1900" dirty="0" err="1"/>
              <a:t>eosinofílica</a:t>
            </a:r>
            <a:r>
              <a:rPr lang="es-ES" sz="1900" dirty="0"/>
              <a:t>  o hemorragia alveolar</a:t>
            </a:r>
            <a:r>
              <a:rPr lang="es-ES" sz="1900" dirty="0" smtClean="0"/>
              <a:t>. </a:t>
            </a:r>
            <a:endParaRPr lang="es-ES" sz="1900" dirty="0"/>
          </a:p>
          <a:p>
            <a:pPr algn="just"/>
            <a:endParaRPr lang="es-ES" sz="1900" dirty="0" smtClean="0"/>
          </a:p>
          <a:p>
            <a:pPr algn="just"/>
            <a:r>
              <a:rPr lang="es-ES" sz="1900" dirty="0"/>
              <a:t>La característica más frecue</a:t>
            </a:r>
            <a:r>
              <a:rPr lang="es-ES" sz="19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900" dirty="0"/>
              <a:t>te del  LBA de la EPI-IF es una alveolitis linfocítica con predomi</a:t>
            </a:r>
            <a:r>
              <a:rPr lang="es-ES" sz="19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900" dirty="0"/>
              <a:t>io de células CD8+, un aumento de células CD4+ se pueden ver con el uso de </a:t>
            </a:r>
            <a:r>
              <a:rPr lang="es-ES" sz="1900" dirty="0" err="1"/>
              <a:t>metotrexate</a:t>
            </a:r>
            <a:r>
              <a:rPr lang="es-ES" sz="1900" dirty="0"/>
              <a:t>, </a:t>
            </a:r>
            <a:r>
              <a:rPr lang="es-ES" sz="1900" dirty="0" err="1"/>
              <a:t>nitrofurantoína</a:t>
            </a:r>
            <a:r>
              <a:rPr lang="es-ES" sz="1900" dirty="0"/>
              <a:t> y </a:t>
            </a:r>
            <a:r>
              <a:rPr lang="es-ES" sz="1900" dirty="0" err="1" smtClean="0"/>
              <a:t>sirolimus</a:t>
            </a:r>
            <a:r>
              <a:rPr lang="es-ES" sz="1900" dirty="0" smtClean="0"/>
              <a:t>.</a:t>
            </a:r>
            <a:endParaRPr lang="es-ES" sz="1900" dirty="0"/>
          </a:p>
          <a:p>
            <a:pPr algn="just"/>
            <a:endParaRPr lang="es-ES" sz="1900" dirty="0" smtClean="0"/>
          </a:p>
          <a:p>
            <a:pPr algn="just"/>
            <a:r>
              <a:rPr lang="es-ES" sz="1900" dirty="0" smtClean="0"/>
              <a:t> Se </a:t>
            </a:r>
            <a:r>
              <a:rPr lang="es-ES" sz="1900" dirty="0"/>
              <a:t>debe </a:t>
            </a:r>
            <a:r>
              <a:rPr lang="es-ES" sz="1900" dirty="0" smtClean="0"/>
              <a:t>considerar realizar </a:t>
            </a:r>
            <a:r>
              <a:rPr lang="es-ES" sz="1900" dirty="0"/>
              <a:t>el </a:t>
            </a:r>
            <a:r>
              <a:rPr lang="es-ES" sz="1900" dirty="0" smtClean="0"/>
              <a:t>LBA </a:t>
            </a:r>
            <a:r>
              <a:rPr lang="es-ES" sz="1900" dirty="0"/>
              <a:t>cuando hay una falta de mejoría clínica en la retirada del fármaco causal, a pesar del tratamiento con </a:t>
            </a:r>
            <a:r>
              <a:rPr lang="es-ES" sz="1900" dirty="0" err="1"/>
              <a:t>corticosteroides</a:t>
            </a:r>
            <a:r>
              <a:rPr lang="es-ES" sz="1900" dirty="0"/>
              <a:t>, o cuando el diagnóstico diferencial no es </a:t>
            </a:r>
            <a:r>
              <a:rPr lang="es-ES" sz="1900" dirty="0" smtClean="0"/>
              <a:t>concluyente.</a:t>
            </a:r>
            <a:endParaRPr lang="es-ES" sz="1900" dirty="0"/>
          </a:p>
          <a:p>
            <a:pPr marL="0" indent="0" algn="just">
              <a:buNone/>
            </a:pPr>
            <a:r>
              <a:rPr lang="es-ES" sz="1900" dirty="0"/>
              <a:t> 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8312" y="5715401"/>
            <a:ext cx="8362503" cy="611772"/>
          </a:xfrm>
        </p:spPr>
        <p:txBody>
          <a:bodyPr/>
          <a:lstStyle/>
          <a:p>
            <a:r>
              <a:rPr lang="es-ES" i="0" dirty="0" err="1"/>
              <a:t>Patel</a:t>
            </a:r>
            <a:r>
              <a:rPr lang="es-ES" i="0" dirty="0"/>
              <a:t> </a:t>
            </a:r>
            <a:r>
              <a:rPr lang="es-ES" i="0" dirty="0" smtClean="0"/>
              <a:t>P.H. </a:t>
            </a:r>
            <a:r>
              <a:rPr lang="es-ES" i="0" dirty="0" err="1" smtClean="0"/>
              <a:t>Antoine</a:t>
            </a:r>
            <a:r>
              <a:rPr lang="es-ES" i="0" dirty="0" smtClean="0"/>
              <a:t> M. </a:t>
            </a:r>
            <a:r>
              <a:rPr lang="es-ES" i="0" dirty="0" err="1" smtClean="0"/>
              <a:t>Ullah</a:t>
            </a:r>
            <a:r>
              <a:rPr lang="es-ES" i="0" dirty="0" smtClean="0"/>
              <a:t> S. Lavado </a:t>
            </a:r>
            <a:r>
              <a:rPr lang="es-ES" i="0" dirty="0" err="1" smtClean="0"/>
              <a:t>broncoalveolar</a:t>
            </a:r>
            <a:r>
              <a:rPr lang="es-ES" b="1" i="0" dirty="0" smtClean="0"/>
              <a:t>. </a:t>
            </a:r>
            <a:r>
              <a:rPr lang="es-ES" i="0" dirty="0"/>
              <a:t> </a:t>
            </a:r>
            <a:r>
              <a:rPr lang="es-ES" i="0" dirty="0" err="1"/>
              <a:t>StatPearls</a:t>
            </a:r>
            <a:r>
              <a:rPr lang="es-ES" i="0" dirty="0"/>
              <a:t> Publishing, </a:t>
            </a:r>
            <a:r>
              <a:rPr lang="es-ES" i="0" dirty="0" err="1"/>
              <a:t>Treasure</a:t>
            </a:r>
            <a:r>
              <a:rPr lang="es-ES" i="0" dirty="0"/>
              <a:t> Island, FL2022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Johkoh</a:t>
            </a:r>
            <a:r>
              <a:rPr lang="es-ES" dirty="0" smtClean="0"/>
              <a:t> </a:t>
            </a:r>
            <a:r>
              <a:rPr lang="es-ES" dirty="0"/>
              <a:t>T, Lee KS, </a:t>
            </a:r>
            <a:r>
              <a:rPr lang="es-ES" dirty="0" err="1"/>
              <a:t>Nishino</a:t>
            </a:r>
            <a:r>
              <a:rPr lang="es-ES" dirty="0"/>
              <a:t> M, et al. </a:t>
            </a:r>
            <a:r>
              <a:rPr lang="es-ES" dirty="0" err="1"/>
              <a:t>Chest</a:t>
            </a:r>
            <a:r>
              <a:rPr lang="es-ES" dirty="0"/>
              <a:t> CT diagnosis and </a:t>
            </a:r>
            <a:r>
              <a:rPr lang="es-ES" dirty="0" err="1"/>
              <a:t>clinical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of </a:t>
            </a:r>
            <a:r>
              <a:rPr lang="es-ES" dirty="0" err="1"/>
              <a:t>drug-related</a:t>
            </a:r>
            <a:r>
              <a:rPr lang="es-ES" dirty="0"/>
              <a:t> </a:t>
            </a:r>
            <a:r>
              <a:rPr lang="es-ES" dirty="0" err="1"/>
              <a:t>pneumonitis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receiving</a:t>
            </a:r>
            <a:r>
              <a:rPr lang="es-ES" dirty="0"/>
              <a:t> molecular </a:t>
            </a:r>
            <a:r>
              <a:rPr lang="es-ES" dirty="0" err="1"/>
              <a:t>targeting</a:t>
            </a:r>
            <a:r>
              <a:rPr lang="es-ES" dirty="0"/>
              <a:t> </a:t>
            </a:r>
            <a:r>
              <a:rPr lang="es-ES" dirty="0" err="1"/>
              <a:t>agents</a:t>
            </a:r>
            <a:r>
              <a:rPr lang="es-ES" dirty="0"/>
              <a:t> and </a:t>
            </a:r>
            <a:r>
              <a:rPr lang="es-ES" dirty="0" err="1"/>
              <a:t>immune</a:t>
            </a:r>
            <a:r>
              <a:rPr lang="es-ES" dirty="0"/>
              <a:t> </a:t>
            </a:r>
            <a:r>
              <a:rPr lang="es-ES" dirty="0" err="1"/>
              <a:t>checkpoint</a:t>
            </a:r>
            <a:r>
              <a:rPr lang="es-ES" dirty="0"/>
              <a:t> </a:t>
            </a:r>
            <a:r>
              <a:rPr lang="es-ES" dirty="0" err="1"/>
              <a:t>inhibitors</a:t>
            </a:r>
            <a:r>
              <a:rPr lang="es-ES" dirty="0"/>
              <a:t>: a position </a:t>
            </a:r>
            <a:r>
              <a:rPr lang="es-ES" dirty="0" err="1"/>
              <a:t>paper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Fleischner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. </a:t>
            </a:r>
            <a:r>
              <a:rPr lang="es-ES" dirty="0" err="1"/>
              <a:t>Chest</a:t>
            </a:r>
            <a:r>
              <a:rPr lang="es-ES" dirty="0"/>
              <a:t> 2021; 159: 1107–1125</a:t>
            </a:r>
          </a:p>
          <a:p>
            <a:endParaRPr lang="es-ES" dirty="0"/>
          </a:p>
        </p:txBody>
      </p:sp>
      <p:pic>
        <p:nvPicPr>
          <p:cNvPr id="5" name="Marcador de contenid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9"/>
            <a:ext cx="1350172" cy="9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 de HEMORRAGIA ALVEOLAR.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86" y="2038350"/>
            <a:ext cx="8533193" cy="376691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i="0" dirty="0"/>
              <a:t>DIFFUSE ALVEOLAR HAEMORRHAGE | M. </a:t>
            </a:r>
            <a:r>
              <a:rPr lang="es-ES" i="0" dirty="0" smtClean="0"/>
              <a:t>BONIFAZI ET AL.</a:t>
            </a:r>
            <a:r>
              <a:rPr lang="en-US" i="0" dirty="0" smtClean="0"/>
              <a:t>  </a:t>
            </a:r>
            <a:r>
              <a:rPr lang="en-US" i="0" dirty="0"/>
              <a:t>PULMONARY MANIFESTATIONS OF SYSTEMIC </a:t>
            </a:r>
            <a:r>
              <a:rPr lang="en-US" i="0" dirty="0" smtClean="0"/>
              <a:t>DISEASES.</a:t>
            </a:r>
            <a:r>
              <a:rPr lang="es-ES" i="0" dirty="0"/>
              <a:t> .</a:t>
            </a:r>
            <a:r>
              <a:rPr lang="en-US" i="0" dirty="0"/>
              <a:t> ERS MONOGRAPH </a:t>
            </a:r>
            <a:r>
              <a:rPr lang="en-US" i="0" dirty="0" smtClean="0"/>
              <a:t> 2019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-12576"/>
            <a:ext cx="3257550" cy="2038350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347864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dc15cbff302a3da2a1707d5a447dfd56e2f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6659</TotalTime>
  <Words>1602</Words>
  <Application>Microsoft Office PowerPoint</Application>
  <PresentationFormat>Presentación en pantalla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Tema de Office</vt:lpstr>
      <vt:lpstr>Papel de la broncoscopia y sus técnicas derivadas</vt:lpstr>
      <vt:lpstr>        Introducción.  Papel de la broncoscopia en el  diagnóstico de EPI-IF:  - LBA.    - Cepillo protegido.  - Biopsia pulmonar.  LBA en neumonitis por Amiodarona  Conclusiones.        </vt:lpstr>
      <vt:lpstr> Enfermedad pulmonar intersticial inducida por fármacos</vt:lpstr>
      <vt:lpstr>Broncoscopia y LBA en EPI-IF</vt:lpstr>
      <vt:lpstr>LBA</vt:lpstr>
      <vt:lpstr>Diagnóstico diferencial según tipo celular en el LBA</vt:lpstr>
      <vt:lpstr>Diagnóstico diferencial según tipo celular en el LBA</vt:lpstr>
      <vt:lpstr>LBA en EPI-IF</vt:lpstr>
      <vt:lpstr>Causas de HEMORRAGIA ALVEOLAR.</vt:lpstr>
      <vt:lpstr> LBA  en HA . Macrófagos con  hemosiderina.</vt:lpstr>
      <vt:lpstr>Causas infecciosas de neumonía intersticial</vt:lpstr>
      <vt:lpstr>Infectious agents responsible for ILD.</vt:lpstr>
      <vt:lpstr>Diagnóstico diferencial según tipo celular en el LBA</vt:lpstr>
      <vt:lpstr>LBA linfocitario por M. tuberculosis.</vt:lpstr>
      <vt:lpstr>LBA  con infección por P. Jirovecci</vt:lpstr>
      <vt:lpstr>LBA  infeccioso</vt:lpstr>
      <vt:lpstr>Muestras endoscópicas microbiológicas. Cepillo telescopado.</vt:lpstr>
      <vt:lpstr>Muestras endoscópicas microbiológicas. Cepillo telescopado.</vt:lpstr>
      <vt:lpstr>Biopsia pulmonar en EPI-IF</vt:lpstr>
      <vt:lpstr>Patrones histológicos en EPI-IF</vt:lpstr>
      <vt:lpstr>LBA de neumonitis por Amiodarona</vt:lpstr>
      <vt:lpstr>LBA de neumonitis por Amiodarona. Macrófagos espumosos.</vt:lpstr>
      <vt:lpstr>Neumonía Eosinófila por Daptomicina</vt:lpstr>
      <vt:lpstr>Broncoscopia en EPI-IF</vt:lpstr>
      <vt:lpstr>  MUCHAS 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CLOVER-SGM</dc:creator>
  <cp:lastModifiedBy>Cuenta Microsoft</cp:lastModifiedBy>
  <cp:revision>522</cp:revision>
  <cp:lastPrinted>2018-02-10T15:57:01Z</cp:lastPrinted>
  <dcterms:created xsi:type="dcterms:W3CDTF">2014-08-26T06:29:26Z</dcterms:created>
  <dcterms:modified xsi:type="dcterms:W3CDTF">2023-06-28T17:33:28Z</dcterms:modified>
</cp:coreProperties>
</file>