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562850" cy="5330825"/>
  <p:notesSz cx="6858000" cy="9144000"/>
  <p:defaultTextStyle>
    <a:defPPr>
      <a:defRPr lang="es-ES"/>
    </a:defPPr>
    <a:lvl1pPr marL="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6836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3673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0509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473464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841830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10196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578562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2946928" algn="l" defTabSz="36836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92AD2E"/>
    <a:srgbClr val="58B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8" d="100"/>
          <a:sy n="98" d="100"/>
        </p:scale>
        <p:origin x="-204" y="-18"/>
      </p:cViewPr>
      <p:guideLst>
        <p:guide orient="horz" pos="1519"/>
        <p:guide pos="224"/>
        <p:guide pos="6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7214" y="1656011"/>
            <a:ext cx="6428423" cy="1142672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34428" y="3020801"/>
            <a:ext cx="5293995" cy="13623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8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5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10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8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8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5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535084" y="165354"/>
            <a:ext cx="1407530" cy="353660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12493" y="165354"/>
            <a:ext cx="4096544" cy="353660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59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42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7413" y="3425549"/>
            <a:ext cx="6428423" cy="1058761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97413" y="2259431"/>
            <a:ext cx="6428423" cy="116611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83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3673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0509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73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4183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101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785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46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4022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12493" y="967446"/>
            <a:ext cx="2752037" cy="27345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190577" y="967446"/>
            <a:ext cx="2752037" cy="273451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30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213480"/>
            <a:ext cx="6806565" cy="88847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1193266"/>
            <a:ext cx="3341572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78143" y="1690562"/>
            <a:ext cx="3341572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841823" y="1193266"/>
            <a:ext cx="3342885" cy="497296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68366" indent="0">
              <a:buNone/>
              <a:defRPr sz="1600" b="1"/>
            </a:lvl2pPr>
            <a:lvl3pPr marL="736732" indent="0">
              <a:buNone/>
              <a:defRPr sz="1500" b="1"/>
            </a:lvl3pPr>
            <a:lvl4pPr marL="1105098" indent="0">
              <a:buNone/>
              <a:defRPr sz="1300" b="1"/>
            </a:lvl4pPr>
            <a:lvl5pPr marL="1473464" indent="0">
              <a:buNone/>
              <a:defRPr sz="1300" b="1"/>
            </a:lvl5pPr>
            <a:lvl6pPr marL="1841830" indent="0">
              <a:buNone/>
              <a:defRPr sz="1300" b="1"/>
            </a:lvl6pPr>
            <a:lvl7pPr marL="2210196" indent="0">
              <a:buNone/>
              <a:defRPr sz="1300" b="1"/>
            </a:lvl7pPr>
            <a:lvl8pPr marL="2578562" indent="0">
              <a:buNone/>
              <a:defRPr sz="1300" b="1"/>
            </a:lvl8pPr>
            <a:lvl9pPr marL="2946928" indent="0">
              <a:buNone/>
              <a:defRPr sz="13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841823" y="1690562"/>
            <a:ext cx="3342885" cy="3071395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3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79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84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143" y="212246"/>
            <a:ext cx="2488126" cy="903279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56864" y="212246"/>
            <a:ext cx="4227843" cy="454971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78143" y="1115525"/>
            <a:ext cx="2488126" cy="3646433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00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2372" y="3731577"/>
            <a:ext cx="4537710" cy="440534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482372" y="476319"/>
            <a:ext cx="4537710" cy="3198495"/>
          </a:xfrm>
        </p:spPr>
        <p:txBody>
          <a:bodyPr/>
          <a:lstStyle>
            <a:lvl1pPr marL="0" indent="0">
              <a:buNone/>
              <a:defRPr sz="2600"/>
            </a:lvl1pPr>
            <a:lvl2pPr marL="368366" indent="0">
              <a:buNone/>
              <a:defRPr sz="2300"/>
            </a:lvl2pPr>
            <a:lvl3pPr marL="736732" indent="0">
              <a:buNone/>
              <a:defRPr sz="1900"/>
            </a:lvl3pPr>
            <a:lvl4pPr marL="1105098" indent="0">
              <a:buNone/>
              <a:defRPr sz="1600"/>
            </a:lvl4pPr>
            <a:lvl5pPr marL="1473464" indent="0">
              <a:buNone/>
              <a:defRPr sz="1600"/>
            </a:lvl5pPr>
            <a:lvl6pPr marL="1841830" indent="0">
              <a:buNone/>
              <a:defRPr sz="1600"/>
            </a:lvl6pPr>
            <a:lvl7pPr marL="2210196" indent="0">
              <a:buNone/>
              <a:defRPr sz="1600"/>
            </a:lvl7pPr>
            <a:lvl8pPr marL="2578562" indent="0">
              <a:buNone/>
              <a:defRPr sz="1600"/>
            </a:lvl8pPr>
            <a:lvl9pPr marL="2946928" indent="0">
              <a:buNone/>
              <a:defRPr sz="16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482372" y="4172111"/>
            <a:ext cx="4537710" cy="625631"/>
          </a:xfrm>
        </p:spPr>
        <p:txBody>
          <a:bodyPr/>
          <a:lstStyle>
            <a:lvl1pPr marL="0" indent="0">
              <a:buNone/>
              <a:defRPr sz="1100"/>
            </a:lvl1pPr>
            <a:lvl2pPr marL="368366" indent="0">
              <a:buNone/>
              <a:defRPr sz="1000"/>
            </a:lvl2pPr>
            <a:lvl3pPr marL="736732" indent="0">
              <a:buNone/>
              <a:defRPr sz="800"/>
            </a:lvl3pPr>
            <a:lvl4pPr marL="1105098" indent="0">
              <a:buNone/>
              <a:defRPr sz="700"/>
            </a:lvl4pPr>
            <a:lvl5pPr marL="1473464" indent="0">
              <a:buNone/>
              <a:defRPr sz="700"/>
            </a:lvl5pPr>
            <a:lvl6pPr marL="1841830" indent="0">
              <a:buNone/>
              <a:defRPr sz="700"/>
            </a:lvl6pPr>
            <a:lvl7pPr marL="2210196" indent="0">
              <a:buNone/>
              <a:defRPr sz="700"/>
            </a:lvl7pPr>
            <a:lvl8pPr marL="2578562" indent="0">
              <a:buNone/>
              <a:defRPr sz="700"/>
            </a:lvl8pPr>
            <a:lvl9pPr marL="2946928" indent="0">
              <a:buNone/>
              <a:defRPr sz="7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9559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78143" y="213480"/>
            <a:ext cx="6806565" cy="888471"/>
          </a:xfrm>
          <a:prstGeom prst="rect">
            <a:avLst/>
          </a:prstGeom>
        </p:spPr>
        <p:txBody>
          <a:bodyPr vert="horz" lIns="73673" tIns="36837" rIns="73673" bIns="36837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78143" y="1243860"/>
            <a:ext cx="6806565" cy="3518098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378143" y="4940885"/>
            <a:ext cx="1764665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28A64-2D7A-9842-A794-B5309AEF8F7A}" type="datetimeFigureOut">
              <a:rPr lang="es-ES" smtClean="0"/>
              <a:pPr/>
              <a:t>08/11/2016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83974" y="4940885"/>
            <a:ext cx="2394903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20043" y="4940885"/>
            <a:ext cx="1764665" cy="283817"/>
          </a:xfrm>
          <a:prstGeom prst="rect">
            <a:avLst/>
          </a:prstGeom>
        </p:spPr>
        <p:txBody>
          <a:bodyPr vert="horz" lIns="73673" tIns="36837" rIns="73673" bIns="36837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1AECB-0F4B-CB40-9700-0E2280ADB4F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221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8366" rtl="0" eaLnBrk="1" latinLnBrk="0" hangingPunct="1"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6275" indent="-276275" algn="l" defTabSz="368366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98595" indent="-230229" algn="l" defTabSz="368366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20915" indent="-184183" algn="l" defTabSz="368366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89281" indent="-184183" algn="l" defTabSz="368366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7647" indent="-184183" algn="l" defTabSz="368366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6013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4379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745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1111" indent="-184183" algn="l" defTabSz="36836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6836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673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0509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464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830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0196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8562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928" algn="l" defTabSz="36836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31637" y="942917"/>
            <a:ext cx="3552190" cy="1183047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s-ES_tradnl" dirty="0" smtClean="0">
                <a:solidFill>
                  <a:srgbClr val="92AD2E"/>
                </a:solidFill>
              </a:rPr>
              <a:t>Soporte Nutricional</a:t>
            </a:r>
          </a:p>
          <a:p>
            <a:pPr>
              <a:lnSpc>
                <a:spcPct val="80000"/>
              </a:lnSpc>
            </a:pPr>
            <a:r>
              <a:rPr lang="es-ES_tradnl" dirty="0">
                <a:solidFill>
                  <a:srgbClr val="92AD2E"/>
                </a:solidFill>
              </a:rPr>
              <a:t>e</a:t>
            </a:r>
            <a:r>
              <a:rPr lang="es-ES_tradnl" dirty="0" smtClean="0">
                <a:solidFill>
                  <a:srgbClr val="92AD2E"/>
                </a:solidFill>
              </a:rPr>
              <a:t>n el paciente con</a:t>
            </a:r>
          </a:p>
          <a:p>
            <a:pPr>
              <a:lnSpc>
                <a:spcPct val="80000"/>
              </a:lnSpc>
            </a:pPr>
            <a:r>
              <a:rPr lang="es-ES_tradnl" dirty="0" smtClean="0">
                <a:solidFill>
                  <a:srgbClr val="92AD2E"/>
                </a:solidFill>
              </a:rPr>
              <a:t>Patología Intestinal</a:t>
            </a:r>
            <a:endParaRPr lang="es-ES" dirty="0">
              <a:solidFill>
                <a:srgbClr val="92AD2E"/>
              </a:solidFill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931637" y="2247399"/>
            <a:ext cx="3552190" cy="1004084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8 de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Noviembre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2016</a:t>
            </a:r>
          </a:p>
          <a:p>
            <a:pPr>
              <a:lnSpc>
                <a:spcPct val="80000"/>
              </a:lnSpc>
            </a:pP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Consorcio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General </a:t>
            </a:r>
            <a:r>
              <a:rPr lang="fr-FR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Universitario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Valencia</a:t>
            </a:r>
          </a:p>
          <a:p>
            <a:pPr algn="l">
              <a:lnSpc>
                <a:spcPct val="80000"/>
              </a:lnSpc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931637" y="3986560"/>
            <a:ext cx="3552190" cy="576249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Confirmación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1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asistencia</a:t>
            </a: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al e-mail:</a:t>
            </a:r>
          </a:p>
          <a:p>
            <a:pPr>
              <a:lnSpc>
                <a:spcPct val="80000"/>
              </a:lnSpc>
            </a:pPr>
            <a:r>
              <a:rPr lang="fr-FR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begona.amoros@fresenius-kabi.com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4375977" y="269660"/>
            <a:ext cx="3276095" cy="328631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s-ES_tradnl" sz="1200" dirty="0" smtClean="0">
                <a:solidFill>
                  <a:srgbClr val="92AD2E"/>
                </a:solidFill>
              </a:rPr>
              <a:t>Ayudar a nutrir es Nutrición Emocional</a:t>
            </a:r>
            <a:endParaRPr lang="es-ES" sz="1200" dirty="0">
              <a:solidFill>
                <a:srgbClr val="92AD2E"/>
              </a:solidFill>
            </a:endParaRPr>
          </a:p>
        </p:txBody>
      </p:sp>
      <p:cxnSp>
        <p:nvCxnSpPr>
          <p:cNvPr id="8" name="Conector recto 7"/>
          <p:cNvCxnSpPr/>
          <p:nvPr/>
        </p:nvCxnSpPr>
        <p:spPr>
          <a:xfrm>
            <a:off x="3820795" y="1260121"/>
            <a:ext cx="0" cy="230813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6 Grupo"/>
          <p:cNvGrpSpPr/>
          <p:nvPr/>
        </p:nvGrpSpPr>
        <p:grpSpPr>
          <a:xfrm>
            <a:off x="4124518" y="3112849"/>
            <a:ext cx="3300941" cy="873711"/>
            <a:chOff x="4182887" y="2887012"/>
            <a:chExt cx="2960466" cy="95633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2887" y="2887012"/>
              <a:ext cx="1108954" cy="9563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5291841" y="3076637"/>
              <a:ext cx="1851512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050" b="1" dirty="0" smtClean="0">
                  <a:solidFill>
                    <a:srgbClr val="CC0000"/>
                  </a:solidFill>
                </a:rPr>
                <a:t>Curso avalado por la Sociedad Valenciana de Endocrinología, Diabetes y Nutrición</a:t>
              </a:r>
              <a:endParaRPr lang="es-ES" sz="1050" b="1" dirty="0">
                <a:solidFill>
                  <a:srgbClr val="CC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9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8891" y="612090"/>
            <a:ext cx="805623" cy="292042"/>
          </a:xfrm>
        </p:spPr>
        <p:txBody>
          <a:bodyPr>
            <a:normAutofit/>
          </a:bodyPr>
          <a:lstStyle/>
          <a:p>
            <a:pPr algn="l"/>
            <a:r>
              <a:rPr lang="es-ES" sz="900" dirty="0" smtClean="0">
                <a:solidFill>
                  <a:srgbClr val="92AD2E"/>
                </a:solidFill>
                <a:cs typeface="Arial" panose="020B0604020202020204" pitchFamily="34" charset="0"/>
              </a:rPr>
              <a:t>16.00 h </a:t>
            </a:r>
            <a:endParaRPr lang="es-ES" sz="900" dirty="0">
              <a:solidFill>
                <a:srgbClr val="92AD2E"/>
              </a:solidFill>
              <a:cs typeface="Arial" panose="020B0604020202020204" pitchFamily="34" charset="0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342457" y="269660"/>
            <a:ext cx="3276095" cy="328631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es-ES_tradnl" sz="900" b="1" dirty="0" smtClean="0">
                <a:solidFill>
                  <a:srgbClr val="92AD2E"/>
                </a:solidFill>
                <a:cs typeface="Arial" panose="020B0604020202020204" pitchFamily="34" charset="0"/>
              </a:rPr>
              <a:t>PROGRAMA</a:t>
            </a:r>
            <a:endParaRPr lang="es-ES" sz="900" b="1" dirty="0">
              <a:solidFill>
                <a:srgbClr val="92AD2E"/>
              </a:solidFill>
              <a:cs typeface="Arial" panose="020B0604020202020204" pitchFamily="34" charset="0"/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3882102" y="269660"/>
            <a:ext cx="3276095" cy="328631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80000"/>
              </a:lnSpc>
            </a:pPr>
            <a:r>
              <a:rPr lang="es-ES" sz="900" dirty="0" smtClean="0">
                <a:solidFill>
                  <a:srgbClr val="92AD2E"/>
                </a:solidFill>
                <a:cs typeface="Arial" panose="020B0604020202020204" pitchFamily="34" charset="0"/>
              </a:rPr>
              <a:t>8 de Noviembre</a:t>
            </a:r>
            <a:r>
              <a:rPr lang="es-ES_tradnl" sz="900" dirty="0" smtClean="0">
                <a:solidFill>
                  <a:srgbClr val="92AD2E"/>
                </a:solidFill>
                <a:cs typeface="Arial" panose="020B0604020202020204" pitchFamily="34" charset="0"/>
              </a:rPr>
              <a:t> de 2016</a:t>
            </a:r>
            <a:endParaRPr lang="es-ES" sz="900" dirty="0">
              <a:solidFill>
                <a:srgbClr val="92AD2E"/>
              </a:solidFill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894224" y="612090"/>
            <a:ext cx="2431223" cy="292042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900" dirty="0" smtClean="0">
                <a:solidFill>
                  <a:srgbClr val="92AD2E"/>
                </a:solidFill>
                <a:cs typeface="Arial" panose="020B0604020202020204" pitchFamily="34" charset="0"/>
              </a:rPr>
              <a:t> Presentación del curso </a:t>
            </a:r>
          </a:p>
          <a:p>
            <a:pPr algn="l"/>
            <a:endParaRPr lang="es-ES" sz="900" dirty="0">
              <a:solidFill>
                <a:srgbClr val="92AD2E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232896" y="1524420"/>
            <a:ext cx="3486480" cy="1021789"/>
            <a:chOff x="395622" y="916849"/>
            <a:chExt cx="3486480" cy="1021789"/>
          </a:xfrm>
        </p:grpSpPr>
        <p:sp>
          <p:nvSpPr>
            <p:cNvPr id="7" name="Subtítulo 2"/>
            <p:cNvSpPr txBox="1">
              <a:spLocks/>
            </p:cNvSpPr>
            <p:nvPr/>
          </p:nvSpPr>
          <p:spPr>
            <a:xfrm>
              <a:off x="395622" y="916850"/>
              <a:ext cx="805623" cy="292042"/>
            </a:xfrm>
            <a:prstGeom prst="rect">
              <a:avLst/>
            </a:prstGeom>
          </p:spPr>
          <p:txBody>
            <a:bodyPr vert="horz" lIns="73673" tIns="36837" rIns="73673" bIns="36837" rtlCol="0">
              <a:norm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16.15 h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Subtítulo 2"/>
            <p:cNvSpPr txBox="1">
              <a:spLocks/>
            </p:cNvSpPr>
            <p:nvPr/>
          </p:nvSpPr>
          <p:spPr>
            <a:xfrm>
              <a:off x="1073977" y="916849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Consecuencias nutricionales de la cirugía gastrointestinal.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Subtítulo 2"/>
            <p:cNvSpPr txBox="1">
              <a:spLocks/>
            </p:cNvSpPr>
            <p:nvPr/>
          </p:nvSpPr>
          <p:spPr>
            <a:xfrm>
              <a:off x="1073977" y="1310478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Dra. </a:t>
              </a:r>
              <a:r>
                <a:rPr lang="fr-FR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Silvia </a:t>
              </a:r>
              <a:r>
                <a:rPr lang="fr-FR" sz="9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Veses</a:t>
              </a:r>
              <a:r>
                <a:rPr lang="fr-FR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 Martín</a:t>
              </a:r>
              <a:endPara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Subtítulo 2"/>
            <p:cNvSpPr txBox="1">
              <a:spLocks/>
            </p:cNvSpPr>
            <p:nvPr/>
          </p:nvSpPr>
          <p:spPr>
            <a:xfrm>
              <a:off x="1073977" y="1463737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Médico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Adjunto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del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Servicio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de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Endocrinología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y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Nutrición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del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Hospital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Universitario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fr-F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Dr.Peset</a:t>
              </a:r>
              <a:r>
                <a:rPr lang="fr-F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de Valencia</a:t>
              </a:r>
              <a:endParaRPr lang="fr-FR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0" name="Agrupar 19"/>
          <p:cNvGrpSpPr/>
          <p:nvPr/>
        </p:nvGrpSpPr>
        <p:grpSpPr>
          <a:xfrm>
            <a:off x="265489" y="3486843"/>
            <a:ext cx="3605526" cy="843124"/>
            <a:chOff x="438154" y="916849"/>
            <a:chExt cx="3605526" cy="843124"/>
          </a:xfrm>
        </p:grpSpPr>
        <p:sp>
          <p:nvSpPr>
            <p:cNvPr id="21" name="Subtítulo 2"/>
            <p:cNvSpPr txBox="1">
              <a:spLocks/>
            </p:cNvSpPr>
            <p:nvPr/>
          </p:nvSpPr>
          <p:spPr>
            <a:xfrm>
              <a:off x="438154" y="916850"/>
              <a:ext cx="805623" cy="292042"/>
            </a:xfrm>
            <a:prstGeom prst="rect">
              <a:avLst/>
            </a:prstGeom>
          </p:spPr>
          <p:txBody>
            <a:bodyPr vert="horz" lIns="73673" tIns="36837" rIns="73673" bIns="36837" rtlCol="0">
              <a:norm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17.25 h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2" name="Subtítulo 2"/>
            <p:cNvSpPr txBox="1">
              <a:spLocks/>
            </p:cNvSpPr>
            <p:nvPr/>
          </p:nvSpPr>
          <p:spPr>
            <a:xfrm>
              <a:off x="1073977" y="916849"/>
              <a:ext cx="2808125" cy="292043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Diarrea asociada a la nutrición enteral 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" name="Subtítulo 2"/>
            <p:cNvSpPr txBox="1">
              <a:spLocks/>
            </p:cNvSpPr>
            <p:nvPr/>
          </p:nvSpPr>
          <p:spPr>
            <a:xfrm>
              <a:off x="1073977" y="1140366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Dra. </a:t>
              </a:r>
              <a:r>
                <a:rPr lang="pt-BR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Maria Argente </a:t>
              </a:r>
              <a:r>
                <a:rPr lang="pt-BR" sz="900" b="1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Plá</a:t>
              </a:r>
              <a:endParaRPr lang="pt-B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4" name="Subtítulo 2"/>
            <p:cNvSpPr txBox="1">
              <a:spLocks/>
            </p:cNvSpPr>
            <p:nvPr/>
          </p:nvSpPr>
          <p:spPr>
            <a:xfrm>
              <a:off x="1073977" y="1285072"/>
              <a:ext cx="2969703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Médico Adjunto </a:t>
              </a:r>
              <a:r>
                <a:rPr lang="pt-B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del</a:t>
              </a:r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Servicio</a:t>
              </a:r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de </a:t>
              </a:r>
              <a:r>
                <a:rPr lang="pt-B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Endocrinología</a:t>
              </a:r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y </a:t>
              </a:r>
              <a:r>
                <a:rPr lang="pt-B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Nutrición</a:t>
              </a:r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</a:t>
              </a:r>
              <a:r>
                <a:rPr lang="pt-B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del</a:t>
              </a:r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Hospital </a:t>
              </a:r>
              <a:r>
                <a:rPr lang="pt-B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Universitari</a:t>
              </a:r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i </a:t>
              </a:r>
              <a:r>
                <a:rPr lang="pt-BR" sz="9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Politécnic</a:t>
              </a:r>
              <a:r>
                <a:rPr lang="pt-BR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La Fe de Valencia. </a:t>
              </a:r>
              <a:endPara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0" name="Agrupar 29"/>
          <p:cNvGrpSpPr/>
          <p:nvPr/>
        </p:nvGrpSpPr>
        <p:grpSpPr>
          <a:xfrm>
            <a:off x="3973868" y="666681"/>
            <a:ext cx="3546733" cy="1593478"/>
            <a:chOff x="342457" y="119722"/>
            <a:chExt cx="3546733" cy="1593478"/>
          </a:xfrm>
        </p:grpSpPr>
        <p:sp>
          <p:nvSpPr>
            <p:cNvPr id="31" name="Subtítulo 2"/>
            <p:cNvSpPr txBox="1">
              <a:spLocks/>
            </p:cNvSpPr>
            <p:nvPr/>
          </p:nvSpPr>
          <p:spPr>
            <a:xfrm>
              <a:off x="342457" y="1031098"/>
              <a:ext cx="805623" cy="292042"/>
            </a:xfrm>
            <a:prstGeom prst="rect">
              <a:avLst/>
            </a:prstGeom>
          </p:spPr>
          <p:txBody>
            <a:bodyPr vert="horz" lIns="73673" tIns="36837" rIns="73673" bIns="36837" rtlCol="0">
              <a:norm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19.00 h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Subtítulo 2"/>
            <p:cNvSpPr txBox="1">
              <a:spLocks/>
            </p:cNvSpPr>
            <p:nvPr/>
          </p:nvSpPr>
          <p:spPr>
            <a:xfrm>
              <a:off x="965120" y="119722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Caso clínico 1: Paciente con intolerancia digestiva a estudio.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Subtítulo 2"/>
            <p:cNvSpPr txBox="1">
              <a:spLocks/>
            </p:cNvSpPr>
            <p:nvPr/>
          </p:nvSpPr>
          <p:spPr>
            <a:xfrm>
              <a:off x="1081065" y="1368963"/>
              <a:ext cx="2808125" cy="344237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  <a:p>
              <a:pPr algn="l"/>
              <a:endPara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0" name="Subtítulo 2"/>
          <p:cNvSpPr txBox="1">
            <a:spLocks/>
          </p:cNvSpPr>
          <p:nvPr/>
        </p:nvSpPr>
        <p:spPr>
          <a:xfrm>
            <a:off x="272212" y="4255553"/>
            <a:ext cx="805623" cy="292042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00" dirty="0" smtClean="0">
                <a:solidFill>
                  <a:srgbClr val="92AD2E"/>
                </a:solidFill>
                <a:cs typeface="Arial" panose="020B0604020202020204" pitchFamily="34" charset="0"/>
              </a:rPr>
              <a:t>18.00 h </a:t>
            </a:r>
            <a:endParaRPr lang="es-ES" sz="900" dirty="0">
              <a:solidFill>
                <a:srgbClr val="92AD2E"/>
              </a:solidFill>
              <a:cs typeface="Arial" panose="020B0604020202020204" pitchFamily="34" charset="0"/>
            </a:endParaRPr>
          </a:p>
        </p:txBody>
      </p:sp>
      <p:sp>
        <p:nvSpPr>
          <p:cNvPr id="41" name="Subtítulo 2"/>
          <p:cNvSpPr txBox="1">
            <a:spLocks/>
          </p:cNvSpPr>
          <p:nvPr/>
        </p:nvSpPr>
        <p:spPr>
          <a:xfrm>
            <a:off x="975414" y="4265821"/>
            <a:ext cx="2431223" cy="292042"/>
          </a:xfrm>
          <a:prstGeom prst="rect">
            <a:avLst/>
          </a:prstGeom>
        </p:spPr>
        <p:txBody>
          <a:bodyPr vert="horz" lIns="73673" tIns="36837" rIns="73673" bIns="36837" rtlCol="0">
            <a:norm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900" dirty="0" smtClean="0">
                <a:solidFill>
                  <a:srgbClr val="92AD2E"/>
                </a:solidFill>
                <a:cs typeface="Arial" panose="020B0604020202020204" pitchFamily="34" charset="0"/>
              </a:rPr>
              <a:t>Pausa - Café</a:t>
            </a:r>
            <a:endParaRPr lang="es-ES" sz="900" dirty="0">
              <a:solidFill>
                <a:srgbClr val="92AD2E"/>
              </a:solidFill>
              <a:cs typeface="Arial" panose="020B0604020202020204" pitchFamily="34" charset="0"/>
            </a:endParaRPr>
          </a:p>
        </p:txBody>
      </p:sp>
      <p:grpSp>
        <p:nvGrpSpPr>
          <p:cNvPr id="42" name="Agrupar 41"/>
          <p:cNvGrpSpPr/>
          <p:nvPr/>
        </p:nvGrpSpPr>
        <p:grpSpPr>
          <a:xfrm>
            <a:off x="3980957" y="676554"/>
            <a:ext cx="3539645" cy="1290135"/>
            <a:chOff x="342457" y="916850"/>
            <a:chExt cx="3539645" cy="1593869"/>
          </a:xfrm>
        </p:grpSpPr>
        <p:sp>
          <p:nvSpPr>
            <p:cNvPr id="43" name="Subtítulo 2"/>
            <p:cNvSpPr txBox="1">
              <a:spLocks/>
            </p:cNvSpPr>
            <p:nvPr/>
          </p:nvSpPr>
          <p:spPr>
            <a:xfrm>
              <a:off x="342457" y="916850"/>
              <a:ext cx="805623" cy="292042"/>
            </a:xfrm>
            <a:prstGeom prst="rect">
              <a:avLst/>
            </a:prstGeom>
          </p:spPr>
          <p:txBody>
            <a:bodyPr vert="horz" lIns="73673" tIns="36837" rIns="73673" bIns="36837" rtlCol="0">
              <a:norm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18.30 h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4" name="Subtítulo 2"/>
            <p:cNvSpPr txBox="1">
              <a:spLocks/>
            </p:cNvSpPr>
            <p:nvPr/>
          </p:nvSpPr>
          <p:spPr>
            <a:xfrm>
              <a:off x="958030" y="2035818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Caso Clínico 2: Paciente adulto con esofagitis y duodenitis </a:t>
              </a:r>
              <a:r>
                <a:rPr lang="es-ES_tradnl" sz="900" dirty="0" err="1" smtClean="0">
                  <a:solidFill>
                    <a:srgbClr val="92AD2E"/>
                  </a:solidFill>
                  <a:cs typeface="Arial" panose="020B0604020202020204" pitchFamily="34" charset="0"/>
                </a:rPr>
                <a:t>eosinofílica</a:t>
              </a:r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.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5" name="Subtítulo 2"/>
            <p:cNvSpPr txBox="1">
              <a:spLocks/>
            </p:cNvSpPr>
            <p:nvPr/>
          </p:nvSpPr>
          <p:spPr>
            <a:xfrm>
              <a:off x="1073977" y="1678537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pt-BR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6" name="Subtítulo 2"/>
            <p:cNvSpPr txBox="1">
              <a:spLocks/>
            </p:cNvSpPr>
            <p:nvPr/>
          </p:nvSpPr>
          <p:spPr>
            <a:xfrm>
              <a:off x="1073976" y="1536537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S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7" name="Subtítulo 2"/>
          <p:cNvSpPr txBox="1">
            <a:spLocks/>
          </p:cNvSpPr>
          <p:nvPr/>
        </p:nvSpPr>
        <p:spPr>
          <a:xfrm>
            <a:off x="897074" y="840553"/>
            <a:ext cx="2808125" cy="474901"/>
          </a:xfrm>
          <a:prstGeom prst="rect">
            <a:avLst/>
          </a:prstGeom>
        </p:spPr>
        <p:txBody>
          <a:bodyPr vert="horz" lIns="73673" tIns="36837" rIns="73673" bIns="36837" rtlCol="0">
            <a:no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_tradnl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Dr</a:t>
            </a:r>
            <a:r>
              <a: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s-ES_tradnl" sz="9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Carlos Sánchez Juan</a:t>
            </a:r>
            <a:endParaRPr lang="es-ES" sz="9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  <a:p>
            <a:pPr algn="l"/>
            <a:endParaRPr lang="es-ES" sz="900" b="1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47" name="Agrupar 10"/>
          <p:cNvGrpSpPr/>
          <p:nvPr/>
        </p:nvGrpSpPr>
        <p:grpSpPr>
          <a:xfrm>
            <a:off x="254855" y="2609681"/>
            <a:ext cx="3454581" cy="912460"/>
            <a:chOff x="427521" y="916849"/>
            <a:chExt cx="3454581" cy="912460"/>
          </a:xfrm>
        </p:grpSpPr>
        <p:sp>
          <p:nvSpPr>
            <p:cNvPr id="48" name="Subtítulo 2"/>
            <p:cNvSpPr txBox="1">
              <a:spLocks/>
            </p:cNvSpPr>
            <p:nvPr/>
          </p:nvSpPr>
          <p:spPr>
            <a:xfrm>
              <a:off x="427521" y="927483"/>
              <a:ext cx="805623" cy="292042"/>
            </a:xfrm>
            <a:prstGeom prst="rect">
              <a:avLst/>
            </a:prstGeom>
          </p:spPr>
          <p:txBody>
            <a:bodyPr vert="horz" lIns="73673" tIns="36837" rIns="73673" bIns="36837" rtlCol="0">
              <a:norm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16.50 h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9" name="Subtítulo 2"/>
            <p:cNvSpPr txBox="1">
              <a:spLocks/>
            </p:cNvSpPr>
            <p:nvPr/>
          </p:nvSpPr>
          <p:spPr>
            <a:xfrm>
              <a:off x="1073977" y="916849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Puesta al día en fallo intestinal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0" name="Subtítulo 2"/>
            <p:cNvSpPr txBox="1">
              <a:spLocks/>
            </p:cNvSpPr>
            <p:nvPr/>
          </p:nvSpPr>
          <p:spPr>
            <a:xfrm>
              <a:off x="1073977" y="1181271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S_tradnl" sz="900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1" name="Subtítulo 2"/>
            <p:cNvSpPr txBox="1">
              <a:spLocks/>
            </p:cNvSpPr>
            <p:nvPr/>
          </p:nvSpPr>
          <p:spPr>
            <a:xfrm>
              <a:off x="1073977" y="1354408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ES_tradnl" sz="9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Subtítulo 2"/>
          <p:cNvSpPr txBox="1">
            <a:spLocks/>
          </p:cNvSpPr>
          <p:nvPr/>
        </p:nvSpPr>
        <p:spPr>
          <a:xfrm>
            <a:off x="910684" y="1003853"/>
            <a:ext cx="2808125" cy="455602"/>
          </a:xfrm>
          <a:prstGeom prst="rect">
            <a:avLst/>
          </a:prstGeom>
        </p:spPr>
        <p:txBody>
          <a:bodyPr vert="horz" lIns="73673" tIns="36837" rIns="73673" bIns="36837" rtlCol="0">
            <a:no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_tradnl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Jefe de Servicio de Endocrinología y  Nutrición del Consorcio Hospital General Universitario de Valencia</a:t>
            </a:r>
          </a:p>
          <a:p>
            <a:pPr algn="l"/>
            <a:r>
              <a:rPr lang="es-ES_tradnl" sz="9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rPr>
              <a:t>Coordinador del Curso</a:t>
            </a:r>
          </a:p>
        </p:txBody>
      </p:sp>
      <p:grpSp>
        <p:nvGrpSpPr>
          <p:cNvPr id="39" name="Agrupar 29"/>
          <p:cNvGrpSpPr/>
          <p:nvPr/>
        </p:nvGrpSpPr>
        <p:grpSpPr>
          <a:xfrm>
            <a:off x="3959775" y="2609015"/>
            <a:ext cx="3454581" cy="876450"/>
            <a:chOff x="342457" y="955303"/>
            <a:chExt cx="3454581" cy="606612"/>
          </a:xfrm>
        </p:grpSpPr>
        <p:sp>
          <p:nvSpPr>
            <p:cNvPr id="52" name="Subtítulo 2"/>
            <p:cNvSpPr txBox="1">
              <a:spLocks/>
            </p:cNvSpPr>
            <p:nvPr/>
          </p:nvSpPr>
          <p:spPr>
            <a:xfrm>
              <a:off x="342457" y="961004"/>
              <a:ext cx="805623" cy="292042"/>
            </a:xfrm>
            <a:prstGeom prst="rect">
              <a:avLst/>
            </a:prstGeom>
          </p:spPr>
          <p:txBody>
            <a:bodyPr vert="horz" lIns="73673" tIns="36837" rIns="73673" bIns="36837" rtlCol="0">
              <a:norm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19.30 h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4" name="Subtítulo 2"/>
            <p:cNvSpPr txBox="1">
              <a:spLocks/>
            </p:cNvSpPr>
            <p:nvPr/>
          </p:nvSpPr>
          <p:spPr>
            <a:xfrm>
              <a:off x="988913" y="955303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Caso clínico 3: Paciente con enfermedad inflamatoria en brote.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5" name="Subtítulo 2"/>
            <p:cNvSpPr txBox="1">
              <a:spLocks/>
            </p:cNvSpPr>
            <p:nvPr/>
          </p:nvSpPr>
          <p:spPr>
            <a:xfrm>
              <a:off x="985368" y="1217678"/>
              <a:ext cx="2808125" cy="344237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Dra. Lucía Ruíz Sánchez</a:t>
              </a:r>
            </a:p>
            <a:p>
              <a:pPr algn="l"/>
              <a:r>
                <a:rPr lang="es-E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Médico Adjunto del Servicio de Patología Digestiva del </a:t>
              </a:r>
              <a:r>
                <a:rPr lang="es-ES" sz="9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Consorcio Hospital </a:t>
              </a:r>
              <a:r>
                <a:rPr lang="es-ES" sz="9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General Universitario de Valencia.</a:t>
              </a:r>
            </a:p>
            <a:p>
              <a:pPr algn="l"/>
              <a:endParaRPr lang="es-ES_tradnl" sz="900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  <a:p>
              <a:pPr algn="l"/>
              <a:endParaRPr lang="es-ES_tradnl" sz="9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6" name="Subtítulo 2"/>
          <p:cNvSpPr txBox="1">
            <a:spLocks/>
          </p:cNvSpPr>
          <p:nvPr/>
        </p:nvSpPr>
        <p:spPr>
          <a:xfrm>
            <a:off x="4619630" y="3054824"/>
            <a:ext cx="2969703" cy="474901"/>
          </a:xfrm>
          <a:prstGeom prst="rect">
            <a:avLst/>
          </a:prstGeom>
        </p:spPr>
        <p:txBody>
          <a:bodyPr vert="horz" lIns="73673" tIns="36837" rIns="73673" bIns="36837" rtlCol="0">
            <a:noAutofit/>
          </a:bodyPr>
          <a:lstStyle>
            <a:lvl1pPr marL="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6836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73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509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464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830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10196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8562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928" indent="0" algn="ctr" defTabSz="368366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pt-BR" sz="900" dirty="0">
              <a:solidFill>
                <a:schemeClr val="tx1">
                  <a:lumMod val="50000"/>
                  <a:lumOff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57" name="Agrupar 24"/>
          <p:cNvGrpSpPr/>
          <p:nvPr/>
        </p:nvGrpSpPr>
        <p:grpSpPr>
          <a:xfrm>
            <a:off x="4010257" y="3592756"/>
            <a:ext cx="3401416" cy="547107"/>
            <a:chOff x="342457" y="916849"/>
            <a:chExt cx="3401416" cy="547107"/>
          </a:xfrm>
        </p:grpSpPr>
        <p:sp>
          <p:nvSpPr>
            <p:cNvPr id="58" name="Subtítulo 2"/>
            <p:cNvSpPr txBox="1">
              <a:spLocks/>
            </p:cNvSpPr>
            <p:nvPr/>
          </p:nvSpPr>
          <p:spPr>
            <a:xfrm>
              <a:off x="342457" y="916850"/>
              <a:ext cx="805623" cy="292042"/>
            </a:xfrm>
            <a:prstGeom prst="rect">
              <a:avLst/>
            </a:prstGeom>
          </p:spPr>
          <p:txBody>
            <a:bodyPr vert="horz" lIns="73673" tIns="36837" rIns="73673" bIns="36837" rtlCol="0">
              <a:norm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20.00 h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9" name="Subtítulo 2"/>
            <p:cNvSpPr txBox="1">
              <a:spLocks/>
            </p:cNvSpPr>
            <p:nvPr/>
          </p:nvSpPr>
          <p:spPr>
            <a:xfrm>
              <a:off x="935748" y="916849"/>
              <a:ext cx="2808125" cy="474901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dirty="0" smtClean="0">
                  <a:solidFill>
                    <a:srgbClr val="92AD2E"/>
                  </a:solidFill>
                  <a:cs typeface="Arial" panose="020B0604020202020204" pitchFamily="34" charset="0"/>
                </a:rPr>
                <a:t>Conclusiones</a:t>
              </a:r>
              <a:endParaRPr lang="es-ES" sz="900" dirty="0">
                <a:solidFill>
                  <a:srgbClr val="92AD2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0" name="Subtítulo 2"/>
            <p:cNvSpPr txBox="1">
              <a:spLocks/>
            </p:cNvSpPr>
            <p:nvPr/>
          </p:nvSpPr>
          <p:spPr>
            <a:xfrm>
              <a:off x="928658" y="1119719"/>
              <a:ext cx="2808125" cy="344237"/>
            </a:xfrm>
            <a:prstGeom prst="rect">
              <a:avLst/>
            </a:prstGeom>
          </p:spPr>
          <p:txBody>
            <a:bodyPr vert="horz" lIns="73673" tIns="36837" rIns="73673" bIns="36837" rtlCol="0">
              <a:noAutofit/>
            </a:bodyPr>
            <a:lstStyle>
              <a:lvl1pPr marL="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6836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23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73673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9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10509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473464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841830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210196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2578562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2946928" indent="0" algn="ctr" defTabSz="368366" rtl="0" eaLnBrk="1" latinLnBrk="0" hangingPunct="1">
                <a:spcBef>
                  <a:spcPct val="20000"/>
                </a:spcBef>
                <a:buFont typeface="Arial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s-ES_tradnl" sz="9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Dr. Carlos Sánchez Juan</a:t>
              </a:r>
            </a:p>
          </p:txBody>
        </p:sp>
      </p:grpSp>
      <p:sp>
        <p:nvSpPr>
          <p:cNvPr id="2" name="1 Rectángulo"/>
          <p:cNvSpPr/>
          <p:nvPr/>
        </p:nvSpPr>
        <p:spPr>
          <a:xfrm>
            <a:off x="894225" y="2862574"/>
            <a:ext cx="29767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Dra. Ana Artero </a:t>
            </a:r>
            <a:r>
              <a:rPr lang="es-ES" sz="9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Fullana</a:t>
            </a:r>
            <a:endParaRPr lang="es-E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Médico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djunto del Servicio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Endocrinología y Nutrición del Consorcio Hospital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Universitario de Valencia.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598784" y="962811"/>
            <a:ext cx="271641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Dr. Juan José </a:t>
            </a:r>
            <a:r>
              <a:rPr lang="es-E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Urquijo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Ponce</a:t>
            </a:r>
          </a:p>
          <a:p>
            <a:endParaRPr lang="es-E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Médico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djunto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del Servicio de Patología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Digestiva del Consorcio Hospital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General Universitario de Valencia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endParaRPr lang="es-E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4596531" y="1903374"/>
            <a:ext cx="28081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Dr. Miguel </a:t>
            </a:r>
            <a:r>
              <a:rPr lang="es-ES" sz="9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Civera</a:t>
            </a:r>
            <a:r>
              <a:rPr lang="es-ES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Andrés</a:t>
            </a:r>
          </a:p>
          <a:p>
            <a:endParaRPr lang="es-ES" sz="9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Médico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adjunto </a:t>
            </a:r>
            <a:r>
              <a:rPr lang="es-E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del Servicio de Endocrinología y Nutrición del </a:t>
            </a:r>
            <a:r>
              <a:rPr lang="es-E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 Clínico Universitario de Valencia.</a:t>
            </a:r>
          </a:p>
        </p:txBody>
      </p:sp>
    </p:spTree>
    <p:extLst>
      <p:ext uri="{BB962C8B-B14F-4D97-AF65-F5344CB8AC3E}">
        <p14:creationId xmlns:p14="http://schemas.microsoft.com/office/powerpoint/2010/main" val="7808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281</Words>
  <Application>Microsoft Office PowerPoint</Application>
  <PresentationFormat>Personalizado</PresentationFormat>
  <Paragraphs>48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sigfrid</dc:creator>
  <cp:lastModifiedBy>Monica Isabel Samudio Bejarano</cp:lastModifiedBy>
  <cp:revision>31</cp:revision>
  <cp:lastPrinted>2016-03-10T07:02:36Z</cp:lastPrinted>
  <dcterms:created xsi:type="dcterms:W3CDTF">2015-10-13T16:56:28Z</dcterms:created>
  <dcterms:modified xsi:type="dcterms:W3CDTF">2016-11-08T08:42:50Z</dcterms:modified>
</cp:coreProperties>
</file>